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54"/>
  </p:notesMasterIdLst>
  <p:handoutMasterIdLst>
    <p:handoutMasterId r:id="rId5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9144000" cy="6858000" type="screen4x3"/>
  <p:notesSz cx="7010400" cy="92964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5B92314-5FD6-47A5-8D4D-069F26889670}">
  <a:tblStyle styleId="{D5B92314-5FD6-47A5-8D4D-069F26889670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4D80F78A-6A19-46A3-94DE-596FCC2745BC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6C7A5BD8-1E98-4F3C-A2DA-4A6219A77923}" styleName="Table_2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407BF19F-7C91-4DC0-9290-390022518FB2}" styleName="Table_3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B899ADD0-A7D9-4FD9-8D2E-81D222B042DD}" styleName="Table_4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0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98EC389-8622-4517-9FDC-59A13240EB44}" type="datetimeFigureOut">
              <a:rPr lang="en-US" smtClean="0"/>
              <a:t>3/11/15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727E3E7-3D23-4080-8E04-1313E5C8D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33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898960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9" name="Shape 239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253" name="Shape 25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260" name="Shape 26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302" name="Shape 30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309" name="Shape 30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347" name="Shape 34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354" name="Shape 35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361" name="Shape 361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8" name="Shape 36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Shape 38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8" name="Shape 38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Shape 42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3" name="Shape 42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9" name="Shape 429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442" name="Shape 44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456" name="Shape 45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701041" y="4415790"/>
            <a:ext cx="5608319" cy="4183380"/>
          </a:xfrm>
          <a:prstGeom prst="rect">
            <a:avLst/>
          </a:prstGeom>
        </p:spPr>
        <p:txBody>
          <a:bodyPr lIns="93162" tIns="93162" rIns="93162" bIns="93162" anchor="ctr" anchorCtr="0">
            <a:noAutofit/>
          </a:bodyPr>
          <a:lstStyle/>
          <a:p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9" cy="1927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480"/>
              </a:spcBef>
              <a:buClr>
                <a:schemeClr val="accent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360"/>
              </a:spcBef>
              <a:buClr>
                <a:schemeClr val="accent1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320"/>
              </a:spcBef>
              <a:buClr>
                <a:schemeClr val="accent1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260"/>
              </a:spcBef>
              <a:buClr>
                <a:schemeClr val="accen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685800" y="3398519"/>
            <a:ext cx="7848599" cy="15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133599" y="-76200"/>
            <a:ext cx="487679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724399" y="2514600"/>
            <a:ext cx="58674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533400" y="533400"/>
            <a:ext cx="58674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533400"/>
            <a:ext cx="8229600" cy="594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2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722312" y="2362200"/>
            <a:ext cx="7772400" cy="22002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722312" y="4626864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Clr>
                <a:schemeClr val="lt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cxnSp>
        <p:nvCxnSpPr>
          <p:cNvPr id="31" name="Shape 31"/>
          <p:cNvCxnSpPr/>
          <p:nvPr/>
        </p:nvCxnSpPr>
        <p:spPr>
          <a:xfrm>
            <a:off x="731520" y="4599432"/>
            <a:ext cx="7848599" cy="1587"/>
          </a:xfrm>
          <a:prstGeom prst="straightConnector1">
            <a:avLst/>
          </a:prstGeom>
          <a:noFill/>
          <a:ln w="1905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73351"/>
            <a:ext cx="4038599" cy="47183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73351"/>
            <a:ext cx="4038599" cy="47183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438400"/>
            <a:ext cx="3931919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754880" y="1676400"/>
            <a:ext cx="3931919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ctr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754880" y="2438400"/>
            <a:ext cx="3931919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cxnSp>
        <p:nvCxnSpPr>
          <p:cNvPr id="48" name="Shape 48"/>
          <p:cNvCxnSpPr/>
          <p:nvPr/>
        </p:nvCxnSpPr>
        <p:spPr>
          <a:xfrm rot="5400000">
            <a:off x="2217817" y="4045823"/>
            <a:ext cx="4709160" cy="793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792079"/>
            <a:ext cx="2139695" cy="12618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2971800" y="792079"/>
            <a:ext cx="5714999" cy="5577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2130551"/>
            <a:ext cx="2139695" cy="4243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cxnSp>
        <p:nvCxnSpPr>
          <p:cNvPr id="65" name="Shape 65"/>
          <p:cNvCxnSpPr/>
          <p:nvPr/>
        </p:nvCxnSpPr>
        <p:spPr>
          <a:xfrm rot="5400000">
            <a:off x="-13115" y="3580205"/>
            <a:ext cx="5577839" cy="15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792479"/>
            <a:ext cx="2142679" cy="12649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2858609" y="838200"/>
            <a:ext cx="5904389" cy="5500456"/>
          </a:xfrm>
          <a:prstGeom prst="rect">
            <a:avLst/>
          </a:prstGeom>
          <a:solidFill>
            <a:schemeClr val="lt2"/>
          </a:solidFill>
          <a:ln w="76200" cap="flat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2133600"/>
            <a:ext cx="2139695" cy="42428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82880" marR="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Char char="•"/>
              <a:defRPr/>
            </a:lvl1pPr>
            <a:lvl2pPr marL="457200" marR="0" indent="-82550" algn="l" rtl="0">
              <a:spcBef>
                <a:spcPts val="400"/>
              </a:spcBef>
              <a:buClr>
                <a:schemeClr val="accent1"/>
              </a:buClr>
              <a:buFont typeface="Arial"/>
              <a:buChar char="•"/>
              <a:defRPr/>
            </a:lvl2pPr>
            <a:lvl3pPr marL="731520" marR="0" indent="-82550" algn="l" rtl="0">
              <a:spcBef>
                <a:spcPts val="360"/>
              </a:spcBef>
              <a:buClr>
                <a:schemeClr val="accent1"/>
              </a:buClr>
              <a:buFont typeface="Arial"/>
              <a:buChar char="•"/>
              <a:defRPr/>
            </a:lvl3pPr>
            <a:lvl4pPr marL="1005839" marR="0" indent="-91439" algn="l" rtl="0">
              <a:spcBef>
                <a:spcPts val="320"/>
              </a:spcBef>
              <a:buClr>
                <a:schemeClr val="accent1"/>
              </a:buClr>
              <a:buFont typeface="Arial"/>
              <a:buChar char="•"/>
              <a:defRPr/>
            </a:lvl4pPr>
            <a:lvl5pPr marL="1188720" marR="0" indent="-58419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/>
            </a:lvl5pPr>
            <a:lvl6pPr marL="1371600" marR="0" indent="-10795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6pPr>
            <a:lvl7pPr marL="1554480" marR="0" indent="-10033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7pPr>
            <a:lvl8pPr marL="1737360" marR="0" indent="-105410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8pPr>
            <a:lvl9pPr marL="1920240" marR="0" indent="-110489" algn="l" rtl="0">
              <a:spcBef>
                <a:spcPts val="260"/>
              </a:spcBef>
              <a:buClr>
                <a:schemeClr val="accent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0" y="0"/>
            <a:ext cx="9144000" cy="3657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7620000" y="18288"/>
            <a:ext cx="1066799" cy="3291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8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9.jp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20.jp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21.jp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2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2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24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25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26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27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9" cy="1927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S.W.I.F.T.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55556F"/>
                </a:solidFill>
              </a:rPr>
              <a:t>Preliminary Design</a:t>
            </a: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SMARK Solutions</a:t>
            </a: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rgbClr val="55556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>
                <a:solidFill>
                  <a:srgbClr val="55556F"/>
                </a:solidFill>
              </a:rPr>
              <a:t>December 4</a:t>
            </a:r>
            <a:r>
              <a:rPr lang="en-US" sz="3000" b="0" i="0" u="none" strike="noStrike" cap="none" baseline="0">
                <a:solidFill>
                  <a:srgbClr val="55556F"/>
                </a:solidFill>
                <a:latin typeface="Arial"/>
                <a:ea typeface="Arial"/>
                <a:cs typeface="Arial"/>
                <a:sym typeface="Arial"/>
              </a:rPr>
              <a:t>, 2014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Shape 1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1600200"/>
            <a:ext cx="5943599" cy="440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Use Case Diagram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4000">
                <a:solidFill>
                  <a:schemeClr val="dk2"/>
                </a:solidFill>
              </a:rPr>
              <a:t>Deployment Diagram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title" idx="2"/>
          </p:nvPr>
        </p:nvSpPr>
        <p:spPr>
          <a:xfrm>
            <a:off x="457200" y="42305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000">
                <a:solidFill>
                  <a:schemeClr val="dk2"/>
                </a:solidFill>
              </a:rPr>
              <a:t>Deployment Diagram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61925" marR="0" lvl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>
                <a:solidFill>
                  <a:schemeClr val="dk1"/>
                </a:solidFill>
              </a:rPr>
              <a:t>Models the physical connection between the hardware and software environments of S.W.I.F.T. </a:t>
            </a:r>
          </a:p>
        </p:txBody>
      </p:sp>
      <p:sp>
        <p:nvSpPr>
          <p:cNvPr id="6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457200" y="42305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000">
                <a:solidFill>
                  <a:schemeClr val="dk2"/>
                </a:solidFill>
              </a:rPr>
              <a:t>Deployment Diagram</a:t>
            </a:r>
          </a:p>
        </p:txBody>
      </p:sp>
      <p:pic>
        <p:nvPicPr>
          <p:cNvPr id="172" name="Shape 1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8175" y="1507825"/>
            <a:ext cx="6448099" cy="51357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4000">
                <a:solidFill>
                  <a:schemeClr val="dk2"/>
                </a:solidFill>
              </a:rPr>
              <a:t>Activity Diagram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61925" marR="0" lvl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>
                <a:solidFill>
                  <a:schemeClr val="dk1"/>
                </a:solidFill>
              </a:rPr>
              <a:t>Represents the step by step actions possible for a single process of S.W.I.F.T. 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Shape 185"/>
          <p:cNvPicPr preferRelativeResize="0"/>
          <p:nvPr/>
        </p:nvPicPr>
        <p:blipFill rotWithShape="1">
          <a:blip r:embed="rId3">
            <a:alphaModFix/>
          </a:blip>
          <a:srcRect t="8933"/>
          <a:stretch/>
        </p:blipFill>
        <p:spPr>
          <a:xfrm>
            <a:off x="540200" y="423025"/>
            <a:ext cx="6683619" cy="6434824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94875" y="441850"/>
            <a:ext cx="7866899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000">
                <a:solidFill>
                  <a:schemeClr val="dk2"/>
                </a:solidFill>
              </a:rPr>
              <a:t>Login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 t="7697"/>
          <a:stretch/>
        </p:blipFill>
        <p:spPr>
          <a:xfrm>
            <a:off x="1119975" y="466450"/>
            <a:ext cx="6351149" cy="6446199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77125" y="4880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000">
                <a:solidFill>
                  <a:schemeClr val="dk2"/>
                </a:solidFill>
              </a:rPr>
              <a:t>Add Customer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9" name="Shape 199"/>
          <p:cNvPicPr preferRelativeResize="0"/>
          <p:nvPr/>
        </p:nvPicPr>
        <p:blipFill rotWithShape="1">
          <a:blip r:embed="rId3">
            <a:alphaModFix/>
          </a:blip>
          <a:srcRect t="8315"/>
          <a:stretch/>
        </p:blipFill>
        <p:spPr>
          <a:xfrm>
            <a:off x="2095050" y="443475"/>
            <a:ext cx="6303674" cy="6414524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92925" y="595875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4000">
                <a:solidFill>
                  <a:schemeClr val="dk2"/>
                </a:solidFill>
              </a:rPr>
              <a:t>Search Customer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Shape 206"/>
          <p:cNvPicPr preferRelativeResize="0"/>
          <p:nvPr/>
        </p:nvPicPr>
        <p:blipFill rotWithShape="1">
          <a:blip r:embed="rId3">
            <a:alphaModFix/>
          </a:blip>
          <a:srcRect t="9649"/>
          <a:stretch/>
        </p:blipFill>
        <p:spPr>
          <a:xfrm>
            <a:off x="1678875" y="421800"/>
            <a:ext cx="6156699" cy="6436199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Shape 207"/>
          <p:cNvSpPr txBox="1">
            <a:spLocks noGrp="1"/>
          </p:cNvSpPr>
          <p:nvPr>
            <p:ph type="title"/>
          </p:nvPr>
        </p:nvSpPr>
        <p:spPr>
          <a:xfrm>
            <a:off x="76200" y="608875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4000">
                <a:solidFill>
                  <a:schemeClr val="dk2"/>
                </a:solidFill>
              </a:rPr>
              <a:t>Add Volunteer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61925" marR="0" lvl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>
                <a:solidFill>
                  <a:schemeClr val="dk1"/>
                </a:solidFill>
              </a:rPr>
              <a:t>Displays the accessible pages to users from a main landing page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000">
                <a:solidFill>
                  <a:schemeClr val="dk2"/>
                </a:solidFill>
              </a:rPr>
              <a:t>Website Map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000">
                <a:solidFill>
                  <a:schemeClr val="dk2"/>
                </a:solidFill>
              </a:rPr>
              <a:t>Home</a:t>
            </a:r>
          </a:p>
        </p:txBody>
      </p:sp>
      <p:pic>
        <p:nvPicPr>
          <p:cNvPr id="221" name="Shape 2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6412" y="2209800"/>
            <a:ext cx="5591175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Welcome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Clients:</a:t>
            </a: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Mary Partridge-Brown</a:t>
            </a: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Roberta Sandler</a:t>
            </a: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Guests:</a:t>
            </a: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Dr. Meg Fryling</a:t>
            </a: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Dr. Darren Lim</a:t>
            </a:r>
          </a:p>
          <a:p>
            <a:pPr marL="182880" marR="0" lvl="0" indent="-53339" algn="l" rtl="0">
              <a:spcBef>
                <a:spcPts val="480"/>
              </a:spcBef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67250" y="1794860"/>
            <a:ext cx="4476749" cy="1428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3126" y="4154355"/>
            <a:ext cx="4290873" cy="112471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000">
                <a:solidFill>
                  <a:schemeClr val="dk2"/>
                </a:solidFill>
              </a:rPr>
              <a:t>Volunteer</a:t>
            </a:r>
          </a:p>
        </p:txBody>
      </p:sp>
      <p:pic>
        <p:nvPicPr>
          <p:cNvPr id="228" name="Shape 2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4862" y="2624137"/>
            <a:ext cx="7534275" cy="28289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000">
                <a:solidFill>
                  <a:schemeClr val="dk2"/>
                </a:solidFill>
              </a:rPr>
              <a:t>Director</a:t>
            </a:r>
          </a:p>
        </p:txBody>
      </p:sp>
      <p:pic>
        <p:nvPicPr>
          <p:cNvPr id="235" name="Shape 2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8675" y="1600200"/>
            <a:ext cx="7486650" cy="40005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Data Flow Diagrams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20954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Visual representation of how data flows through S.W.I.F.T.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Multiple levels of detail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Context Diagram</a:t>
            </a:r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20954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High level overview of data flow through S.W.I.F.T.</a:t>
            </a: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Context Diagram</a:t>
            </a:r>
          </a:p>
        </p:txBody>
      </p:sp>
      <p:pic>
        <p:nvPicPr>
          <p:cNvPr id="256" name="Shape 2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61209" y="1638300"/>
            <a:ext cx="4015800" cy="47091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Level 0 Diagram</a:t>
            </a:r>
          </a:p>
        </p:txBody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20954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Displays all </a:t>
            </a:r>
            <a:r>
              <a:rPr lang="en-US" sz="3000">
                <a:solidFill>
                  <a:schemeClr val="dk1"/>
                </a:solidFill>
              </a:rPr>
              <a:t>S.W.I.F.T.</a:t>
            </a: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processes for users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Level 0 Diagram</a:t>
            </a:r>
          </a:p>
        </p:txBody>
      </p:sp>
      <p:pic>
        <p:nvPicPr>
          <p:cNvPr id="270" name="Shape 2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95400" y="1484312"/>
            <a:ext cx="6533605" cy="476408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Level 1 Diagram</a:t>
            </a:r>
          </a:p>
        </p:txBody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20954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Focuses on data flow through individual processes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Add Customer </a:t>
            </a:r>
          </a:p>
        </p:txBody>
      </p:sp>
      <p:pic>
        <p:nvPicPr>
          <p:cNvPr id="284" name="Shape 2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62200" y="1447800"/>
            <a:ext cx="4058912" cy="52863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Search Customer </a:t>
            </a:r>
          </a:p>
        </p:txBody>
      </p:sp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59159" y="1444754"/>
            <a:ext cx="4266533" cy="5259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Team Introduction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Salvatore Baisley - Database Manager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Mary Ritchie - Webmaster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Anna Grant - Team Lead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Ryan Martin - Chief QA/Testing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Kathryn Egan - Lead Programmer</a:t>
            </a: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6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“Providing technologies to make what matters most to you possible, that’s SMARK.” </a:t>
            </a: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Check Out </a:t>
            </a:r>
          </a:p>
        </p:txBody>
      </p:sp>
      <p:pic>
        <p:nvPicPr>
          <p:cNvPr id="298" name="Shape 29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59151" y="1444754"/>
            <a:ext cx="4274057" cy="5259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Record Donation </a:t>
            </a:r>
          </a:p>
        </p:txBody>
      </p:sp>
      <p:pic>
        <p:nvPicPr>
          <p:cNvPr id="305" name="Shape 3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7400" y="1744907"/>
            <a:ext cx="4720573" cy="49702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457200" y="51765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>
                <a:solidFill>
                  <a:schemeClr val="dk2"/>
                </a:solidFill>
              </a:rPr>
              <a:t>Structure Diagram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>
              <a:spcBef>
                <a:spcPts val="0"/>
              </a:spcBef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>
              <a:spcBef>
                <a:spcPts val="0"/>
              </a:spcBef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>
              <a:spcBef>
                <a:spcPts val="0"/>
              </a:spcBef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rtl="0">
              <a:spcBef>
                <a:spcPts val="0"/>
              </a:spcBef>
              <a:buClr>
                <a:srgbClr val="808DA0"/>
              </a:buClr>
              <a:buSzPct val="100000"/>
              <a:buFont typeface="Arial"/>
              <a:buChar char="•"/>
            </a:pPr>
            <a:r>
              <a:rPr lang="en-US" sz="3000">
                <a:solidFill>
                  <a:schemeClr val="dk1"/>
                </a:solidFill>
              </a:rPr>
              <a:t>Structure Diagrams show the hierarchy of all the elements involved in S.W.I.F.T.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000">
                <a:solidFill>
                  <a:schemeClr val="dk2"/>
                </a:solidFill>
              </a:rPr>
              <a:t>Login Structure</a:t>
            </a:r>
          </a:p>
        </p:txBody>
      </p:sp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/>
              <a:t>This diagram shows the login structure of the S.W.I.F.T system that allows access to components of the system depending on your role.</a:t>
            </a:r>
          </a:p>
        </p:txBody>
      </p:sp>
      <p:pic>
        <p:nvPicPr>
          <p:cNvPr id="320" name="Shape 3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2437" y="2903725"/>
            <a:ext cx="4119125" cy="37172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000">
                <a:solidFill>
                  <a:schemeClr val="dk2"/>
                </a:solidFill>
              </a:rPr>
              <a:t>Volunteer Structure</a:t>
            </a:r>
          </a:p>
        </p:txBody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/>
              <a:t>The Volunteer Structure shows what components of S.W.I.F.T. the volunteer has access to.</a:t>
            </a:r>
          </a:p>
        </p:txBody>
      </p:sp>
      <p:pic>
        <p:nvPicPr>
          <p:cNvPr id="328" name="Shape 3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5600" y="2571475"/>
            <a:ext cx="6412799" cy="331662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000">
                <a:solidFill>
                  <a:schemeClr val="dk2"/>
                </a:solidFill>
              </a:rPr>
              <a:t>Director Structure</a:t>
            </a:r>
          </a:p>
        </p:txBody>
      </p:sp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>
              <a:spcBef>
                <a:spcPts val="0"/>
              </a:spcBef>
              <a:buClr>
                <a:schemeClr val="accent1"/>
              </a:buClr>
              <a:buSzPct val="100000"/>
              <a:buFont typeface="Times New Roman"/>
              <a:buChar char="•"/>
            </a:pPr>
            <a:r>
              <a:rPr lang="en-US" sz="2400">
                <a:latin typeface="Times New Roman"/>
                <a:ea typeface="Times New Roman"/>
                <a:cs typeface="Times New Roman"/>
                <a:sym typeface="Times New Roman"/>
              </a:rPr>
              <a:t>The Director Structure shows what components of S.W.I.F.T. the director has access to.</a:t>
            </a:r>
          </a:p>
        </p:txBody>
      </p:sp>
      <p:pic>
        <p:nvPicPr>
          <p:cNvPr id="336" name="Shape 3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6925" y="2603675"/>
            <a:ext cx="6390149" cy="323427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Functional Requirements</a:t>
            </a:r>
          </a:p>
        </p:txBody>
      </p:sp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20954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General outline of users access within S.W.I.F.T.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Compatible across major web browsers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Volunteer</a:t>
            </a:r>
          </a:p>
        </p:txBody>
      </p:sp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Login/logout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Search donors/customers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Checkout items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Produce receipts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Insert:</a:t>
            </a:r>
          </a:p>
          <a:p>
            <a:pPr marL="731520" marR="0" lvl="2" indent="-185419" algn="l" rtl="0">
              <a:spcBef>
                <a:spcPts val="48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Customer information</a:t>
            </a:r>
          </a:p>
          <a:p>
            <a:pPr marL="731520" marR="0" lvl="2" indent="-185419" algn="l" rtl="0">
              <a:spcBef>
                <a:spcPts val="48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Purchase information</a:t>
            </a:r>
          </a:p>
          <a:p>
            <a:pPr marL="731520" marR="0" lvl="2" indent="-185419" algn="l" rtl="0">
              <a:spcBef>
                <a:spcPts val="480"/>
              </a:spcBef>
              <a:buClr>
                <a:schemeClr val="accent1"/>
              </a:buClr>
              <a:buSzPct val="90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Donor information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Director</a:t>
            </a:r>
          </a:p>
        </p:txBody>
      </p:sp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Inherits capabilities of the volunteers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Edit existing data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Delete existing data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 volunteer accounts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Delete volunteer accounts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>
                <a:solidFill>
                  <a:schemeClr val="dk2"/>
                </a:solidFill>
              </a:rPr>
              <a:t>Logical Data Dictionary</a:t>
            </a:r>
          </a:p>
        </p:txBody>
      </p:sp>
      <p:sp>
        <p:nvSpPr>
          <p:cNvPr id="364" name="Shape 3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20954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lnSpc>
                <a:spcPct val="154000"/>
              </a:lnSpc>
              <a:spcBef>
                <a:spcPts val="0"/>
              </a:spcBef>
              <a:spcAft>
                <a:spcPts val="1500"/>
              </a:spcAft>
              <a:buNone/>
            </a:pPr>
            <a:endParaRPr sz="3000">
              <a:solidFill>
                <a:schemeClr val="dk1"/>
              </a:solidFill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>
                <a:solidFill>
                  <a:schemeClr val="dk1"/>
                </a:solidFill>
              </a:rPr>
              <a:t>Collection of data objects and descriptions needed for</a:t>
            </a: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S.W.I.F.T. processes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Project Overview 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Grassroot Givers’ Community Store</a:t>
            </a:r>
          </a:p>
          <a:p>
            <a:pPr marL="0" marR="0" lvl="2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“Shop with Dignity”</a:t>
            </a:r>
          </a:p>
          <a:p>
            <a:pPr marL="0" marR="0" lvl="2" indent="0" algn="l" rtl="0">
              <a:spcBef>
                <a:spcPts val="480"/>
              </a:spcBef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S.W.I.F.T.</a:t>
            </a:r>
          </a:p>
          <a:p>
            <a:pPr marL="0" marR="0" lvl="0" indent="0" algn="l" rtl="0">
              <a:spcBef>
                <a:spcPts val="60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Web Inventory For Tracking</a:t>
            </a: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0" name="Shape 370"/>
          <p:cNvGraphicFramePr/>
          <p:nvPr/>
        </p:nvGraphicFramePr>
        <p:xfrm>
          <a:off x="290362" y="668700"/>
          <a:ext cx="8563275" cy="5875990"/>
        </p:xfrm>
        <a:graphic>
          <a:graphicData uri="http://schemas.openxmlformats.org/drawingml/2006/table">
            <a:tbl>
              <a:tblPr>
                <a:noFill/>
                <a:tableStyleId>{D5B92314-5FD6-47A5-8D4D-069F26889670}</a:tableStyleId>
              </a:tblPr>
              <a:tblGrid>
                <a:gridCol w="951475"/>
                <a:gridCol w="951475"/>
                <a:gridCol w="951475"/>
                <a:gridCol w="951475"/>
                <a:gridCol w="951475"/>
                <a:gridCol w="951475"/>
                <a:gridCol w="951475"/>
                <a:gridCol w="951475"/>
                <a:gridCol w="951475"/>
              </a:tblGrid>
              <a:tr h="5394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Data Name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Synonym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Applicable to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Data Type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Data Size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Description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Acceptable Input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Example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Notes</a:t>
                      </a:r>
                    </a:p>
                  </a:txBody>
                  <a:tcPr marL="25400" marR="25400" marT="25400" marB="25400" anchor="b"/>
                </a:tc>
              </a:tr>
              <a:tr h="5394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affiliation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customers affiliation with agencies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adding a customer to the system, viewing a customer in the system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Varchar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1-30 Characters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Agencies the customers are affiliated with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ASCII char 32 (space), -, A-Z, a-z, ', `, ASCII char 128 to ASCII char 165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AA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25400" marR="25400" marT="25400" marB="25400" anchor="b"/>
                </a:tc>
              </a:tr>
              <a:tr h="5394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cust_address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Customer's current address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Adding Customer to system, viewing customer in system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Varchar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1-70 Characters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Customer's current address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ASCII char 32 (space), -, A-Z, a-z, ', `, ASCII char 128 to ASCII char 165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555 Anystreet Drive, Albany, NY, 12206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25400" marR="25400" marT="25400" marB="25400" anchor="b"/>
                </a:tc>
              </a:tr>
              <a:tr h="5394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cust_firstname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Customer First Name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Adding Customer to system, searching for customer within system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Varchar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1-30 characters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Customers first name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ASCII char 32 (space), -, A-Z, a-z, ', `, ASCII char 128 to ASCII char 165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Joe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25400" marR="25400" marT="25400" marB="25400" anchor="b"/>
                </a:tc>
              </a:tr>
              <a:tr h="5394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cust_lastname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Customer Last Name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Adding Customer to system, searching for customer within system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Varchar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1-30 Characters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Customer's last name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ASCII char 32 (space), -, A-Z, a-z, ', `, ASCII char 128 to ASCII char 165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Smith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25400" marR="25400" marT="25400" marB="25400" anchor="b"/>
                </a:tc>
              </a:tr>
              <a:tr h="5394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dep_firstname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Dependent's first name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adding customer information to the system, viewing customer in the system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Varchar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1-30 Characters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Dependent's first name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ASCII char 32 (space), -, A-Z, a-z, ', `, ASCII char 128 to ASCII char 165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Bob</a:t>
                      </a:r>
                    </a:p>
                  </a:txBody>
                  <a:tcPr marL="25400" marR="25400" marT="25400" marB="25400" anchor="b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25400" marR="25400" marT="25400" marB="25400" anchor="b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000">
                <a:solidFill>
                  <a:schemeClr val="dk2"/>
                </a:solidFill>
              </a:rPr>
              <a:t>Home Prototype</a:t>
            </a:r>
          </a:p>
        </p:txBody>
      </p:sp>
      <p:sp>
        <p:nvSpPr>
          <p:cNvPr id="376" name="Shape 3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377" name="Shape 3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578650"/>
            <a:ext cx="7960350" cy="46931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3" name="Shape 3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2449" y="1524000"/>
            <a:ext cx="7459100" cy="4810224"/>
          </a:xfrm>
          <a:prstGeom prst="rect">
            <a:avLst/>
          </a:prstGeom>
          <a:noFill/>
          <a:ln>
            <a:noFill/>
          </a:ln>
        </p:spPr>
      </p:pic>
      <p:sp>
        <p:nvSpPr>
          <p:cNvPr id="385" name="Shape 38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000">
                <a:solidFill>
                  <a:schemeClr val="dk2"/>
                </a:solidFill>
              </a:rPr>
              <a:t>Add Customer Prototype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4000">
                <a:solidFill>
                  <a:schemeClr val="dk2"/>
                </a:solidFill>
              </a:rPr>
              <a:t>Search Customer Prototype</a:t>
            </a:r>
          </a:p>
        </p:txBody>
      </p:sp>
      <p:pic>
        <p:nvPicPr>
          <p:cNvPr id="391" name="Shape 3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3775" y="1785087"/>
            <a:ext cx="7356449" cy="328782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7" name="Shape 3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2800" y="1524000"/>
            <a:ext cx="8073999" cy="4186450"/>
          </a:xfrm>
          <a:prstGeom prst="rect">
            <a:avLst/>
          </a:prstGeom>
          <a:noFill/>
          <a:ln>
            <a:noFill/>
          </a:ln>
        </p:spPr>
      </p:pic>
      <p:sp>
        <p:nvSpPr>
          <p:cNvPr id="398" name="Shape 39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>
                <a:solidFill>
                  <a:schemeClr val="dk2"/>
                </a:solidFill>
              </a:rPr>
              <a:t>Add Volunteer </a:t>
            </a: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Prototype</a:t>
            </a:r>
          </a:p>
        </p:txBody>
      </p:sp>
      <p:sp>
        <p:nvSpPr>
          <p:cNvPr id="399" name="Shape 3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53339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4000">
                <a:solidFill>
                  <a:schemeClr val="dk2"/>
                </a:solidFill>
              </a:rPr>
              <a:t>Testing Plan</a:t>
            </a:r>
          </a:p>
        </p:txBody>
      </p:sp>
      <p:sp>
        <p:nvSpPr>
          <p:cNvPr id="406" name="Shape 406"/>
          <p:cNvSpPr txBox="1">
            <a:spLocks noGrp="1"/>
          </p:cNvSpPr>
          <p:nvPr>
            <p:ph type="body" idx="1"/>
          </p:nvPr>
        </p:nvSpPr>
        <p:spPr>
          <a:xfrm>
            <a:off x="457200" y="2312925"/>
            <a:ext cx="8229600" cy="487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/>
              <a:t>Will help verify what components of S.W.I.F.T. are functioning properly</a:t>
            </a:r>
          </a:p>
          <a:p>
            <a:pPr marL="457200" lvl="0" indent="-38100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Char char="•"/>
            </a:pPr>
            <a:r>
              <a:rPr lang="en-US" sz="2400"/>
              <a:t>In each case, there are specific guidelines in how to properly test the functionality of the process being tested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>
            <a:spLocks noGrp="1"/>
          </p:cNvSpPr>
          <p:nvPr>
            <p:ph type="title"/>
          </p:nvPr>
        </p:nvSpPr>
        <p:spPr>
          <a:xfrm>
            <a:off x="457200" y="42305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US" sz="4000">
                <a:solidFill>
                  <a:schemeClr val="dk2"/>
                </a:solidFill>
              </a:rPr>
              <a:t>Login Unit Test</a:t>
            </a:r>
          </a:p>
        </p:txBody>
      </p:sp>
      <p:graphicFrame>
        <p:nvGraphicFramePr>
          <p:cNvPr id="413" name="Shape 413"/>
          <p:cNvGraphicFramePr/>
          <p:nvPr/>
        </p:nvGraphicFramePr>
        <p:xfrm>
          <a:off x="457200" y="1524000"/>
          <a:ext cx="8413625" cy="5023325"/>
        </p:xfrm>
        <a:graphic>
          <a:graphicData uri="http://schemas.openxmlformats.org/drawingml/2006/table">
            <a:tbl>
              <a:tblPr>
                <a:noFill/>
                <a:tableStyleId>{4D80F78A-6A19-46A3-94DE-596FCC2745BC}</a:tableStyleId>
              </a:tblPr>
              <a:tblGrid>
                <a:gridCol w="764875"/>
                <a:gridCol w="764875"/>
                <a:gridCol w="764875"/>
                <a:gridCol w="764875"/>
                <a:gridCol w="764875"/>
                <a:gridCol w="764875"/>
                <a:gridCol w="764875"/>
                <a:gridCol w="764875"/>
                <a:gridCol w="764875"/>
                <a:gridCol w="764875"/>
                <a:gridCol w="764875"/>
              </a:tblGrid>
              <a:tr h="6552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Pass/Fail Status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Test Number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Description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Action to perform test (input)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Steps to be Executed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State Before Test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Expected result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Observed result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Comments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Tested By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Test Date</a:t>
                      </a:r>
                    </a:p>
                  </a:txBody>
                  <a:tcPr marL="0" marR="0" marT="0" marB="0" anchor="ctr"/>
                </a:tc>
              </a:tr>
              <a:tr h="8736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1.001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Null username Null password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pass null username and passwords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click login with null fields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login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failed login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</a:tr>
              <a:tr h="10920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1.002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Not Null username Null password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pass a username and null a password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click login with a username but not a password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login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failed login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</a:tr>
              <a:tr h="10920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1.003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Null username Not Null Password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pass a null username and a password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click login with a username but not a password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login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failed login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</a:tr>
              <a:tr h="13104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1.004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Incorrect username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pass invalid username with a correct password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click login with a random username but valid password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login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failed login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 txBox="1">
            <a:spLocks noGrp="1"/>
          </p:cNvSpPr>
          <p:nvPr>
            <p:ph type="title"/>
          </p:nvPr>
        </p:nvSpPr>
        <p:spPr>
          <a:xfrm>
            <a:off x="457200" y="312675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US" sz="4000">
                <a:solidFill>
                  <a:schemeClr val="dk2"/>
                </a:solidFill>
              </a:rPr>
              <a:t>Add Customer Unit Test</a:t>
            </a:r>
          </a:p>
        </p:txBody>
      </p:sp>
      <p:sp>
        <p:nvSpPr>
          <p:cNvPr id="419" name="Shape 4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 rtl="0">
              <a:lnSpc>
                <a:spcPct val="115000"/>
              </a:lnSpc>
              <a:spcBef>
                <a:spcPts val="0"/>
              </a:spcBef>
              <a:buNone/>
            </a:pPr>
            <a:endParaRPr sz="1000"/>
          </a:p>
          <a:p>
            <a:pPr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420" name="Shape 420"/>
          <p:cNvGraphicFramePr/>
          <p:nvPr/>
        </p:nvGraphicFramePr>
        <p:xfrm>
          <a:off x="107612" y="1224450"/>
          <a:ext cx="8579175" cy="5491800"/>
        </p:xfrm>
        <a:graphic>
          <a:graphicData uri="http://schemas.openxmlformats.org/drawingml/2006/table">
            <a:tbl>
              <a:tblPr>
                <a:noFill/>
                <a:tableStyleId>{6C7A5BD8-1E98-4F3C-A2DA-4A6219A77923}</a:tableStyleId>
              </a:tblPr>
              <a:tblGrid>
                <a:gridCol w="779925"/>
                <a:gridCol w="779925"/>
                <a:gridCol w="890275"/>
                <a:gridCol w="669575"/>
                <a:gridCol w="779925"/>
                <a:gridCol w="779925"/>
                <a:gridCol w="779925"/>
                <a:gridCol w="779925"/>
                <a:gridCol w="779925"/>
                <a:gridCol w="779925"/>
                <a:gridCol w="779925"/>
              </a:tblGrid>
              <a:tr h="6232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Pass/Fail Status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Test Number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Description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Action to perform test (input)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Steps to be Executed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State Before Test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Expected result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Observed result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Comments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Tested By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Test Date</a:t>
                      </a:r>
                    </a:p>
                  </a:txBody>
                  <a:tcPr marL="0" marR="0" marT="0" marB="0" anchor="ctr"/>
                </a:tc>
              </a:tr>
              <a:tr h="8309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1.001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ValidFirstName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Add Valid First 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Enter First Name in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Create Customer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First Name Added to Database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</a:tr>
              <a:tr h="10386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1.002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ValidLastName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Add Valid Last 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Enter Last Name in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Create Customer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Last Name Added to Database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</a:tr>
              <a:tr h="16307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1.003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ValidAddress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Add Valid Address Information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Enter Address consisting of the customer's full street address, must be under 70 characters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Create Customer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Address Added to Database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</a:tr>
              <a:tr h="12464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1.004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ValidDepFirstName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Add Dependent First 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Enter Dependent First Name in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Create Customer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Dependent's First Name Added to Database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>
            <a:spLocks noGrp="1"/>
          </p:cNvSpPr>
          <p:nvPr>
            <p:ph type="title"/>
          </p:nvPr>
        </p:nvSpPr>
        <p:spPr>
          <a:xfrm>
            <a:off x="457200" y="340275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4000">
                <a:solidFill>
                  <a:schemeClr val="dk2"/>
                </a:solidFill>
              </a:rPr>
              <a:t>Search Customer Unit Test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426" name="Shape 426"/>
          <p:cNvGraphicFramePr/>
          <p:nvPr/>
        </p:nvGraphicFramePr>
        <p:xfrm>
          <a:off x="306075" y="1330875"/>
          <a:ext cx="8705400" cy="5318900"/>
        </p:xfrm>
        <a:graphic>
          <a:graphicData uri="http://schemas.openxmlformats.org/drawingml/2006/table">
            <a:tbl>
              <a:tblPr>
                <a:noFill/>
                <a:tableStyleId>{407BF19F-7C91-4DC0-9290-390022518FB2}</a:tableStyleId>
              </a:tblPr>
              <a:tblGrid>
                <a:gridCol w="696825"/>
                <a:gridCol w="696800"/>
                <a:gridCol w="980575"/>
                <a:gridCol w="791400"/>
                <a:gridCol w="791400"/>
                <a:gridCol w="791400"/>
                <a:gridCol w="791400"/>
                <a:gridCol w="791400"/>
                <a:gridCol w="791400"/>
                <a:gridCol w="791400"/>
                <a:gridCol w="791400"/>
              </a:tblGrid>
              <a:tr h="6382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Pass/Fail Status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Test Number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Description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Action to perform test (input)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Steps to be Executed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State Before Test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Expected result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Observed result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indent="1905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Comments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Tested By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Test Date</a:t>
                      </a:r>
                    </a:p>
                  </a:txBody>
                  <a:tcPr marL="0" marR="0" marT="0" marB="0" anchor="ctr"/>
                </a:tc>
              </a:tr>
              <a:tr h="170205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1.001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ValidCustName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Enter a customer first name or last name that meets the criteria stated in the add customer test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Enter customer's name into search input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Search Page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Return Customer's information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</a:tr>
              <a:tr h="1914800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1.002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InvalidCustName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Enter a customer first name or last name that does NOT the criteria stated in the add customer test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Enter invalid customer name into search input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Search Page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Error Returned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ctr"/>
                </a:tc>
              </a:tr>
              <a:tr h="10637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1.003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SingleLetter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Enter a single alphabetical letter in search bar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Enter Letter in search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Search Page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Return Customer names that include this letter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4000">
                <a:solidFill>
                  <a:schemeClr val="dk2"/>
                </a:solidFill>
              </a:rPr>
              <a:t>Add Volunteer Unit Test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432" name="Shape 432"/>
          <p:cNvGraphicFramePr/>
          <p:nvPr/>
        </p:nvGraphicFramePr>
        <p:xfrm>
          <a:off x="195750" y="1409700"/>
          <a:ext cx="8678125" cy="5208575"/>
        </p:xfrm>
        <a:graphic>
          <a:graphicData uri="http://schemas.openxmlformats.org/drawingml/2006/table">
            <a:tbl>
              <a:tblPr>
                <a:noFill/>
                <a:tableStyleId>{B899ADD0-A7D9-4FD9-8D2E-81D222B042DD}</a:tableStyleId>
              </a:tblPr>
              <a:tblGrid>
                <a:gridCol w="728725"/>
                <a:gridCol w="728725"/>
                <a:gridCol w="886375"/>
                <a:gridCol w="776025"/>
                <a:gridCol w="791775"/>
                <a:gridCol w="917900"/>
                <a:gridCol w="870650"/>
                <a:gridCol w="728725"/>
                <a:gridCol w="571050"/>
                <a:gridCol w="1059825"/>
                <a:gridCol w="618350"/>
              </a:tblGrid>
              <a:tr h="8333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Pass/Fail Status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Test Number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Description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Action to perform test (input)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Steps to be Executed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State Before Test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Expected result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Observed result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indent="1905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Comments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Tested By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 b="1"/>
                        <a:t>Test Date</a:t>
                      </a:r>
                    </a:p>
                  </a:txBody>
                  <a:tcPr marL="0" marR="0" marT="0" marB="0" anchor="ctr"/>
                </a:tc>
              </a:tr>
              <a:tr h="83337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1.001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ValidFirstName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Add Valid First 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Enter First Name in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Create Volunteer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First Name Added to Database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</a:tr>
              <a:tr h="62502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1.002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ValidLastName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Add Valid Last 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Enter Last Name in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Create Volunteer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Last Name Added to Database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</a:tr>
              <a:tr h="14584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1.003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ValidUsername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Add Valid username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Enter username consisting of first initial and last name into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Create Volunteer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Username Added to Database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</a:tr>
              <a:tr h="14584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1.004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ValidPassword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Add Valid Temporary Password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Password containing at least one capital letter and one number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Create Volunteer Form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000"/>
                        <a:t>Temporary Password Added to Database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Shape 1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1439575"/>
            <a:ext cx="8229600" cy="4563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Project Status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Project Timeline</a:t>
            </a:r>
          </a:p>
        </p:txBody>
      </p:sp>
      <p:pic>
        <p:nvPicPr>
          <p:cNvPr id="439" name="Shape 4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000" y="2246525"/>
            <a:ext cx="8174000" cy="28602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4" name="Shape 4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9534" y="1368250"/>
            <a:ext cx="8004930" cy="4834100"/>
          </a:xfrm>
          <a:prstGeom prst="rect">
            <a:avLst/>
          </a:prstGeom>
          <a:noFill/>
          <a:ln>
            <a:noFill/>
          </a:ln>
        </p:spPr>
      </p:pic>
      <p:sp>
        <p:nvSpPr>
          <p:cNvPr id="445" name="Shape 44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Next Step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ctrTitle"/>
          </p:nvPr>
        </p:nvSpPr>
        <p:spPr>
          <a:xfrm>
            <a:off x="685800" y="1371600"/>
            <a:ext cx="7848599" cy="1927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5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</a:p>
        </p:txBody>
      </p:sp>
      <p:sp>
        <p:nvSpPr>
          <p:cNvPr id="452" name="Shape 452"/>
          <p:cNvSpPr txBox="1">
            <a:spLocks noGrp="1"/>
          </p:cNvSpPr>
          <p:nvPr>
            <p:ph type="subTitle" idx="1"/>
          </p:nvPr>
        </p:nvSpPr>
        <p:spPr>
          <a:xfrm>
            <a:off x="685800" y="3505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2400" b="0" i="0" u="none" strike="noStrike" cap="none" baseline="0">
              <a:solidFill>
                <a:srgbClr val="55556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Use Case Narratives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20954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Explains abilities of each user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Outlines interactions with S.W.I.F.T.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Volunteer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 in/unique username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customer accounts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View customers’ history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Checkout customers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Record donations/produce receipts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Director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182880" algn="l" rtl="0">
              <a:spcBef>
                <a:spcPts val="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Log in/one director account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Create customer accounts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View customers’ history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Checkout customers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Record donation/produce receipts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Modify/delete customer data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Modify/delete donor data</a:t>
            </a: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 volunteer accounts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Use Case Diagram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182880" marR="0" lvl="0" indent="-20954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20954" algn="l" rtl="0">
              <a:spcBef>
                <a:spcPts val="600"/>
              </a:spcBef>
              <a:buClr>
                <a:schemeClr val="accent1"/>
              </a:buClr>
              <a:buFont typeface="Arial"/>
              <a:buNone/>
            </a:pPr>
            <a:endParaRPr sz="30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880" marR="0" lvl="0" indent="-182880" algn="l" rtl="0">
              <a:spcBef>
                <a:spcPts val="600"/>
              </a:spcBef>
              <a:buClr>
                <a:schemeClr val="accent1"/>
              </a:buClr>
              <a:buSzPct val="85000"/>
              <a:buFont typeface="Arial"/>
              <a:buChar char="•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Visual representation of interactions within S.W.I.F.T.</a:t>
            </a:r>
          </a:p>
        </p:txBody>
      </p:sp>
      <p:sp>
        <p:nvSpPr>
          <p:cNvPr id="5" name="Shape 93"/>
          <p:cNvSpPr txBox="1"/>
          <p:nvPr/>
        </p:nvSpPr>
        <p:spPr>
          <a:xfrm>
            <a:off x="6019800" y="6202362"/>
            <a:ext cx="3429000" cy="655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666666"/>
              </a:buClr>
              <a:buSzPct val="25000"/>
              <a:buFont typeface="Consolas"/>
              <a:buNone/>
            </a:pPr>
            <a:r>
              <a:rPr lang="en-US" sz="265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SMARKSOLUTIONS</a:t>
            </a:r>
            <a: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BE </a:t>
            </a:r>
            <a:r>
              <a:rPr lang="en-US" sz="1200" b="0" i="0" u="none" strike="noStrike" cap="none" baseline="0" dirty="0" smtClean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INTUITIVE.BE EFFICIENT.BE </a:t>
            </a:r>
            <a:r>
              <a:rPr lang="en-US" sz="1200" b="0" i="0" u="none" strike="noStrike" cap="none" baseline="0" dirty="0">
                <a:solidFill>
                  <a:srgbClr val="666666"/>
                </a:solidFill>
                <a:latin typeface="Consolas"/>
                <a:ea typeface="Consolas"/>
                <a:cs typeface="Consolas"/>
                <a:sym typeface="Consolas"/>
              </a:rPr>
              <a:t>SMARK.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1290</Words>
  <Application>Microsoft Macintosh PowerPoint</Application>
  <PresentationFormat>On-screen Show (4:3)</PresentationFormat>
  <Paragraphs>380</Paragraphs>
  <Slides>52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Clarity</vt:lpstr>
      <vt:lpstr>S.W.I.F.T.</vt:lpstr>
      <vt:lpstr>Welcome</vt:lpstr>
      <vt:lpstr>Team Introduction</vt:lpstr>
      <vt:lpstr>Project Overview </vt:lpstr>
      <vt:lpstr>Project Status</vt:lpstr>
      <vt:lpstr>Use Case Narratives</vt:lpstr>
      <vt:lpstr>Volunteer</vt:lpstr>
      <vt:lpstr>Director</vt:lpstr>
      <vt:lpstr>Use Case Diagram</vt:lpstr>
      <vt:lpstr>Use Case Diagram</vt:lpstr>
      <vt:lpstr>Deployment Diagram </vt:lpstr>
      <vt:lpstr>Deployment Diagram</vt:lpstr>
      <vt:lpstr>Activity Diagram </vt:lpstr>
      <vt:lpstr>Login</vt:lpstr>
      <vt:lpstr>Add Customer</vt:lpstr>
      <vt:lpstr>Search Customer </vt:lpstr>
      <vt:lpstr>Add Volunteer </vt:lpstr>
      <vt:lpstr>Website Map</vt:lpstr>
      <vt:lpstr>Home</vt:lpstr>
      <vt:lpstr>Volunteer</vt:lpstr>
      <vt:lpstr>Director</vt:lpstr>
      <vt:lpstr>Data Flow Diagrams</vt:lpstr>
      <vt:lpstr>Context Diagram</vt:lpstr>
      <vt:lpstr>Context Diagram</vt:lpstr>
      <vt:lpstr>Level 0 Diagram</vt:lpstr>
      <vt:lpstr>Level 0 Diagram</vt:lpstr>
      <vt:lpstr>Level 1 Diagram</vt:lpstr>
      <vt:lpstr>Add Customer </vt:lpstr>
      <vt:lpstr>Search Customer </vt:lpstr>
      <vt:lpstr>Check Out </vt:lpstr>
      <vt:lpstr>Record Donation </vt:lpstr>
      <vt:lpstr>Structure Diagram </vt:lpstr>
      <vt:lpstr>Login Structure</vt:lpstr>
      <vt:lpstr>Volunteer Structure</vt:lpstr>
      <vt:lpstr>Director Structure</vt:lpstr>
      <vt:lpstr>Functional Requirements</vt:lpstr>
      <vt:lpstr>Volunteer</vt:lpstr>
      <vt:lpstr>Director</vt:lpstr>
      <vt:lpstr>Logical Data Dictionary</vt:lpstr>
      <vt:lpstr>PowerPoint Presentation</vt:lpstr>
      <vt:lpstr>Home Prototype</vt:lpstr>
      <vt:lpstr>Add Customer Prototype</vt:lpstr>
      <vt:lpstr>Search Customer Prototype</vt:lpstr>
      <vt:lpstr>Add Volunteer Prototype</vt:lpstr>
      <vt:lpstr>Testing Plan</vt:lpstr>
      <vt:lpstr>Login Unit Test</vt:lpstr>
      <vt:lpstr>Add Customer Unit Test</vt:lpstr>
      <vt:lpstr>Search Customer Unit Test </vt:lpstr>
      <vt:lpstr>Add Volunteer Unit Test </vt:lpstr>
      <vt:lpstr>Project Timeline</vt:lpstr>
      <vt:lpstr>Next Step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S.W.I.F.T.</dc:title>
  <cp:lastModifiedBy>Mary Ritchie</cp:lastModifiedBy>
  <cp:revision>2</cp:revision>
  <cp:lastPrinted>2014-12-02T12:53:12Z</cp:lastPrinted>
  <dcterms:modified xsi:type="dcterms:W3CDTF">2015-03-11T19:10:57Z</dcterms:modified>
</cp:coreProperties>
</file>