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DEEFA1B-244A-46A1-BE6B-FA3CEDAD26DF}">
  <a:tblStyle styleId="{FDEEFA1B-244A-46A1-BE6B-FA3CEDAD26D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83B126A-E3AC-4230-ADB8-19CD6F9ED0C1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19CDFFD-4B39-44C3-82AB-1873ACE4AEA8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0917B9A-4052-4960-BD82-F66B8468D727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75203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300" tIns="91300" rIns="91300" bIns="913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55423" y="685488"/>
            <a:ext cx="45470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33598" y="-76199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24249" y="2514749"/>
            <a:ext cx="58676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33249" y="533549"/>
            <a:ext cx="58676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104" name="Shape 104"/>
          <p:cNvCxnSpPr/>
          <p:nvPr/>
        </p:nvCxnSpPr>
        <p:spPr>
          <a:xfrm>
            <a:off x="685800" y="3398519"/>
            <a:ext cx="7848599" cy="1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117" name="Shape 117"/>
          <p:cNvCxnSpPr/>
          <p:nvPr/>
        </p:nvCxnSpPr>
        <p:spPr>
          <a:xfrm>
            <a:off x="731520" y="4599432"/>
            <a:ext cx="7848599" cy="1500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73350"/>
            <a:ext cx="4038599" cy="47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648200" y="1673350"/>
            <a:ext cx="4038599" cy="47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8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8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8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8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134" name="Shape 134"/>
          <p:cNvCxnSpPr/>
          <p:nvPr/>
        </p:nvCxnSpPr>
        <p:spPr>
          <a:xfrm rot="5400000">
            <a:off x="2217793" y="4045739"/>
            <a:ext cx="4709100" cy="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5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57200" y="2130550"/>
            <a:ext cx="2139599" cy="424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151" name="Shape 151"/>
          <p:cNvCxnSpPr/>
          <p:nvPr/>
        </p:nvCxnSpPr>
        <p:spPr>
          <a:xfrm rot="5400000">
            <a:off x="-13101" y="3580279"/>
            <a:ext cx="5577900" cy="1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00" cy="126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pic" idx="2"/>
          </p:nvPr>
        </p:nvSpPr>
        <p:spPr>
          <a:xfrm>
            <a:off x="2858608" y="838200"/>
            <a:ext cx="5904299" cy="5500500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599" cy="42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 rot="5400000">
            <a:off x="2133598" y="-76199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 rot="5400000">
            <a:off x="533399" y="533399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8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731520" y="4599432"/>
            <a:ext cx="7848599" cy="1500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73350"/>
            <a:ext cx="4038599" cy="47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73350"/>
            <a:ext cx="4038599" cy="47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800" cy="63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8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800" cy="63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8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 rot="5400000">
            <a:off x="2217793" y="4045739"/>
            <a:ext cx="4709100" cy="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599" cy="12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30550"/>
            <a:ext cx="2139599" cy="424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cxnSp>
        <p:nvCxnSpPr>
          <p:cNvPr id="65" name="Shape 65"/>
          <p:cNvCxnSpPr/>
          <p:nvPr/>
        </p:nvCxnSpPr>
        <p:spPr>
          <a:xfrm rot="5400000">
            <a:off x="-13101" y="3580279"/>
            <a:ext cx="5577900" cy="1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00" cy="126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2858608" y="838200"/>
            <a:ext cx="5904299" cy="5500500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599" cy="42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330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50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3pPr>
            <a:lvl4pPr marL="1005838" marR="0" indent="-253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3048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2540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778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2286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27939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330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50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3pPr>
            <a:lvl4pPr marL="1005838" marR="0" indent="-253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3048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2540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778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2286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27939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0" y="0"/>
            <a:ext cx="9144000" cy="365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S.W.I.F.T.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55556F"/>
                </a:solidFill>
              </a:rPr>
              <a:t>Detailed</a:t>
            </a:r>
            <a:r>
              <a:rPr lang="en" sz="30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SMARK Solutions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55556F"/>
                </a:solidFill>
              </a:rPr>
              <a:t>March 8</a:t>
            </a:r>
            <a:r>
              <a:rPr lang="en" sz="30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, 2014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Prototypes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Includes some preliminary screen design ideas for a couple of the S.W.I.F.T. forms.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>
                <a:solidFill>
                  <a:schemeClr val="dk2"/>
                </a:solidFill>
              </a:rPr>
              <a:t>Home Prototype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3025" y="1872450"/>
            <a:ext cx="6743700" cy="39814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>
                <a:solidFill>
                  <a:schemeClr val="dk2"/>
                </a:solidFill>
              </a:rPr>
              <a:t>Add Customer Prototype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pic>
        <p:nvPicPr>
          <p:cNvPr id="257" name="Shape 2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000" y="1643850"/>
            <a:ext cx="6657975" cy="44386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>
                <a:solidFill>
                  <a:schemeClr val="dk2"/>
                </a:solidFill>
              </a:rPr>
              <a:t>Search Customer Prototype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pic>
        <p:nvPicPr>
          <p:cNvPr id="264" name="Shape 2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150" y="2157400"/>
            <a:ext cx="6743700" cy="2543175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>
                <a:solidFill>
                  <a:schemeClr val="dk2"/>
                </a:solidFill>
              </a:rPr>
              <a:t>Add Volunteer Prototype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pic>
        <p:nvPicPr>
          <p:cNvPr id="271" name="Shape 2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762" y="2062950"/>
            <a:ext cx="6848475" cy="36004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72" name="Shape 272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Pseudocode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>
                <a:solidFill>
                  <a:srgbClr val="222222"/>
                </a:solidFill>
              </a:rPr>
              <a:t>A notation resembling a simplified programming language, used in program design.</a:t>
            </a:r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>
                <a:solidFill>
                  <a:srgbClr val="222222"/>
                </a:solidFill>
              </a:rPr>
              <a:t>Lay out what functions logically do, while making it easy to read and understand before translating it into actual code.</a:t>
            </a:r>
          </a:p>
          <a:p>
            <a:pPr marL="0" lvl="0" indent="0" rtl="0">
              <a:lnSpc>
                <a:spcPct val="120000"/>
              </a:lnSpc>
              <a:spcBef>
                <a:spcPts val="0"/>
              </a:spcBef>
              <a:buNone/>
            </a:pPr>
            <a:endParaRPr sz="3000"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279" name="Shape 279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Login Pseudocode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username typed by the user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password typed by the user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Check both username and password in mysql database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username and password do not match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Print out invalid username and password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username matches but password does not match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Print out invalid password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username does not match but password does match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Print out invalid username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both match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Start session and go to default redirect after login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Search Customer Pseudocode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search from customer page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Convert criteria to sql and search in mysql database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there are results to display 	     	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Display them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there are no results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Display message telling the user there are no results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Add Volunteer Pseudocode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420075" y="1377475"/>
            <a:ext cx="8229600" cy="495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first name typed by the user and check if it meets the requirements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continue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not then print out an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last name typed by the user and check if it meets the requirements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continue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not then print out an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username typed by the user and check if it meets the requirements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continue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not then print out an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password typed by the user and check if it meets the requirements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continue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not then print out an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Get the verify password typed by the user and check if it meets the requirements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continue</a:t>
            </a:r>
          </a:p>
          <a:p>
            <a:pPr marL="914400" lvl="1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it does not then print out an error message</a:t>
            </a:r>
          </a:p>
          <a:p>
            <a:pPr marL="457200" lvl="0" indent="-342900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If all requirements are met, add all information into mysql database when submitted 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Unit Testing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Unit tests are tests that will be run to ensure that our application is working properly.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Each test will test an individual aspect of one of the major processes to show what inputs will work and and what ones will not/should not work. 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Welcome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Partridge-Brown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Roberta Sandler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Guests: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Meg Fryling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Darren Lim</a:t>
            </a:r>
          </a:p>
          <a:p>
            <a:pPr marL="182880" marR="0" lvl="0" indent="-5587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7250" y="1794859"/>
            <a:ext cx="4476600" cy="14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126" y="4154355"/>
            <a:ext cx="4290899" cy="11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42305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Login Unit Test</a:t>
            </a:r>
          </a:p>
        </p:txBody>
      </p:sp>
      <p:graphicFrame>
        <p:nvGraphicFramePr>
          <p:cNvPr id="313" name="Shape 313"/>
          <p:cNvGraphicFramePr/>
          <p:nvPr/>
        </p:nvGraphicFramePr>
        <p:xfrm>
          <a:off x="457200" y="1524000"/>
          <a:ext cx="8413625" cy="5023325"/>
        </p:xfrm>
        <a:graphic>
          <a:graphicData uri="http://schemas.openxmlformats.org/drawingml/2006/table">
            <a:tbl>
              <a:tblPr>
                <a:noFill/>
                <a:tableStyleId>{FDEEFA1B-244A-46A1-BE6B-FA3CEDAD26DF}</a:tableStyleId>
              </a:tblPr>
              <a:tblGrid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</a:tblGrid>
              <a:tr h="655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87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Null username Null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pass null username and passwords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click login with null fields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09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Not Null username Null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pass a username and null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click login with a username but not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09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Null username Not Null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pass a null username and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click login with a username but not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310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Incorrect username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pass invalid username with a correct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click login with a random username but valid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312675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Customer Unit Test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58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0" name="Shape 320"/>
          <p:cNvGraphicFramePr/>
          <p:nvPr/>
        </p:nvGraphicFramePr>
        <p:xfrm>
          <a:off x="107611" y="1224450"/>
          <a:ext cx="8579175" cy="5491800"/>
        </p:xfrm>
        <a:graphic>
          <a:graphicData uri="http://schemas.openxmlformats.org/drawingml/2006/table">
            <a:tbl>
              <a:tblPr>
                <a:noFill/>
                <a:tableStyleId>{483B126A-E3AC-4230-ADB8-19CD6F9ED0C1}</a:tableStyleId>
              </a:tblPr>
              <a:tblGrid>
                <a:gridCol w="779925"/>
                <a:gridCol w="779925"/>
                <a:gridCol w="890275"/>
                <a:gridCol w="669575"/>
                <a:gridCol w="779925"/>
                <a:gridCol w="779925"/>
                <a:gridCol w="779925"/>
                <a:gridCol w="779925"/>
                <a:gridCol w="779925"/>
                <a:gridCol w="779925"/>
                <a:gridCol w="779925"/>
              </a:tblGrid>
              <a:tr h="62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830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ValidFirstName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First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First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First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03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ValidLastName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Last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Last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Last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630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ValidAddress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Address Information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Address consisting of the customer's full street address, must be under 70 characters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Address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24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ValidDepFirstName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Dependent First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Dependent First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Dependent's First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340275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Search Customer Unit Test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6" name="Shape 326"/>
          <p:cNvGraphicFramePr/>
          <p:nvPr/>
        </p:nvGraphicFramePr>
        <p:xfrm>
          <a:off x="306075" y="1330875"/>
          <a:ext cx="8705400" cy="5318900"/>
        </p:xfrm>
        <a:graphic>
          <a:graphicData uri="http://schemas.openxmlformats.org/drawingml/2006/table">
            <a:tbl>
              <a:tblPr>
                <a:noFill/>
                <a:tableStyleId>{019CDFFD-4B39-44C3-82AB-1873ACE4AEA8}</a:tableStyleId>
              </a:tblPr>
              <a:tblGrid>
                <a:gridCol w="696825"/>
                <a:gridCol w="696800"/>
                <a:gridCol w="980575"/>
                <a:gridCol w="791400"/>
                <a:gridCol w="791400"/>
                <a:gridCol w="791400"/>
                <a:gridCol w="791400"/>
                <a:gridCol w="791400"/>
                <a:gridCol w="791400"/>
                <a:gridCol w="791400"/>
                <a:gridCol w="791400"/>
              </a:tblGrid>
              <a:tr h="63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170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ValidCustName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a customer first name or last name that meets the criteria stated in the add customer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customer's name into search input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Search Page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Return Customer's information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91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InvalidCustName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a customer first name or last name that does NOT the criteria stated in the add customer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invalid customer name into search input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Search Page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Error Returned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ctr"/>
                </a:tc>
              </a:tr>
              <a:tr h="1063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SingleLetter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a single alphabetical letter in search bar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Letter in search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Search Page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Return Customer names that include this letter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Volunteer Unit Test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32" name="Shape 332"/>
          <p:cNvGraphicFramePr/>
          <p:nvPr/>
        </p:nvGraphicFramePr>
        <p:xfrm>
          <a:off x="195750" y="1409700"/>
          <a:ext cx="8678125" cy="5208575"/>
        </p:xfrm>
        <a:graphic>
          <a:graphicData uri="http://schemas.openxmlformats.org/drawingml/2006/table">
            <a:tbl>
              <a:tblPr>
                <a:noFill/>
                <a:tableStyleId>{40917B9A-4052-4960-BD82-F66B8468D727}</a:tableStyleId>
              </a:tblPr>
              <a:tblGrid>
                <a:gridCol w="728725"/>
                <a:gridCol w="728725"/>
                <a:gridCol w="886375"/>
                <a:gridCol w="776025"/>
                <a:gridCol w="791775"/>
                <a:gridCol w="917900"/>
                <a:gridCol w="870650"/>
                <a:gridCol w="728725"/>
                <a:gridCol w="571050"/>
                <a:gridCol w="1059825"/>
                <a:gridCol w="618350"/>
              </a:tblGrid>
              <a:tr h="8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b="1" u="none" strike="noStrike" cap="none" baseline="0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83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ValidFirstName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First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First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First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625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ValidLastName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Last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Last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Last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45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ValidUsername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username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Enter username consisting of first initial and last name into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Username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  <a:tr h="145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1.004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ValidPassword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Add Valid Temporary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Password containing at least one capital letter and one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000" u="none" strike="noStrike" cap="none" baseline="0"/>
                        <a:t>Temporary Password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System Test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System testing will be run on S.W.I.F.T. to ensure our application meets all of the set requirements, both functional and non-functional</a:t>
            </a:r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Black-box testing will be used</a:t>
            </a:r>
          </a:p>
          <a:p>
            <a:pPr marL="914400" lvl="1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This means that when various inputs are entered in, certain outputs should or should not be seen, ensuring our application works properly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339" name="Shape 339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Integration Test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Integration testing will be conducted on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3000"/>
              <a:t>S.W.I.F.T. to ensure each of the different components interact as they should with each other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This will be completed through tests built into our unit and system testing to make sure everything works and cooperates properly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346" name="Shape 346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Regression Test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Regression testing conducted on S.W.I.F.T. will take place after the application is completed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For this, both integration tests and the unit tests should be re-run to ensure the application is fully functional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353" name="Shape 353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Project Timeline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60" name="Shape 3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2148675"/>
            <a:ext cx="59436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Shape 361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Step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pic>
        <p:nvPicPr>
          <p:cNvPr id="368" name="Shape 3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462" y="1468425"/>
            <a:ext cx="7839075" cy="473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Team Introduction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Salvatore Baisley - Database Manager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Ritchie - Webmaster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 Grant - </a:t>
            </a:r>
            <a:r>
              <a:rPr lang="en" sz="3000">
                <a:solidFill>
                  <a:schemeClr val="dk1"/>
                </a:solidFill>
              </a:rPr>
              <a:t>Programmer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Ryan Martin - </a:t>
            </a:r>
            <a:r>
              <a:rPr lang="en" sz="3000">
                <a:solidFill>
                  <a:schemeClr val="dk1"/>
                </a:solidFill>
              </a:rPr>
              <a:t>Team Lead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Kathryn Egan - Lead Programmer</a:t>
            </a:r>
          </a:p>
          <a:p>
            <a:pPr marL="182880" marR="0" lvl="0" indent="-30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“Providing technologies to make what matters most to you possible, that’s SMARK.” </a:t>
            </a:r>
          </a:p>
          <a:p>
            <a:pPr marL="182880" marR="0" lvl="0" indent="-30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Overview 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Grassroot Givers’ Community Store</a:t>
            </a:r>
          </a:p>
          <a:p>
            <a:pPr marL="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“Shop with Dignity”</a:t>
            </a:r>
          </a:p>
          <a:p>
            <a:pPr marL="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S.W.I.F.T.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Web Inventory For Tracking</a:t>
            </a:r>
          </a:p>
          <a:p>
            <a:pPr marL="182880" marR="0" lvl="0" indent="-304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Project Status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9558" y="1545300"/>
            <a:ext cx="8004899" cy="483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543425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>
                <a:solidFill>
                  <a:schemeClr val="dk2"/>
                </a:solidFill>
              </a:rPr>
              <a:t>	Entity-Relationship Diagram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763150" y="2148950"/>
            <a:ext cx="7831799" cy="355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222222"/>
                </a:solidFill>
              </a:rPr>
              <a:t>An Entity-Relationship Diagram is a data modeling technique that is used:</a:t>
            </a:r>
          </a:p>
          <a:p>
            <a:pPr marL="182880" lvl="0" indent="-211455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>
                <a:solidFill>
                  <a:srgbClr val="222222"/>
                </a:solidFill>
              </a:rPr>
              <a:t>As the foundation of a relational database.</a:t>
            </a:r>
          </a:p>
          <a:p>
            <a:pPr marL="182880" lvl="0" indent="-211455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>
                <a:solidFill>
                  <a:srgbClr val="222222"/>
                </a:solidFill>
              </a:rPr>
              <a:t>As a graphical representation of an information system.</a:t>
            </a:r>
          </a:p>
          <a:p>
            <a:pPr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543425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000">
                <a:solidFill>
                  <a:schemeClr val="dk2"/>
                </a:solidFill>
              </a:rPr>
              <a:t>	Entity-Relationship Diagram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425" y="638175"/>
            <a:ext cx="8239125" cy="566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chemeClr val="dk2"/>
                </a:solidFill>
              </a:rPr>
              <a:t>Relational Schema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The logical definition of a table.</a:t>
            </a:r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Gives the names of the table and of each of the columns in a table.</a:t>
            </a:r>
          </a:p>
          <a:p>
            <a:pPr marL="457200" lvl="0" indent="-4191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000"/>
              <a:t>Shows the dependencies in the database.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5537" y="619125"/>
            <a:ext cx="4352925" cy="585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/>
        </p:nvSpPr>
        <p:spPr>
          <a:xfrm>
            <a:off x="6019800" y="6202362"/>
            <a:ext cx="3429000" cy="65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Consolas"/>
              <a:buNone/>
            </a:pPr>
            <a:r>
              <a:rPr lang="en" sz="265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 SOLUTIONS</a:t>
            </a:r>
            <a: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200" b="0" i="0" u="none" strike="noStrike" cap="none" baseline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INTUITIVE.BE EFFICIENT.BE 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1181</Words>
  <Application>Microsoft Macintosh PowerPoint</Application>
  <PresentationFormat>On-screen Show (4:3)</PresentationFormat>
  <Paragraphs>275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Clarity</vt:lpstr>
      <vt:lpstr>Clarity</vt:lpstr>
      <vt:lpstr>S.W.I.F.T.</vt:lpstr>
      <vt:lpstr>Welcome</vt:lpstr>
      <vt:lpstr>Team Introduction</vt:lpstr>
      <vt:lpstr>Project Overview </vt:lpstr>
      <vt:lpstr>Project Status</vt:lpstr>
      <vt:lpstr> Entity-Relationship Diagram</vt:lpstr>
      <vt:lpstr> Entity-Relationship Diagram</vt:lpstr>
      <vt:lpstr>Relational Schema</vt:lpstr>
      <vt:lpstr>PowerPoint Presentation</vt:lpstr>
      <vt:lpstr>Prototypes</vt:lpstr>
      <vt:lpstr>Home Prototype</vt:lpstr>
      <vt:lpstr>Add Customer Prototype</vt:lpstr>
      <vt:lpstr>Search Customer Prototype</vt:lpstr>
      <vt:lpstr>Add Volunteer Prototype</vt:lpstr>
      <vt:lpstr>Pseudocode</vt:lpstr>
      <vt:lpstr>Login Pseudocode </vt:lpstr>
      <vt:lpstr>Search Customer Pseudocode </vt:lpstr>
      <vt:lpstr>Add Volunteer Pseudocode </vt:lpstr>
      <vt:lpstr>Unit Testing</vt:lpstr>
      <vt:lpstr>Login Unit Test</vt:lpstr>
      <vt:lpstr>Add Customer Unit Test</vt:lpstr>
      <vt:lpstr>Search Customer Unit Test </vt:lpstr>
      <vt:lpstr>Add Volunteer Unit Test </vt:lpstr>
      <vt:lpstr>System Test</vt:lpstr>
      <vt:lpstr>Integration Test</vt:lpstr>
      <vt:lpstr>Regression Test</vt:lpstr>
      <vt:lpstr>Project Timeline</vt:lpstr>
      <vt:lpstr>Next Step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S.W.I.F.T.</dc:title>
  <cp:lastModifiedBy>Mary Ritchie</cp:lastModifiedBy>
  <cp:revision>1</cp:revision>
  <dcterms:modified xsi:type="dcterms:W3CDTF">2015-03-11T19:23:53Z</dcterms:modified>
</cp:coreProperties>
</file>