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7010400" cy="92964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50" lIns="93150" rIns="93150" tIns="931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2pPr>
            <a:lvl3pPr indent="0" marL="914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3pPr>
            <a:lvl4pPr indent="0" marL="13716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4pPr>
            <a:lvl5pPr indent="0" marL="18288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5pPr>
            <a:lvl6pPr indent="0" marL="22860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7pPr>
            <a:lvl8pPr indent="0" marL="32004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8pPr>
            <a:lvl9pPr indent="0" marL="36576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133598" y="-76200"/>
            <a:ext cx="487679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marL="18288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0" marL="45720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5080" marL="73152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2538" marL="1005839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30480" marL="118872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25400" marL="137160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7780" marL="155448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22860" marL="173736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27939" marL="192024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33400" y="533400"/>
            <a:ext cx="5867400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marL="18288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0" marL="45720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5080" marL="73152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2538" marL="1005839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30480" marL="118872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25400" marL="137160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7780" marL="155448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22860" marL="173736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27939" marL="192024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533400"/>
            <a:ext cx="8229600" cy="5943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marL="182880" rtl="0" algn="l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0" marL="45720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5080" marL="73152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2538" marL="1005839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30480" marL="118872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25400" marL="137160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7780" marL="155448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22860" marL="173736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27939" marL="192024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marL="182880" rtl="0" algn="l">
              <a:spcBef>
                <a:spcPts val="480"/>
              </a:spcBef>
              <a:buSzPct val="85000"/>
              <a:defRPr sz="3000">
                <a:solidFill>
                  <a:schemeClr val="dk1"/>
                </a:solidFill>
              </a:defRPr>
            </a:lvl1pPr>
            <a:lvl2pPr indent="0" marL="457200" rtl="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5080" marL="731520" rtl="0" algn="l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2538" marL="1005839" rtl="0" algn="l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30480" marL="118872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25400" marL="137160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7780" marL="155448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22860" marL="173736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27939" marL="1920240" rtl="0" algn="l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cap="flat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73350"/>
            <a:ext cx="4038598" cy="4718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73350"/>
            <a:ext cx="4038598" cy="4718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76400"/>
            <a:ext cx="393191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438400"/>
            <a:ext cx="3931918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754880" y="1676400"/>
            <a:ext cx="393191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754880" y="2438400"/>
            <a:ext cx="3931918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 rot="5400000">
            <a:off x="2217816" y="4045822"/>
            <a:ext cx="4709160" cy="792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792079"/>
            <a:ext cx="2139695" cy="12618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971800" y="792079"/>
            <a:ext cx="5714998" cy="55778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2130550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65" name="Shape 65"/>
          <p:cNvCxnSpPr/>
          <p:nvPr/>
        </p:nvCxnSpPr>
        <p:spPr>
          <a:xfrm rot="5400000">
            <a:off x="-13114" y="3580204"/>
            <a:ext cx="5577838" cy="1587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792479"/>
            <a:ext cx="2142678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2858608" y="838200"/>
            <a:ext cx="5904388" cy="5500456"/>
          </a:xfrm>
          <a:prstGeom prst="rect">
            <a:avLst/>
          </a:prstGeom>
          <a:solidFill>
            <a:schemeClr val="lt2"/>
          </a:solidFill>
          <a:ln cap="flat" w="762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876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020" marL="1828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indent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indent="5080" marL="7315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indent="-2538" marL="1005839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indent="30480" marL="118872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indent="-25400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6pPr>
            <a:lvl7pPr indent="-17780" marL="155448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7pPr>
            <a:lvl8pPr indent="-22860" marL="173736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8pPr>
            <a:lvl9pPr indent="-27939" marL="192024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1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2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4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5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7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8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://oraserv.cs.siena.edu/~perm_smark/SWIFT/index2.php#no-back-button" TargetMode="Externa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s://docs.google.com/a/siena.edu/spreadsheets/d/1SX-5rtmBr4jzof8y6G9UGbf74wp-0xqVbdIOu76zh0k/edit#gid=6085704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S.W.I.F.T.</a:t>
            </a: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55556F"/>
                </a:solidFill>
              </a:rPr>
              <a:t>Acceptance Test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SMARK Solutions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3000" u="none" cap="none" strike="noStrike">
              <a:solidFill>
                <a:srgbClr val="55556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55556F"/>
                </a:solidFill>
                <a:rtl val="0"/>
              </a:rPr>
              <a:t>April 22, 2015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019800" y="6202362"/>
            <a:ext cx="34290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Functional Requirements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0479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outline of users access within 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S.W.I.F.T.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Compatible across major web browsers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Volunteer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Login/logout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donors/customers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Checkout items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receipts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Insert:</a:t>
            </a:r>
          </a:p>
          <a:p>
            <a:pPr indent="-185419" lvl="2" marL="7315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information</a:t>
            </a:r>
          </a:p>
          <a:p>
            <a:pPr indent="-185419" lvl="2" marL="7315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Purchase information</a:t>
            </a:r>
          </a:p>
          <a:p>
            <a:pPr indent="-185419" lvl="2" marL="7315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Donor information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Inherits capabilities of the volunteers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 existing data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Delete existing data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volunteer accounts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Delete volunteer accounts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Have the Requirements Been Met?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SWIFT meets a majority of the requirements that the client had for the software.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The software is currently unable to print out receipts for the donors.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Future Enhancements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Ability to print out receipts after a donation is processed or at a later date.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Clients want to add a credit system for the customers based upon working at the shop.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Product Demonstration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http://oraserv.cs.siena.edu/~perm_smark/SWIFT/index2.php#no-back-button</a:t>
            </a:r>
            <a:r>
              <a:rPr lang="en-US"/>
              <a:t>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Product Demonstration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0" cy="5714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Deliverables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We will have all of the files that are needed on a flash drive for the clients.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4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Deliverables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We will have all of the files that are needed on a flash drive for the clients.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71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1408425" y="368225"/>
            <a:ext cx="4022699" cy="312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Welcome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Clients: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Mary Partridge-Brown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Roberta Sandler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Guests: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Dr. Meg Fryling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Dr. Darren Lim</a:t>
            </a:r>
          </a:p>
          <a:p>
            <a:pPr indent="-55879" lvl="0" marL="18288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0" y="1794859"/>
            <a:ext cx="4476748" cy="142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3126" y="4154355"/>
            <a:ext cx="4290873" cy="1124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019800" y="6202362"/>
            <a:ext cx="34290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Deliverables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We will have all of the files that are needed on a flash drive for the clients.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Deliverables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We will have all of the files that are needed on a flash drive for the clients.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4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Deliverables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We will have all of the files that are needed on a flash drive for the clients.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4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Deliverables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We will have all of the files that are needed on a flash drive for the clients.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Deliverables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We will have all of the files that are needed on a flash drive for the clients.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The clients will be able to place the files on the web server of their choice.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What’s Next?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End of the year software party on Monday April 27th.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Ensuring that the software is successfully deployed to the clients.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Entering the workforce, except Sal.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Lessons Learned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Sometimes there are challenges that are not expected that must be faced.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If there is a solid timeline that must be met, there might be better development models.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QUESTIONS?</a:t>
            </a:r>
          </a:p>
        </p:txBody>
      </p:sp>
      <p:sp>
        <p:nvSpPr>
          <p:cNvPr id="285" name="Shape 285"/>
          <p:cNvSpPr txBox="1"/>
          <p:nvPr>
            <p:ph idx="1" type="subTitle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55556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6019800" y="6202362"/>
            <a:ext cx="34290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Team Introduction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182880" lvl="0" marL="182880" rtl="0" algn="l">
              <a:spcBef>
                <a:spcPts val="6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>
                <a:rtl val="0"/>
              </a:rPr>
              <a:t>Mary Ritchie - Webmaster</a:t>
            </a:r>
          </a:p>
          <a:p>
            <a:pPr indent="-182880" lvl="0" marL="182880" rtl="0" algn="l">
              <a:spcBef>
                <a:spcPts val="6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>
                <a:rtl val="0"/>
              </a:rPr>
              <a:t>Anna Grant - Lead Programmer</a:t>
            </a:r>
          </a:p>
          <a:p>
            <a:pPr indent="-182880" lvl="0" marL="182880" rtl="0" algn="l">
              <a:spcBef>
                <a:spcPts val="6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>
                <a:rtl val="0"/>
              </a:rPr>
              <a:t>Ryan Martin - Team Lead</a:t>
            </a:r>
          </a:p>
          <a:p>
            <a:pPr indent="-182880" lvl="0" marL="182880" rtl="0" algn="l">
              <a:spcBef>
                <a:spcPts val="6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Salvatore Baisley - Database Manager</a:t>
            </a:r>
          </a:p>
          <a:p>
            <a:pPr indent="-30479" lvl="0" marL="182880" rtl="0" algn="l"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>
              <a:rtl val="0"/>
            </a:endParaRPr>
          </a:p>
          <a:p>
            <a:pPr indent="0" lvl="0" marL="0" rtl="0" algn="ctr"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>
                <a:rtl val="0"/>
              </a:rPr>
              <a:t>“Providing technologies to make what matters most to you possible, that’s SMARK.” </a:t>
            </a:r>
          </a:p>
          <a:p>
            <a:pPr indent="-30479" lvl="0" marL="182880" rtl="0" algn="l"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>
              <a:rtl val="0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019800" y="6202362"/>
            <a:ext cx="34290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Project Overview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Grassroot Givers’ Community Store</a:t>
            </a:r>
          </a:p>
          <a:p>
            <a:pPr indent="0" lvl="2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“Shop with Dignity”</a:t>
            </a:r>
          </a:p>
          <a:p>
            <a:pPr indent="0" lvl="2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S.W.I.F.T.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Simple Web Inventory For Tracking</a:t>
            </a:r>
          </a:p>
          <a:p>
            <a:pPr indent="-30479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6019800" y="6202362"/>
            <a:ext cx="34290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Solution Strategy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Web application that allows tracking of customers, donations, and important inventory.</a:t>
            </a:r>
          </a:p>
          <a:p>
            <a:pPr indent="-30479" lvl="0" marL="18288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Testing Overview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Conducted a series of strict unit test, followed by integration testing.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Ensured that the software was able of passing the Ivory Snow test.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5334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Unit Testing Results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019800" y="6202362"/>
            <a:ext cx="3429000" cy="655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BE INTUITIVE.BE EFFICIENT.BE SMARK.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Currently being run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Current passing percentage: 94.54%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Integration Testing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Designed to ensure that units that interact with another unit work together.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2880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/>
              <a:t>Integration testing was done after each unit and its testing was completed.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Directory of Unit Tests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019800" y="6202362"/>
            <a:ext cx="34290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Consolas"/>
              <a:buNone/>
            </a:pPr>
            <a:r>
              <a:rPr b="0" baseline="0" i="0" lang="en-US" sz="265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SMARK SOLUTIONS</a:t>
            </a:r>
            <a:br>
              <a:rPr b="0" baseline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200" u="none" cap="none" strike="noStrik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 INTUITIVE.BE EFFICIENT.BE SMARK.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161925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161925"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https://docs.google.com/a/siena.edu/spreadsheets/d/1SX-5rtmBr4jzof8y6G9UGbf74wp-0xqVbdIOu76zh0k/edit#gid=608570437</a:t>
            </a:r>
            <a:r>
              <a:rPr lang="en-US"/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