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8"/>
  </p:notesMasterIdLst>
  <p:sldIdLst>
    <p:sldId id="256" r:id="rId2"/>
    <p:sldId id="257" r:id="rId3"/>
    <p:sldId id="258" r:id="rId4"/>
    <p:sldId id="272" r:id="rId5"/>
    <p:sldId id="259" r:id="rId6"/>
    <p:sldId id="273" r:id="rId7"/>
    <p:sldId id="264" r:id="rId8"/>
    <p:sldId id="274" r:id="rId9"/>
    <p:sldId id="260" r:id="rId10"/>
    <p:sldId id="275" r:id="rId11"/>
    <p:sldId id="276" r:id="rId12"/>
    <p:sldId id="280" r:id="rId13"/>
    <p:sldId id="277" r:id="rId14"/>
    <p:sldId id="278" r:id="rId15"/>
    <p:sldId id="279" r:id="rId16"/>
    <p:sldId id="261" r:id="rId17"/>
    <p:sldId id="281" r:id="rId18"/>
    <p:sldId id="282" r:id="rId19"/>
    <p:sldId id="262" r:id="rId20"/>
    <p:sldId id="283" r:id="rId21"/>
    <p:sldId id="263" r:id="rId22"/>
    <p:sldId id="284" r:id="rId23"/>
    <p:sldId id="265" r:id="rId24"/>
    <p:sldId id="285" r:id="rId25"/>
    <p:sldId id="300" r:id="rId26"/>
    <p:sldId id="266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267" r:id="rId36"/>
    <p:sldId id="290" r:id="rId37"/>
    <p:sldId id="291" r:id="rId38"/>
    <p:sldId id="293" r:id="rId39"/>
    <p:sldId id="292" r:id="rId40"/>
    <p:sldId id="310" r:id="rId41"/>
    <p:sldId id="268" r:id="rId42"/>
    <p:sldId id="286" r:id="rId43"/>
    <p:sldId id="289" r:id="rId44"/>
    <p:sldId id="269" r:id="rId45"/>
    <p:sldId id="301" r:id="rId46"/>
    <p:sldId id="287" r:id="rId47"/>
    <p:sldId id="270" r:id="rId48"/>
    <p:sldId id="296" r:id="rId49"/>
    <p:sldId id="295" r:id="rId50"/>
    <p:sldId id="288" r:id="rId51"/>
    <p:sldId id="297" r:id="rId52"/>
    <p:sldId id="298" r:id="rId53"/>
    <p:sldId id="299" r:id="rId54"/>
    <p:sldId id="271" r:id="rId55"/>
    <p:sldId id="294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>
        <p:scale>
          <a:sx n="92" d="100"/>
          <a:sy n="92" d="100"/>
        </p:scale>
        <p:origin x="-21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B8AEC-896B-4ADD-89BF-8B233B0F215A}" type="datetimeFigureOut">
              <a:rPr lang="en-US" smtClean="0"/>
              <a:pPr/>
              <a:t>12/6/2012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89846-AE63-4FDA-AB05-497AACA73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45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89846-AE63-4FDA-AB05-497AACA73C1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4" y="3810002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2" y="3897011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2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1"/>
            <a:ext cx="9144000" cy="24417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" y="3675528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1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1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9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F1134E3-BC01-43C0-8F68-08EAFACAF8C9}" type="datetime1">
              <a:rPr lang="en-US" smtClean="0"/>
              <a:t>12/6/2012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smtClean="0"/>
              <a:t>S.E.E Solutions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AE8F953-23CB-4F06-BF99-877769DCE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58C8-4991-4F9A-A6F1-5549B04450A3}" type="datetime1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S.E.E Solutions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F953-23CB-4F06-BF99-877769DCE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DFE5-867D-4B19-84E3-94873282A38E}" type="datetime1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S.E.E Solutions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F953-23CB-4F06-BF99-877769DCE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04D4-27DD-4C03-8CAF-98996E3CCBC6}" type="datetime1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S.E.E Solutions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F953-23CB-4F06-BF99-877769DCE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6A579-86AD-40AC-8FC1-CDE55638A781}" type="datetime1">
              <a:rPr lang="en-US" smtClean="0"/>
              <a:t>12/6/2012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S.E.E Solutions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F953-23CB-4F06-BF99-877769DCE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D322-AD69-4F70-A243-EAD618E23B0D}" type="datetime1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S.E.E Solutions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F953-23CB-4F06-BF99-877769DCE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1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7" y="2244971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3EC65C-FC92-4A3E-A020-624DC13BF9B2}" type="datetime1">
              <a:rPr lang="en-US" smtClean="0"/>
              <a:t>12/6/2012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E8F953-23CB-4F06-BF99-877769DCEB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S.E.E Solutions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6014311-304E-42F9-9E73-75EF3B857A6A}" type="datetime1">
              <a:rPr lang="en-US" smtClean="0"/>
              <a:t>12/6/2012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S.E.E Solutions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AE8F953-23CB-4F06-BF99-877769DCE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BDFF4-8F26-47F7-9450-5AC6828C4DDE}" type="datetime1">
              <a:rPr lang="en-US" smtClean="0"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S.E.E Solutions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F953-23CB-4F06-BF99-877769DCE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1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29DE-F5B3-44F8-9572-5F8088C202C3}" type="datetime1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S.E.E Solutions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F953-23CB-4F06-BF99-877769DCE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6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FFAF-559F-4A49-806E-2C313CA267BA}" type="datetime1">
              <a:rPr lang="en-US" smtClean="0"/>
              <a:t>12/6/2012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S.E.E Solutions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8F953-23CB-4F06-BF99-877769DCE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2" y="308277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4" y="360247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2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92AE57D-60EA-4C54-9F95-064A71D92FB8}" type="datetime1">
              <a:rPr lang="en-US" smtClean="0"/>
              <a:t>12/6/2012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S.E.E Solutions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AE8F953-23CB-4F06-BF99-877769DCE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458200" cy="3200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CCRS</a:t>
            </a:r>
            <a:br>
              <a:rPr lang="en-US" dirty="0" smtClean="0"/>
            </a:br>
            <a:r>
              <a:rPr lang="en-US" sz="3100" dirty="0" smtClean="0"/>
              <a:t>Comprehensive Conference Registration System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Preliminary Design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December 7</a:t>
            </a:r>
            <a:r>
              <a:rPr lang="en-US" baseline="30000" dirty="0" smtClean="0"/>
              <a:t>th</a:t>
            </a:r>
            <a:r>
              <a:rPr lang="en-US" dirty="0" smtClean="0"/>
              <a:t>, 2012</a:t>
            </a:r>
            <a:endParaRPr lang="en-US" dirty="0"/>
          </a:p>
        </p:txBody>
      </p:sp>
      <p:pic>
        <p:nvPicPr>
          <p:cNvPr id="4" name="Picture 3" descr="see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715584"/>
            <a:ext cx="3657600" cy="25328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6309360"/>
            <a:ext cx="747712" cy="548640"/>
          </a:xfrm>
        </p:spPr>
        <p:txBody>
          <a:bodyPr/>
          <a:lstStyle/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1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User Case Narratives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2511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Gives brief description of each type of user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Describes how each user will interact with CCRS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321040" y="6309360"/>
            <a:ext cx="82296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10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All Users - User Case Narrative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0"/>
            <a:ext cx="8229600" cy="432511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Logs in/out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Change Password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321040" y="6309360"/>
            <a:ext cx="82296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11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Attendee - User Case Narrative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0"/>
            <a:ext cx="8229600" cy="432511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Registers for conference</a:t>
            </a:r>
          </a:p>
          <a:p>
            <a:pPr lvl="1"/>
            <a:r>
              <a:rPr lang="en-US" dirty="0" smtClean="0"/>
              <a:t>Supplies personal, meal and payment information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Receives confirmation communication 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321040" y="6309360"/>
            <a:ext cx="82296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12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Conference Chair - User Case Narrative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0"/>
            <a:ext cx="8229600" cy="432511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Has access to all conference information</a:t>
            </a:r>
          </a:p>
          <a:p>
            <a:endParaRPr lang="en-US" dirty="0" smtClean="0"/>
          </a:p>
          <a:p>
            <a:r>
              <a:rPr lang="en-US" dirty="0" smtClean="0"/>
              <a:t>Can configure all conference settings</a:t>
            </a:r>
          </a:p>
          <a:p>
            <a:pPr lvl="1"/>
            <a:r>
              <a:rPr lang="en-US" dirty="0" smtClean="0"/>
              <a:t>Can create accounts for others</a:t>
            </a:r>
          </a:p>
          <a:p>
            <a:endParaRPr lang="en-US" dirty="0" smtClean="0"/>
          </a:p>
          <a:p>
            <a:r>
              <a:rPr lang="en-US" dirty="0" smtClean="0"/>
              <a:t>Can change the schedule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321040" y="6309360"/>
            <a:ext cx="82296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13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Reviewer - User Case Narrative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0"/>
            <a:ext cx="8229600" cy="432511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Downloads submissions</a:t>
            </a:r>
          </a:p>
          <a:p>
            <a:endParaRPr lang="en-US" dirty="0" smtClean="0"/>
          </a:p>
          <a:p>
            <a:r>
              <a:rPr lang="en-US" dirty="0" smtClean="0"/>
              <a:t>Uploads reviews</a:t>
            </a:r>
          </a:p>
          <a:p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321040" y="6309360"/>
            <a:ext cx="82296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14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Submitter - User Case Narrative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0"/>
            <a:ext cx="8229600" cy="432511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Uploads submissions</a:t>
            </a:r>
          </a:p>
          <a:p>
            <a:endParaRPr lang="en-US" dirty="0" smtClean="0"/>
          </a:p>
          <a:p>
            <a:r>
              <a:rPr lang="en-US" dirty="0" smtClean="0"/>
              <a:t>Receives acceptance or rejection notification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321040" y="6309360"/>
            <a:ext cx="82296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15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Agenda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UML Use Case Diagram</a:t>
            </a:r>
          </a:p>
          <a:p>
            <a:r>
              <a:rPr lang="en-US" sz="2600" dirty="0" smtClean="0"/>
              <a:t>UML Deployment Diagram</a:t>
            </a:r>
          </a:p>
          <a:p>
            <a:r>
              <a:rPr lang="en-US" sz="2600" dirty="0" smtClean="0"/>
              <a:t>Website Map</a:t>
            </a:r>
          </a:p>
          <a:p>
            <a:r>
              <a:rPr lang="en-US" sz="2600" dirty="0" smtClean="0"/>
              <a:t>UML Activity Diagrams</a:t>
            </a:r>
          </a:p>
          <a:p>
            <a:r>
              <a:rPr lang="en-US" sz="2600" dirty="0" smtClean="0"/>
              <a:t>Data Flow Diagrams</a:t>
            </a:r>
          </a:p>
          <a:p>
            <a:r>
              <a:rPr lang="en-US" sz="2600" dirty="0" smtClean="0"/>
              <a:t>Requirements Inventory</a:t>
            </a:r>
          </a:p>
          <a:p>
            <a:r>
              <a:rPr lang="en-US" sz="2600" dirty="0" smtClean="0"/>
              <a:t>Data Dictionary </a:t>
            </a:r>
          </a:p>
          <a:p>
            <a:r>
              <a:rPr lang="en-US" sz="2600" dirty="0" smtClean="0"/>
              <a:t>Testing </a:t>
            </a:r>
          </a:p>
          <a:p>
            <a:r>
              <a:rPr lang="en-US" sz="2600" dirty="0" smtClean="0"/>
              <a:t>Development Environment</a:t>
            </a:r>
          </a:p>
          <a:p>
            <a:r>
              <a:rPr lang="en-US" sz="2600" dirty="0" smtClean="0"/>
              <a:t>Prototype Screens</a:t>
            </a:r>
          </a:p>
          <a:p>
            <a:r>
              <a:rPr lang="en-US" sz="2600" dirty="0" smtClean="0"/>
              <a:t>What’s Next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321040" y="6309360"/>
            <a:ext cx="82296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16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UML Use Case Diagram Legend</a:t>
            </a:r>
            <a:endParaRPr lang="en-US" dirty="0"/>
          </a:p>
        </p:txBody>
      </p:sp>
      <p:pic>
        <p:nvPicPr>
          <p:cNvPr id="7" name="Picture 6" descr="CCRS UML Case Lege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2" y="1371602"/>
            <a:ext cx="7220565" cy="4968239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321040" y="6309360"/>
            <a:ext cx="82296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17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UML Use Case Diagram </a:t>
            </a:r>
            <a:endParaRPr lang="en-US" dirty="0"/>
          </a:p>
        </p:txBody>
      </p:sp>
      <p:pic>
        <p:nvPicPr>
          <p:cNvPr id="3074" name="Picture 2" descr="C:\Users\sysadmin\Documents\CCRS UML Use Case 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2" y="1295400"/>
            <a:ext cx="4292259" cy="5334000"/>
          </a:xfrm>
          <a:prstGeom prst="rect">
            <a:avLst/>
          </a:prstGeom>
          <a:noFill/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321040" y="6309360"/>
            <a:ext cx="82296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18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Agenda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UML Deployment Diagram</a:t>
            </a:r>
          </a:p>
          <a:p>
            <a:r>
              <a:rPr lang="en-US" sz="2600" dirty="0" smtClean="0"/>
              <a:t>Website Map</a:t>
            </a:r>
          </a:p>
          <a:p>
            <a:r>
              <a:rPr lang="en-US" sz="2600" dirty="0" smtClean="0"/>
              <a:t>UML Activity Diagrams</a:t>
            </a:r>
          </a:p>
          <a:p>
            <a:r>
              <a:rPr lang="en-US" sz="2600" dirty="0" smtClean="0"/>
              <a:t>Data Flow Diagrams</a:t>
            </a:r>
          </a:p>
          <a:p>
            <a:r>
              <a:rPr lang="en-US" sz="2600" dirty="0" smtClean="0"/>
              <a:t>Requirements Inventory</a:t>
            </a:r>
          </a:p>
          <a:p>
            <a:r>
              <a:rPr lang="en-US" sz="2600" dirty="0" smtClean="0"/>
              <a:t>Data Dictionary </a:t>
            </a:r>
          </a:p>
          <a:p>
            <a:r>
              <a:rPr lang="en-US" sz="2600" dirty="0" smtClean="0"/>
              <a:t>Testing </a:t>
            </a:r>
          </a:p>
          <a:p>
            <a:r>
              <a:rPr lang="en-US" sz="2600" dirty="0" smtClean="0"/>
              <a:t>Development Environment</a:t>
            </a:r>
          </a:p>
          <a:p>
            <a:r>
              <a:rPr lang="en-US" sz="2600" dirty="0" smtClean="0"/>
              <a:t>Prototype Screens</a:t>
            </a:r>
          </a:p>
          <a:p>
            <a:r>
              <a:rPr lang="en-US" sz="2600" dirty="0" smtClean="0"/>
              <a:t>What’s Next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321040" y="6309360"/>
            <a:ext cx="82296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19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744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0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Our Client: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Dr. Darren Lim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Professor of Computer Science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Siena College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286000" cy="457200"/>
          </a:xfrm>
        </p:spPr>
        <p:txBody>
          <a:bodyPr/>
          <a:lstStyle/>
          <a:p>
            <a:pPr algn="l"/>
            <a:r>
              <a:rPr lang="en-US" sz="2000" b="1" dirty="0" smtClean="0"/>
              <a:t>S.E.E. </a:t>
            </a:r>
            <a:r>
              <a:rPr lang="en-US" sz="2000" b="1" dirty="0" smtClean="0"/>
              <a:t>Solutions</a:t>
            </a:r>
            <a:endParaRPr lang="en-US" sz="2000" b="1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321040" y="6309360"/>
            <a:ext cx="747712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2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UML Deployment Diagram</a:t>
            </a:r>
            <a:endParaRPr lang="en-US" dirty="0"/>
          </a:p>
        </p:txBody>
      </p:sp>
      <p:pic>
        <p:nvPicPr>
          <p:cNvPr id="4098" name="Picture 2" descr="C:\Users\sysadmin\Documents\CCRS UML Deployment 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562" y="1295401"/>
            <a:ext cx="4576931" cy="4953000"/>
          </a:xfrm>
          <a:prstGeom prst="rect">
            <a:avLst/>
          </a:prstGeom>
          <a:noFill/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20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Agenda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Website Map</a:t>
            </a:r>
          </a:p>
          <a:p>
            <a:r>
              <a:rPr lang="en-US" sz="2600" dirty="0" smtClean="0"/>
              <a:t>UML Activity Diagrams</a:t>
            </a:r>
          </a:p>
          <a:p>
            <a:r>
              <a:rPr lang="en-US" sz="2600" dirty="0" smtClean="0"/>
              <a:t>Data Flow Diagrams</a:t>
            </a:r>
          </a:p>
          <a:p>
            <a:r>
              <a:rPr lang="en-US" sz="2600" dirty="0" smtClean="0"/>
              <a:t>Requirements Inventory</a:t>
            </a:r>
          </a:p>
          <a:p>
            <a:r>
              <a:rPr lang="en-US" sz="2600" dirty="0" smtClean="0"/>
              <a:t>Data Dictionary </a:t>
            </a:r>
          </a:p>
          <a:p>
            <a:r>
              <a:rPr lang="en-US" sz="2600" dirty="0" smtClean="0"/>
              <a:t>Testing </a:t>
            </a:r>
          </a:p>
          <a:p>
            <a:r>
              <a:rPr lang="en-US" sz="2600" dirty="0" smtClean="0"/>
              <a:t>Development Environment</a:t>
            </a:r>
          </a:p>
          <a:p>
            <a:r>
              <a:rPr lang="en-US" sz="2600" dirty="0" smtClean="0"/>
              <a:t>Prototype Screens</a:t>
            </a:r>
          </a:p>
          <a:p>
            <a:r>
              <a:rPr lang="en-US" sz="2600" dirty="0" smtClean="0"/>
              <a:t>What’s Next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21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Website Map</a:t>
            </a:r>
            <a:endParaRPr lang="en-US" dirty="0"/>
          </a:p>
        </p:txBody>
      </p:sp>
      <p:pic>
        <p:nvPicPr>
          <p:cNvPr id="5122" name="Picture 2" descr="C:\Users\sysadmin\Documents\CCRS Website 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1"/>
            <a:ext cx="8567586" cy="4941628"/>
          </a:xfrm>
          <a:prstGeom prst="rect">
            <a:avLst/>
          </a:prstGeom>
          <a:noFill/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22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Agenda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UML Activity Diagrams</a:t>
            </a:r>
          </a:p>
          <a:p>
            <a:r>
              <a:rPr lang="en-US" sz="2600" dirty="0" smtClean="0"/>
              <a:t>Data Flow Diagrams</a:t>
            </a:r>
          </a:p>
          <a:p>
            <a:r>
              <a:rPr lang="en-US" sz="2600" dirty="0" smtClean="0"/>
              <a:t>Requirements Inventory</a:t>
            </a:r>
          </a:p>
          <a:p>
            <a:r>
              <a:rPr lang="en-US" sz="2600" dirty="0" smtClean="0"/>
              <a:t>Data Dictionary </a:t>
            </a:r>
          </a:p>
          <a:p>
            <a:r>
              <a:rPr lang="en-US" sz="2600" dirty="0" smtClean="0"/>
              <a:t>Testing </a:t>
            </a:r>
          </a:p>
          <a:p>
            <a:r>
              <a:rPr lang="en-US" sz="2600" dirty="0" smtClean="0"/>
              <a:t>Development Environment</a:t>
            </a:r>
          </a:p>
          <a:p>
            <a:r>
              <a:rPr lang="en-US" sz="2600" dirty="0" smtClean="0"/>
              <a:t>Prototype Screens</a:t>
            </a:r>
          </a:p>
          <a:p>
            <a:r>
              <a:rPr lang="en-US" sz="2600" dirty="0" smtClean="0"/>
              <a:t>What’s Next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23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UML Activity Diagram Legend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80160"/>
            <a:ext cx="8610600" cy="609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Shows the flow of control through the processes</a:t>
            </a:r>
          </a:p>
        </p:txBody>
      </p:sp>
      <p:pic>
        <p:nvPicPr>
          <p:cNvPr id="10242" name="Picture 2" descr="C:\Users\sysadmin\Documents\CCRS UML Activity Lege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09777"/>
            <a:ext cx="7924842" cy="4086225"/>
          </a:xfrm>
          <a:prstGeom prst="rect">
            <a:avLst/>
          </a:prstGeom>
          <a:noFill/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24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C:\Users\sysadmin\Documents\CCRS Register Activ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1"/>
            <a:ext cx="4842968" cy="543083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Register Activity Diagram</a:t>
            </a: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25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Agenda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Data Flow Diagrams</a:t>
            </a:r>
          </a:p>
          <a:p>
            <a:r>
              <a:rPr lang="en-US" sz="2600" dirty="0" smtClean="0"/>
              <a:t>Requirements Inventory</a:t>
            </a:r>
          </a:p>
          <a:p>
            <a:r>
              <a:rPr lang="en-US" sz="2600" dirty="0" smtClean="0"/>
              <a:t>Data Dictionary </a:t>
            </a:r>
          </a:p>
          <a:p>
            <a:r>
              <a:rPr lang="en-US" sz="2600" dirty="0" smtClean="0"/>
              <a:t>Testing</a:t>
            </a:r>
          </a:p>
          <a:p>
            <a:r>
              <a:rPr lang="en-US" sz="2600" dirty="0" smtClean="0"/>
              <a:t>Development Environment </a:t>
            </a:r>
          </a:p>
          <a:p>
            <a:r>
              <a:rPr lang="en-US" sz="2600" dirty="0" smtClean="0"/>
              <a:t>Prototype Screens</a:t>
            </a:r>
          </a:p>
          <a:p>
            <a:r>
              <a:rPr lang="en-US" sz="2600" dirty="0" smtClean="0"/>
              <a:t>What’s Next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26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Data Flow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0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Illustrate the movement of data within CCRS</a:t>
            </a:r>
          </a:p>
          <a:p>
            <a:r>
              <a:rPr lang="en-US" dirty="0" smtClean="0"/>
              <a:t>Show how CCRS: </a:t>
            </a:r>
          </a:p>
          <a:p>
            <a:pPr lvl="1"/>
            <a:r>
              <a:rPr lang="en-US" dirty="0" smtClean="0"/>
              <a:t>Creates data</a:t>
            </a:r>
          </a:p>
          <a:p>
            <a:pPr lvl="1"/>
            <a:r>
              <a:rPr lang="en-US" dirty="0" smtClean="0"/>
              <a:t>Moves data</a:t>
            </a:r>
          </a:p>
          <a:p>
            <a:pPr lvl="1"/>
            <a:r>
              <a:rPr lang="en-US" dirty="0" smtClean="0"/>
              <a:t>Stores data</a:t>
            </a:r>
          </a:p>
          <a:p>
            <a:pPr lvl="1"/>
            <a:r>
              <a:rPr lang="en-US" dirty="0" smtClean="0"/>
              <a:t>Transforms data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27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C:\Users\sysadmin\Documents\CCRS Data Flow Legend (presentation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359" y="1143001"/>
            <a:ext cx="6183643" cy="5308495"/>
          </a:xfrm>
          <a:prstGeom prst="rect">
            <a:avLst/>
          </a:prstGeom>
          <a:noFill/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28</a:t>
            </a:fld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Data Flow Legend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Context Diagram</a:t>
            </a:r>
            <a:endParaRPr lang="en-US" dirty="0"/>
          </a:p>
        </p:txBody>
      </p:sp>
      <p:pic>
        <p:nvPicPr>
          <p:cNvPr id="4" name="Content Placeholder 3" descr="CCRS Context Diagram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3228" y="1280160"/>
            <a:ext cx="5924372" cy="5295005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29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Agenda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Introductions</a:t>
            </a:r>
          </a:p>
          <a:p>
            <a:r>
              <a:rPr lang="en-US" dirty="0" smtClean="0"/>
              <a:t>Problem Overview	</a:t>
            </a:r>
          </a:p>
          <a:p>
            <a:r>
              <a:rPr lang="en-US" dirty="0" smtClean="0"/>
              <a:t>Project Progression </a:t>
            </a:r>
          </a:p>
          <a:p>
            <a:r>
              <a:rPr lang="en-US" dirty="0" smtClean="0"/>
              <a:t>User Case Narratives</a:t>
            </a:r>
          </a:p>
          <a:p>
            <a:r>
              <a:rPr lang="en-US" dirty="0" smtClean="0"/>
              <a:t>UML Use Case Diagram</a:t>
            </a:r>
          </a:p>
          <a:p>
            <a:r>
              <a:rPr lang="en-US" dirty="0" smtClean="0"/>
              <a:t>UML Deployment Diagram</a:t>
            </a:r>
          </a:p>
          <a:p>
            <a:r>
              <a:rPr lang="en-US" dirty="0" smtClean="0"/>
              <a:t>Website Map</a:t>
            </a:r>
          </a:p>
          <a:p>
            <a:r>
              <a:rPr lang="en-US" dirty="0" smtClean="0"/>
              <a:t>UML Activity Diagrams</a:t>
            </a:r>
          </a:p>
          <a:p>
            <a:r>
              <a:rPr lang="en-US" dirty="0" smtClean="0"/>
              <a:t>Data Flow Diagrams</a:t>
            </a:r>
          </a:p>
          <a:p>
            <a:r>
              <a:rPr lang="en-US" dirty="0" smtClean="0"/>
              <a:t>Requirements Inventory</a:t>
            </a:r>
          </a:p>
          <a:p>
            <a:r>
              <a:rPr lang="en-US" dirty="0" smtClean="0"/>
              <a:t>Data Dictionary </a:t>
            </a:r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Development Environment</a:t>
            </a:r>
          </a:p>
          <a:p>
            <a:r>
              <a:rPr lang="en-US" dirty="0" smtClean="0"/>
              <a:t>Prototype Screens</a:t>
            </a:r>
          </a:p>
          <a:p>
            <a:r>
              <a:rPr lang="en-US" dirty="0" smtClean="0"/>
              <a:t>What’s Next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321040" y="6309360"/>
            <a:ext cx="747712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3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Level 0 Data Flow Diagram (DFD)</a:t>
            </a:r>
            <a:endParaRPr lang="en-US" dirty="0"/>
          </a:p>
        </p:txBody>
      </p:sp>
      <p:pic>
        <p:nvPicPr>
          <p:cNvPr id="61442" name="Picture 2" descr="C:\Users\sysadmin\Documents\CCRS Level 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632" y="1255257"/>
            <a:ext cx="4306768" cy="5402719"/>
          </a:xfrm>
          <a:prstGeom prst="rect">
            <a:avLst/>
          </a:prstGeom>
          <a:noFill/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30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Configure 1.0 Level 1 DFD</a:t>
            </a:r>
            <a:endParaRPr lang="en-US" dirty="0"/>
          </a:p>
        </p:txBody>
      </p:sp>
      <p:pic>
        <p:nvPicPr>
          <p:cNvPr id="4" name="Content Placeholder 3" descr="CCRS Configure Level 1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9349" y="1280160"/>
            <a:ext cx="2505653" cy="5121373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31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Configure 1.1 Level 2 DFD</a:t>
            </a:r>
            <a:endParaRPr lang="en-US" dirty="0"/>
          </a:p>
        </p:txBody>
      </p:sp>
      <p:pic>
        <p:nvPicPr>
          <p:cNvPr id="4" name="Content Placeholder 3" descr="CCRS Configure Level 2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2" y="1280161"/>
            <a:ext cx="6437809" cy="5147791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32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Configure Accounts 1.1.1 Level 3 DFD</a:t>
            </a:r>
            <a:endParaRPr lang="en-US" dirty="0"/>
          </a:p>
        </p:txBody>
      </p:sp>
      <p:pic>
        <p:nvPicPr>
          <p:cNvPr id="63490" name="Picture 2" descr="C:\Users\sysadmin\Documents\CCRS Configure Accounts Level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2" y="1177750"/>
            <a:ext cx="8087463" cy="5249887"/>
          </a:xfrm>
          <a:prstGeom prst="rect">
            <a:avLst/>
          </a:prstGeom>
          <a:noFill/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33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Configure Conference 1.1.3 Level 3 DFD</a:t>
            </a:r>
            <a:endParaRPr lang="en-US" dirty="0"/>
          </a:p>
        </p:txBody>
      </p:sp>
      <p:pic>
        <p:nvPicPr>
          <p:cNvPr id="62466" name="Picture 2" descr="C:\Users\sysadmin\Documents\CCRS Configure Conference Level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1"/>
            <a:ext cx="7467600" cy="5506207"/>
          </a:xfrm>
          <a:prstGeom prst="rect">
            <a:avLst/>
          </a:prstGeom>
          <a:noFill/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34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Agenda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Requirements Inventory</a:t>
            </a:r>
          </a:p>
          <a:p>
            <a:r>
              <a:rPr lang="en-US" sz="2600" dirty="0" smtClean="0"/>
              <a:t>Data Dictionary </a:t>
            </a:r>
          </a:p>
          <a:p>
            <a:r>
              <a:rPr lang="en-US" sz="2600" dirty="0" smtClean="0"/>
              <a:t>Testing </a:t>
            </a:r>
          </a:p>
          <a:p>
            <a:r>
              <a:rPr lang="en-US" sz="2600" dirty="0" smtClean="0"/>
              <a:t>Development Environment</a:t>
            </a:r>
          </a:p>
          <a:p>
            <a:r>
              <a:rPr lang="en-US" sz="2600" dirty="0" smtClean="0"/>
              <a:t>Prototype Screens</a:t>
            </a:r>
          </a:p>
          <a:p>
            <a:r>
              <a:rPr lang="en-US" sz="2600" dirty="0" smtClean="0"/>
              <a:t>What’s Next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35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Requirements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0"/>
            <a:ext cx="8229600" cy="4325112"/>
          </a:xfrm>
        </p:spPr>
        <p:txBody>
          <a:bodyPr/>
          <a:lstStyle/>
          <a:p>
            <a:r>
              <a:rPr lang="en-US" dirty="0" smtClean="0"/>
              <a:t>Non-Functional Requirements</a:t>
            </a:r>
          </a:p>
          <a:p>
            <a:pPr lvl="1"/>
            <a:r>
              <a:rPr lang="en-US" dirty="0" smtClean="0"/>
              <a:t>Not Easily Testable</a:t>
            </a:r>
          </a:p>
          <a:p>
            <a:endParaRPr lang="en-US" dirty="0" smtClean="0"/>
          </a:p>
          <a:p>
            <a:r>
              <a:rPr lang="en-US" dirty="0" smtClean="0"/>
              <a:t>Functional Requirements</a:t>
            </a:r>
          </a:p>
          <a:p>
            <a:pPr lvl="1"/>
            <a:r>
              <a:rPr lang="en-US" dirty="0" smtClean="0"/>
              <a:t>Easily Testable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System Requirements</a:t>
            </a:r>
          </a:p>
          <a:p>
            <a:pPr lvl="1"/>
            <a:r>
              <a:rPr lang="en-US" dirty="0" smtClean="0"/>
              <a:t>Specific to system rather than role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36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0"/>
            <a:ext cx="8229600" cy="4325112"/>
          </a:xfrm>
        </p:spPr>
        <p:txBody>
          <a:bodyPr/>
          <a:lstStyle/>
          <a:p>
            <a:r>
              <a:rPr lang="en-US" dirty="0" smtClean="0"/>
              <a:t>The system will be:</a:t>
            </a:r>
          </a:p>
          <a:p>
            <a:pPr lvl="1"/>
            <a:r>
              <a:rPr lang="en-US" dirty="0" smtClean="0"/>
              <a:t>Easily maintained</a:t>
            </a:r>
          </a:p>
          <a:p>
            <a:pPr lvl="1"/>
            <a:r>
              <a:rPr lang="en-US" dirty="0" smtClean="0"/>
              <a:t>Stable</a:t>
            </a:r>
          </a:p>
          <a:p>
            <a:pPr lvl="1"/>
            <a:r>
              <a:rPr lang="en-US" dirty="0" smtClean="0"/>
              <a:t>User friendly</a:t>
            </a:r>
          </a:p>
          <a:p>
            <a:pPr lvl="1"/>
            <a:r>
              <a:rPr lang="en-US" dirty="0" smtClean="0"/>
              <a:t>Run efficiently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37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Conference Chair - Functional Requirements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0"/>
            <a:ext cx="8229600" cy="4325112"/>
          </a:xfrm>
        </p:spPr>
        <p:txBody>
          <a:bodyPr/>
          <a:lstStyle/>
          <a:p>
            <a:r>
              <a:rPr lang="en-US" dirty="0" smtClean="0"/>
              <a:t>Will be able to:</a:t>
            </a:r>
          </a:p>
          <a:p>
            <a:pPr lvl="1"/>
            <a:r>
              <a:rPr lang="en-US" dirty="0" smtClean="0"/>
              <a:t>Configure user accounts</a:t>
            </a:r>
          </a:p>
          <a:p>
            <a:pPr lvl="1"/>
            <a:r>
              <a:rPr lang="en-US" dirty="0" smtClean="0"/>
              <a:t>Configure payments for users</a:t>
            </a:r>
          </a:p>
          <a:p>
            <a:pPr lvl="1"/>
            <a:r>
              <a:rPr lang="en-US" dirty="0" smtClean="0"/>
              <a:t>Configure and/or edit schedule</a:t>
            </a:r>
          </a:p>
          <a:p>
            <a:pPr lvl="1"/>
            <a:r>
              <a:rPr lang="en-US" dirty="0" smtClean="0"/>
              <a:t>Configure meal options</a:t>
            </a:r>
          </a:p>
          <a:p>
            <a:pPr lvl="1"/>
            <a:r>
              <a:rPr lang="en-US" dirty="0" smtClean="0"/>
              <a:t>Notify reviewer and vendor application status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38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57200"/>
            <a:ext cx="85344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Attendee – 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0"/>
            <a:ext cx="8229600" cy="4325112"/>
          </a:xfrm>
        </p:spPr>
        <p:txBody>
          <a:bodyPr/>
          <a:lstStyle/>
          <a:p>
            <a:r>
              <a:rPr lang="en-US" dirty="0" smtClean="0"/>
              <a:t>Will be able to</a:t>
            </a:r>
          </a:p>
          <a:p>
            <a:pPr lvl="1"/>
            <a:r>
              <a:rPr lang="en-US" dirty="0" smtClean="0"/>
              <a:t>Register for the conference</a:t>
            </a:r>
          </a:p>
          <a:p>
            <a:pPr lvl="2"/>
            <a:r>
              <a:rPr lang="en-US" dirty="0" smtClean="0"/>
              <a:t>Personal information</a:t>
            </a:r>
          </a:p>
          <a:p>
            <a:pPr lvl="2"/>
            <a:r>
              <a:rPr lang="en-US" dirty="0" smtClean="0"/>
              <a:t>Meal selection</a:t>
            </a:r>
          </a:p>
          <a:p>
            <a:pPr lvl="2"/>
            <a:r>
              <a:rPr lang="en-US" dirty="0" smtClean="0"/>
              <a:t>Payment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39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148650"/>
              </p:ext>
            </p:extLst>
          </p:nvPr>
        </p:nvGraphicFramePr>
        <p:xfrm>
          <a:off x="457200" y="1600200"/>
          <a:ext cx="8228014" cy="41019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007"/>
                <a:gridCol w="4114007"/>
              </a:tblGrid>
              <a:tr h="1257059">
                <a:tc gridSpan="2">
                  <a:txBody>
                    <a:bodyPr/>
                    <a:lstStyle/>
                    <a:p>
                      <a:pPr algn="ctr"/>
                      <a:r>
                        <a:rPr lang="en-US" sz="3100" dirty="0" smtClean="0"/>
                        <a:t>Kelly</a:t>
                      </a:r>
                      <a:r>
                        <a:rPr lang="en-US" sz="3100" baseline="0" dirty="0" smtClean="0"/>
                        <a:t> Bedard</a:t>
                      </a:r>
                    </a:p>
                    <a:p>
                      <a:pPr algn="ctr"/>
                      <a:r>
                        <a:rPr lang="en-US" sz="3100" baseline="0" dirty="0" smtClean="0"/>
                        <a:t>Team Leader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53267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/>
                        <a:t>Tyler Mann</a:t>
                      </a:r>
                    </a:p>
                    <a:p>
                      <a:pPr algn="ctr"/>
                      <a:r>
                        <a:rPr lang="en-US" sz="3100" dirty="0" smtClean="0"/>
                        <a:t>System Admin</a:t>
                      </a:r>
                    </a:p>
                    <a:p>
                      <a:pPr algn="ctr"/>
                      <a:r>
                        <a:rPr lang="en-US" sz="3100" dirty="0" smtClean="0"/>
                        <a:t>Co-Webmaster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/>
                        <a:t>Jess Reinhardt</a:t>
                      </a:r>
                    </a:p>
                    <a:p>
                      <a:pPr algn="ctr"/>
                      <a:r>
                        <a:rPr lang="en-US" sz="3100" dirty="0" smtClean="0"/>
                        <a:t>Document</a:t>
                      </a:r>
                      <a:endParaRPr lang="en-US" sz="3100" baseline="0" dirty="0" smtClean="0"/>
                    </a:p>
                    <a:p>
                      <a:pPr algn="ctr"/>
                      <a:r>
                        <a:rPr lang="en-US" sz="3100" baseline="0" dirty="0" smtClean="0"/>
                        <a:t>Developer &amp; Analyst</a:t>
                      </a:r>
                      <a:endParaRPr lang="en-US" sz="3100" dirty="0"/>
                    </a:p>
                  </a:txBody>
                  <a:tcPr/>
                </a:tc>
              </a:tr>
              <a:tr h="1091656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/>
                        <a:t>Brett </a:t>
                      </a:r>
                      <a:r>
                        <a:rPr lang="en-US" sz="3100" dirty="0" err="1" smtClean="0"/>
                        <a:t>Rudloff</a:t>
                      </a:r>
                      <a:endParaRPr lang="en-US" sz="3100" dirty="0" smtClean="0"/>
                    </a:p>
                    <a:p>
                      <a:pPr algn="ctr"/>
                      <a:r>
                        <a:rPr lang="en-US" sz="3100" dirty="0" smtClean="0"/>
                        <a:t>Visionary Leader</a:t>
                      </a:r>
                      <a:endParaRPr lang="en-US" sz="3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/>
                        <a:t>Carl Tompkins</a:t>
                      </a:r>
                    </a:p>
                    <a:p>
                      <a:pPr algn="ctr"/>
                      <a:r>
                        <a:rPr lang="en-US" sz="3100" dirty="0" smtClean="0"/>
                        <a:t>Webmaster</a:t>
                      </a:r>
                      <a:endParaRPr lang="en-US" sz="3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/>
              <a:t>S.E.E. Solutions</a:t>
            </a:r>
            <a:endParaRPr lang="en-US" sz="2000" b="1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321040" y="6309360"/>
            <a:ext cx="747712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4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457200"/>
            <a:ext cx="85344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System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0"/>
            <a:ext cx="8229600" cy="4325112"/>
          </a:xfrm>
        </p:spPr>
        <p:txBody>
          <a:bodyPr/>
          <a:lstStyle/>
          <a:p>
            <a:r>
              <a:rPr lang="en-US" dirty="0" smtClean="0"/>
              <a:t>The system will be able to:</a:t>
            </a:r>
          </a:p>
          <a:p>
            <a:pPr lvl="1"/>
            <a:r>
              <a:rPr lang="en-US" dirty="0" smtClean="0"/>
              <a:t>Automatically generate a schedule</a:t>
            </a:r>
          </a:p>
          <a:p>
            <a:pPr lvl="1"/>
            <a:r>
              <a:rPr lang="en-US" dirty="0" smtClean="0"/>
              <a:t>Have drag and drop capabilities</a:t>
            </a:r>
          </a:p>
          <a:p>
            <a:pPr lvl="1"/>
            <a:r>
              <a:rPr lang="en-US" dirty="0" smtClean="0"/>
              <a:t>Assign Reviewers to submissions</a:t>
            </a:r>
          </a:p>
          <a:p>
            <a:pPr lvl="1"/>
            <a:r>
              <a:rPr lang="en-US" dirty="0" smtClean="0"/>
              <a:t>Change Submitter to Presenter when accepted</a:t>
            </a:r>
          </a:p>
          <a:p>
            <a:pPr lvl="1"/>
            <a:r>
              <a:rPr lang="en-US" dirty="0" smtClean="0"/>
              <a:t>E-mail users when role accepted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40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Agenda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Data Dictionary </a:t>
            </a:r>
          </a:p>
          <a:p>
            <a:r>
              <a:rPr lang="en-US" sz="2600" dirty="0" smtClean="0"/>
              <a:t>Testing </a:t>
            </a:r>
          </a:p>
          <a:p>
            <a:r>
              <a:rPr lang="en-US" sz="2600" dirty="0" smtClean="0"/>
              <a:t>Development Environment</a:t>
            </a:r>
          </a:p>
          <a:p>
            <a:r>
              <a:rPr lang="en-US" sz="2600" dirty="0" smtClean="0"/>
              <a:t>Prototype Screens</a:t>
            </a:r>
          </a:p>
          <a:p>
            <a:r>
              <a:rPr lang="en-US" sz="2600" dirty="0" smtClean="0"/>
              <a:t>What’s Next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41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Data Dictionary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0"/>
            <a:ext cx="8229600" cy="4325112"/>
          </a:xfrm>
        </p:spPr>
        <p:txBody>
          <a:bodyPr/>
          <a:lstStyle/>
          <a:p>
            <a:r>
              <a:rPr lang="en-US" dirty="0" smtClean="0"/>
              <a:t>Repository of data within CCRS</a:t>
            </a:r>
          </a:p>
          <a:p>
            <a:r>
              <a:rPr lang="en-US" dirty="0" smtClean="0"/>
              <a:t>Includes info about data</a:t>
            </a:r>
          </a:p>
          <a:p>
            <a:pPr lvl="1"/>
            <a:r>
              <a:rPr lang="en-US" dirty="0" smtClean="0"/>
              <a:t>Format</a:t>
            </a:r>
          </a:p>
          <a:p>
            <a:pPr lvl="1"/>
            <a:r>
              <a:rPr lang="en-US" dirty="0" smtClean="0"/>
              <a:t>Usage</a:t>
            </a:r>
          </a:p>
          <a:p>
            <a:pPr lvl="1"/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42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Example Data – Data Dictionary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2" y="1752600"/>
          <a:ext cx="8839199" cy="2971800"/>
        </p:xfrm>
        <a:graphic>
          <a:graphicData uri="http://schemas.openxmlformats.org/drawingml/2006/table">
            <a:tbl>
              <a:tblPr/>
              <a:tblGrid>
                <a:gridCol w="838200"/>
                <a:gridCol w="1143000"/>
                <a:gridCol w="838200"/>
                <a:gridCol w="762000"/>
                <a:gridCol w="1295400"/>
                <a:gridCol w="1219200"/>
                <a:gridCol w="1371600"/>
                <a:gridCol w="1371599"/>
              </a:tblGrid>
              <a:tr h="990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Data Name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Applicable 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Data Type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Data Size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Acceptable Input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Good Example of Input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Bad Example of Input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loginEmail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Authenticate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VARCHAR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Up to 254 chars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Username for Logging 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ASCII 32-126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ac14tell@siena.edu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ac14tell.72.c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userPass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Authenticate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VARCHAR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8-32 chars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Password for Logging 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ASCII 32-126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P@$sw0rd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abc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43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Agenda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Testing </a:t>
            </a:r>
          </a:p>
          <a:p>
            <a:r>
              <a:rPr lang="en-US" sz="2600" dirty="0" smtClean="0"/>
              <a:t>Development Environment</a:t>
            </a:r>
          </a:p>
          <a:p>
            <a:r>
              <a:rPr lang="en-US" sz="2600" dirty="0" smtClean="0"/>
              <a:t>Prototype Screens</a:t>
            </a:r>
          </a:p>
          <a:p>
            <a:r>
              <a:rPr lang="en-US" sz="2600" dirty="0" smtClean="0"/>
              <a:t>What’s Next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44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Will be tested on the four major browsers</a:t>
            </a:r>
          </a:p>
          <a:p>
            <a:r>
              <a:rPr lang="en-US" dirty="0" smtClean="0"/>
              <a:t>Non-Functional Requirements</a:t>
            </a:r>
          </a:p>
          <a:p>
            <a:r>
              <a:rPr lang="en-US" dirty="0" smtClean="0"/>
              <a:t>Functional Requirements</a:t>
            </a:r>
          </a:p>
          <a:p>
            <a:pPr lvl="1"/>
            <a:r>
              <a:rPr lang="en-US" dirty="0" smtClean="0"/>
              <a:t>Broken down into modules</a:t>
            </a:r>
          </a:p>
          <a:p>
            <a:pPr lvl="1"/>
            <a:r>
              <a:rPr lang="en-US" dirty="0" smtClean="0"/>
              <a:t>Each tested separately</a:t>
            </a:r>
          </a:p>
          <a:p>
            <a:pPr lvl="1"/>
            <a:r>
              <a:rPr lang="en-US" dirty="0" smtClean="0"/>
              <a:t>Tested as a whole</a:t>
            </a:r>
          </a:p>
          <a:p>
            <a:r>
              <a:rPr lang="en-US" dirty="0" smtClean="0"/>
              <a:t>Will be completed in Detailed Design</a:t>
            </a:r>
          </a:p>
          <a:p>
            <a:endParaRPr lang="en-US" sz="2600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45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Log In </a:t>
            </a:r>
            <a:r>
              <a:rPr lang="en-US" dirty="0" smtClean="0"/>
              <a:t>– Unit Test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933039"/>
              </p:ext>
            </p:extLst>
          </p:nvPr>
        </p:nvGraphicFramePr>
        <p:xfrm>
          <a:off x="152400" y="1219200"/>
          <a:ext cx="8839202" cy="5059892"/>
        </p:xfrm>
        <a:graphic>
          <a:graphicData uri="http://schemas.openxmlformats.org/drawingml/2006/table">
            <a:tbl>
              <a:tblPr/>
              <a:tblGrid>
                <a:gridCol w="716692"/>
                <a:gridCol w="377791"/>
                <a:gridCol w="259268"/>
                <a:gridCol w="903619"/>
                <a:gridCol w="1003274"/>
                <a:gridCol w="1003274"/>
                <a:gridCol w="841482"/>
                <a:gridCol w="1165066"/>
                <a:gridCol w="739934"/>
                <a:gridCol w="873212"/>
                <a:gridCol w="393401"/>
                <a:gridCol w="104987"/>
                <a:gridCol w="457202"/>
              </a:tblGrid>
              <a:tr h="292167"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7686" marR="7686" marT="768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Test Cases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latin typeface="Arial"/>
                      </a:endParaRP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latin typeface="Arial"/>
                      </a:endParaRPr>
                    </a:p>
                  </a:txBody>
                  <a:tcPr marL="7686" marR="7686" marT="76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latin typeface="Arial"/>
                      </a:endParaRPr>
                    </a:p>
                  </a:txBody>
                  <a:tcPr marL="7686" marR="7686" marT="76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7686" marR="7686" marT="76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latin typeface="Arial"/>
                      </a:endParaRPr>
                    </a:p>
                  </a:txBody>
                  <a:tcPr marL="7686" marR="7686" marT="76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latin typeface="Arial"/>
                      </a:endParaRPr>
                    </a:p>
                  </a:txBody>
                  <a:tcPr marL="7686" marR="7686" marT="76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7686" marR="7686" marT="76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latin typeface="Arial"/>
                      </a:endParaRPr>
                    </a:p>
                  </a:txBody>
                  <a:tcPr marL="7686" marR="7686" marT="76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latin typeface="Arial"/>
                      </a:endParaRPr>
                    </a:p>
                  </a:txBody>
                  <a:tcPr marL="7686" marR="7686" marT="7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8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/>
                        </a:rPr>
                        <a:t>Pass/Fail Status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/>
                        </a:rPr>
                        <a:t>Test Number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7686" marR="7686" marT="7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/>
                        </a:rPr>
                        <a:t>Description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/>
                        </a:rPr>
                        <a:t>Action to perform test (input)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/>
                        </a:rPr>
                        <a:t>Steps to be Executed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/>
                        </a:rPr>
                        <a:t>State Before Test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/>
                        </a:rPr>
                        <a:t>Expected result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/>
                        </a:rPr>
                        <a:t>Observed result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/>
                        </a:rPr>
                        <a:t>Comments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/>
                        </a:rPr>
                        <a:t>Tested By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latin typeface="Arial"/>
                      </a:endParaRPr>
                    </a:p>
                  </a:txBody>
                  <a:tcPr marL="7686" marR="7686" marT="7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Arial"/>
                        </a:rPr>
                        <a:t>Test Date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Arial"/>
                      </a:endParaRPr>
                    </a:p>
                  </a:txBody>
                  <a:tcPr marL="7686" marR="7686" marT="7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Arial"/>
                      </a:endParaRPr>
                    </a:p>
                  </a:txBody>
                  <a:tcPr marL="7686" marR="7686" marT="7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F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1.001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 dirty="0">
                        <a:latin typeface="Arial"/>
                      </a:endParaRPr>
                    </a:p>
                  </a:txBody>
                  <a:tcPr marL="7686" marR="7686" marT="7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Null Username Field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Leave Username Field Blank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Fill out </a:t>
                      </a:r>
                      <a:r>
                        <a:rPr lang="en-US" sz="1100" b="1" i="0" u="none" strike="noStrike" dirty="0" smtClean="0">
                          <a:latin typeface="Arial"/>
                        </a:rPr>
                        <a:t>remainder </a:t>
                      </a:r>
                      <a:r>
                        <a:rPr lang="en-US" sz="1100" b="1" i="0" u="none" strike="noStrike" dirty="0">
                          <a:latin typeface="Arial"/>
                        </a:rPr>
                        <a:t>of form and press submit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Empty Form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Message: "Please enter a username."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Arial"/>
                      </a:endParaRPr>
                    </a:p>
                  </a:txBody>
                  <a:tcPr marL="7686" marR="7686" marT="7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F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1.002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Arial"/>
                      </a:endParaRPr>
                    </a:p>
                  </a:txBody>
                  <a:tcPr marL="7686" marR="7686" marT="7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Null Password Field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Leave Password Field Blank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Fill out </a:t>
                      </a:r>
                      <a:r>
                        <a:rPr lang="en-US" sz="1100" b="1" i="0" u="none" strike="noStrike" dirty="0" smtClean="0">
                          <a:latin typeface="Arial"/>
                        </a:rPr>
                        <a:t>remainder </a:t>
                      </a:r>
                      <a:r>
                        <a:rPr lang="en-US" sz="1100" b="1" i="0" u="none" strike="noStrike" dirty="0">
                          <a:latin typeface="Arial"/>
                        </a:rPr>
                        <a:t>of form and press submit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Empty Form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Message: "Please enter a password."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Arial"/>
                      </a:endParaRPr>
                    </a:p>
                  </a:txBody>
                  <a:tcPr marL="7686" marR="7686" marT="7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0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F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1.003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Arial"/>
                      </a:endParaRPr>
                    </a:p>
                  </a:txBody>
                  <a:tcPr marL="7686" marR="7686" marT="7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Incorrect Password for Given Username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Input an Invalid Username and Password Combination 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Fill out </a:t>
                      </a:r>
                      <a:r>
                        <a:rPr lang="en-US" sz="1100" b="1" i="0" u="none" strike="noStrike" dirty="0" smtClean="0">
                          <a:latin typeface="Arial"/>
                        </a:rPr>
                        <a:t>remainder </a:t>
                      </a:r>
                      <a:r>
                        <a:rPr lang="en-US" sz="1100" b="1" i="0" u="none" strike="noStrike" dirty="0">
                          <a:latin typeface="Arial"/>
                        </a:rPr>
                        <a:t>of form and press submit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Empty Form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Message: "Incorrect username or password."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Arial"/>
                      </a:endParaRPr>
                    </a:p>
                  </a:txBody>
                  <a:tcPr marL="7686" marR="7686" marT="7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F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1.004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Arial"/>
                      </a:endParaRPr>
                    </a:p>
                  </a:txBody>
                  <a:tcPr marL="7686" marR="7686" marT="7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Nonexisting Username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Input a Nonexisting Username 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Fill out </a:t>
                      </a:r>
                      <a:r>
                        <a:rPr lang="en-US" sz="1100" b="1" i="0" u="none" strike="noStrike" dirty="0" smtClean="0">
                          <a:latin typeface="Arial"/>
                        </a:rPr>
                        <a:t>remainder </a:t>
                      </a:r>
                      <a:r>
                        <a:rPr lang="en-US" sz="1100" b="1" i="0" u="none" strike="noStrike" dirty="0">
                          <a:latin typeface="Arial"/>
                        </a:rPr>
                        <a:t>of form and press submit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Empty Form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Message: "Incorrect username."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Arial"/>
                      </a:endParaRPr>
                    </a:p>
                  </a:txBody>
                  <a:tcPr marL="7686" marR="7686" marT="7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F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1.005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Arial"/>
                      </a:endParaRPr>
                    </a:p>
                  </a:txBody>
                  <a:tcPr marL="7686" marR="7686" marT="7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Correct Username and Password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Enter Valid Username and Password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Press Submit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Empty Form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No error message. Redirected to user homepage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latin typeface="Arial"/>
                      </a:endParaRPr>
                    </a:p>
                  </a:txBody>
                  <a:tcPr marL="7686" marR="7686" marT="768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latin typeface="Arial"/>
                        </a:rPr>
                        <a:t>F</a:t>
                      </a:r>
                    </a:p>
                  </a:txBody>
                  <a:tcPr marL="7686" marR="7686" marT="768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latin typeface="Arial"/>
                        </a:rPr>
                        <a:t>= Unit Summary</a:t>
                      </a:r>
                    </a:p>
                  </a:txBody>
                  <a:tcPr marL="7686" marR="7686" marT="768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Arial"/>
                        </a:rPr>
                        <a:t>0%</a:t>
                      </a:r>
                    </a:p>
                  </a:txBody>
                  <a:tcPr marL="7686" marR="7686" marT="76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passing</a:t>
                      </a:r>
                    </a:p>
                  </a:txBody>
                  <a:tcPr marL="7686" marR="7686" marT="76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Arial"/>
                        </a:rPr>
                        <a:t>0</a:t>
                      </a:r>
                    </a:p>
                  </a:txBody>
                  <a:tcPr marL="7686" marR="7686" marT="76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latin typeface="Arial"/>
                        </a:rPr>
                        <a:t>passed</a:t>
                      </a:r>
                    </a:p>
                  </a:txBody>
                  <a:tcPr marL="7686" marR="7686" marT="768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latin typeface="Arial"/>
                        </a:rPr>
                        <a:t>Date of last test = </a:t>
                      </a:r>
                    </a:p>
                  </a:txBody>
                  <a:tcPr marL="7686" marR="7686" marT="768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latin typeface="Arial"/>
                        </a:rPr>
                        <a:t>1/0/00</a:t>
                      </a:r>
                    </a:p>
                  </a:txBody>
                  <a:tcPr marL="7686" marR="7686" marT="768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83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7686" marR="7686" marT="7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Arial"/>
                        </a:rPr>
                        <a:t>tests</a:t>
                      </a:r>
                    </a:p>
                  </a:txBody>
                  <a:tcPr marL="7686" marR="7686" marT="7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7686" marR="7686" marT="7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latin typeface="Arial"/>
                        </a:rPr>
                        <a:t>failed</a:t>
                      </a:r>
                    </a:p>
                  </a:txBody>
                  <a:tcPr marL="7686" marR="7686" marT="7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7686" marR="7686" marT="76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46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Agenda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Development Environment</a:t>
            </a:r>
          </a:p>
          <a:p>
            <a:r>
              <a:rPr lang="en-US" sz="2600" dirty="0" smtClean="0"/>
              <a:t>Prototype Screens</a:t>
            </a:r>
          </a:p>
          <a:p>
            <a:r>
              <a:rPr lang="en-US" sz="2600" dirty="0" smtClean="0"/>
              <a:t>What’s Next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47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Development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0"/>
            <a:ext cx="8229600" cy="4325112"/>
          </a:xfrm>
        </p:spPr>
        <p:txBody>
          <a:bodyPr/>
          <a:lstStyle/>
          <a:p>
            <a:r>
              <a:rPr lang="en-US" dirty="0" smtClean="0"/>
              <a:t>Using SEA4 and SEB4 in software lab</a:t>
            </a:r>
          </a:p>
          <a:p>
            <a:pPr lvl="1"/>
            <a:r>
              <a:rPr lang="en-US" dirty="0" smtClean="0"/>
              <a:t>Netbeans</a:t>
            </a:r>
          </a:p>
          <a:p>
            <a:r>
              <a:rPr lang="en-US" dirty="0" smtClean="0"/>
              <a:t>Using oraserv</a:t>
            </a:r>
          </a:p>
          <a:p>
            <a:pPr lvl="1"/>
            <a:r>
              <a:rPr lang="en-US" dirty="0" smtClean="0"/>
              <a:t>Apache, version 2.2.9</a:t>
            </a:r>
          </a:p>
          <a:p>
            <a:pPr lvl="1"/>
            <a:r>
              <a:rPr lang="en-US" dirty="0" smtClean="0"/>
              <a:t>PHP, version 5.2.6</a:t>
            </a:r>
          </a:p>
          <a:p>
            <a:pPr lvl="1"/>
            <a:r>
              <a:rPr lang="en-US" dirty="0" smtClean="0"/>
              <a:t>MySQL, version 5.0.45</a:t>
            </a:r>
          </a:p>
          <a:p>
            <a:r>
              <a:rPr lang="en-US" dirty="0" smtClean="0"/>
              <a:t>Languages</a:t>
            </a:r>
          </a:p>
          <a:p>
            <a:pPr lvl="1"/>
            <a:r>
              <a:rPr lang="en-US" dirty="0" smtClean="0"/>
              <a:t>PHP, Twig, jQuery, HTML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48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Agenda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Prototype Screens</a:t>
            </a:r>
          </a:p>
          <a:p>
            <a:r>
              <a:rPr lang="en-US" sz="2600" dirty="0" smtClean="0"/>
              <a:t>What’s Next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49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Agenda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Problem Overview</a:t>
            </a:r>
            <a:r>
              <a:rPr lang="en-US" dirty="0" smtClean="0"/>
              <a:t>	</a:t>
            </a:r>
          </a:p>
          <a:p>
            <a:r>
              <a:rPr lang="en-US" dirty="0" smtClean="0"/>
              <a:t>Project Progression </a:t>
            </a:r>
          </a:p>
          <a:p>
            <a:r>
              <a:rPr lang="en-US" dirty="0" smtClean="0"/>
              <a:t>User Case Narratives</a:t>
            </a:r>
          </a:p>
          <a:p>
            <a:r>
              <a:rPr lang="en-US" dirty="0" smtClean="0"/>
              <a:t>UML Use Case Diagram</a:t>
            </a:r>
          </a:p>
          <a:p>
            <a:r>
              <a:rPr lang="en-US" dirty="0" smtClean="0"/>
              <a:t>UML Deployment Diagram</a:t>
            </a:r>
          </a:p>
          <a:p>
            <a:r>
              <a:rPr lang="en-US" dirty="0" smtClean="0"/>
              <a:t>Website Map</a:t>
            </a:r>
          </a:p>
          <a:p>
            <a:r>
              <a:rPr lang="en-US" dirty="0" smtClean="0"/>
              <a:t>UML Activity Diagrams</a:t>
            </a:r>
          </a:p>
          <a:p>
            <a:r>
              <a:rPr lang="en-US" dirty="0" smtClean="0"/>
              <a:t>Data Flow Diagrams</a:t>
            </a:r>
          </a:p>
          <a:p>
            <a:r>
              <a:rPr lang="en-US" dirty="0" smtClean="0"/>
              <a:t>Requirements Inventory</a:t>
            </a:r>
          </a:p>
          <a:p>
            <a:r>
              <a:rPr lang="en-US" dirty="0" smtClean="0"/>
              <a:t>Data Dictionary </a:t>
            </a:r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Development Environment</a:t>
            </a:r>
          </a:p>
          <a:p>
            <a:r>
              <a:rPr lang="en-US" dirty="0" smtClean="0"/>
              <a:t>Prototype Screens</a:t>
            </a:r>
          </a:p>
          <a:p>
            <a:r>
              <a:rPr lang="en-US" dirty="0" smtClean="0"/>
              <a:t>What’s Next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286000" cy="457200"/>
          </a:xfrm>
        </p:spPr>
        <p:txBody>
          <a:bodyPr/>
          <a:lstStyle/>
          <a:p>
            <a:pPr algn="l"/>
            <a:r>
              <a:rPr lang="en-US" sz="2000" b="1" dirty="0" smtClean="0"/>
              <a:t>S.E.E. </a:t>
            </a:r>
            <a:r>
              <a:rPr lang="en-US" sz="2000" b="1" dirty="0" smtClean="0"/>
              <a:t>Solutions</a:t>
            </a:r>
            <a:endParaRPr lang="en-US" sz="2000" b="1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6309360"/>
            <a:ext cx="747712" cy="548640"/>
          </a:xfrm>
        </p:spPr>
        <p:txBody>
          <a:bodyPr/>
          <a:lstStyle/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5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Prototypes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0"/>
            <a:ext cx="8229600" cy="4325112"/>
          </a:xfrm>
        </p:spPr>
        <p:txBody>
          <a:bodyPr/>
          <a:lstStyle/>
          <a:p>
            <a:r>
              <a:rPr lang="en-US" dirty="0" smtClean="0"/>
              <a:t>Provide a basic look for system</a:t>
            </a:r>
          </a:p>
          <a:p>
            <a:r>
              <a:rPr lang="en-US" dirty="0" smtClean="0"/>
              <a:t>Show what users can see</a:t>
            </a:r>
          </a:p>
          <a:p>
            <a:pPr lvl="1"/>
            <a:r>
              <a:rPr lang="en-US" dirty="0" smtClean="0"/>
              <a:t>Login Page</a:t>
            </a:r>
          </a:p>
          <a:p>
            <a:pPr lvl="1"/>
            <a:r>
              <a:rPr lang="en-US" dirty="0" smtClean="0"/>
              <a:t>Registration Page</a:t>
            </a:r>
          </a:p>
          <a:p>
            <a:pPr lvl="1"/>
            <a:r>
              <a:rPr lang="en-US" dirty="0" smtClean="0"/>
              <a:t>Submission Page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50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Login Page Prototype</a:t>
            </a:r>
            <a:endParaRPr lang="en-US" dirty="0"/>
          </a:p>
        </p:txBody>
      </p:sp>
      <p:pic>
        <p:nvPicPr>
          <p:cNvPr id="9" name="Content Placeholder 8" descr="login_screensho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2794" y="1554481"/>
            <a:ext cx="5978415" cy="4324351"/>
          </a:xfrm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51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56951"/>
            <a:ext cx="4519420" cy="560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52</a:t>
            </a:fld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Registration Page Prototype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53</a:t>
            </a:fld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carl\Desktop\submitter_screen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990600"/>
            <a:ext cx="731520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Submission Page Prototype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Agenda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What’s Next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54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54480"/>
            <a:ext cx="6858000" cy="118872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Detailed Design ………………</a:t>
            </a:r>
            <a:r>
              <a:rPr lang="en-US" sz="1800" dirty="0" smtClean="0"/>
              <a:t> </a:t>
            </a:r>
            <a:r>
              <a:rPr lang="en-US" dirty="0" smtClean="0"/>
              <a:t>March 2013</a:t>
            </a:r>
          </a:p>
          <a:p>
            <a:pPr algn="ctr">
              <a:buNone/>
            </a:pPr>
            <a:r>
              <a:rPr lang="en-US" dirty="0" smtClean="0"/>
              <a:t>Acceptance Test ………….. April 2013</a:t>
            </a:r>
            <a:endParaRPr lang="en-US" dirty="0"/>
          </a:p>
        </p:txBody>
      </p:sp>
      <p:pic>
        <p:nvPicPr>
          <p:cNvPr id="4" name="Picture 3" descr="tes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" y="2777266"/>
            <a:ext cx="8392886" cy="3455895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55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Questions?</a:t>
            </a:r>
            <a:endParaRPr lang="en-US" sz="9600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56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Problem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25112"/>
          </a:xfrm>
        </p:spPr>
        <p:txBody>
          <a:bodyPr/>
          <a:lstStyle/>
          <a:p>
            <a:r>
              <a:rPr lang="en-US" dirty="0" smtClean="0"/>
              <a:t>Create a comprehensive registration system for CCSCNE</a:t>
            </a:r>
          </a:p>
          <a:p>
            <a:r>
              <a:rPr lang="en-US" dirty="0" smtClean="0"/>
              <a:t>Account for multiple types of users</a:t>
            </a:r>
          </a:p>
          <a:p>
            <a:r>
              <a:rPr lang="en-US" dirty="0" smtClean="0"/>
              <a:t>Main processes include:</a:t>
            </a:r>
          </a:p>
          <a:p>
            <a:pPr lvl="1"/>
            <a:r>
              <a:rPr lang="en-US" dirty="0" smtClean="0"/>
              <a:t>Registering </a:t>
            </a:r>
          </a:p>
          <a:p>
            <a:pPr lvl="1"/>
            <a:r>
              <a:rPr lang="en-US" dirty="0" smtClean="0"/>
              <a:t>Reviewing </a:t>
            </a:r>
          </a:p>
          <a:p>
            <a:pPr lvl="1"/>
            <a:r>
              <a:rPr lang="en-US" dirty="0" smtClean="0"/>
              <a:t>Submitting</a:t>
            </a:r>
          </a:p>
          <a:p>
            <a:pPr lvl="1"/>
            <a:r>
              <a:rPr lang="en-US" dirty="0" smtClean="0"/>
              <a:t>Scheduling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286000" cy="457200"/>
          </a:xfrm>
        </p:spPr>
        <p:txBody>
          <a:bodyPr/>
          <a:lstStyle/>
          <a:p>
            <a:pPr algn="l"/>
            <a:r>
              <a:rPr lang="en-US" sz="2000" b="1" dirty="0" smtClean="0"/>
              <a:t>S.E.E. </a:t>
            </a:r>
            <a:r>
              <a:rPr lang="en-US" sz="2000" b="1" dirty="0" smtClean="0"/>
              <a:t>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321040" y="6309360"/>
            <a:ext cx="747712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6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Agenda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Project Progression </a:t>
            </a:r>
          </a:p>
          <a:p>
            <a:r>
              <a:rPr lang="en-US" dirty="0" smtClean="0"/>
              <a:t>User Case Narratives</a:t>
            </a:r>
          </a:p>
          <a:p>
            <a:r>
              <a:rPr lang="en-US" dirty="0" smtClean="0"/>
              <a:t>UML Use Case Diagram</a:t>
            </a:r>
          </a:p>
          <a:p>
            <a:r>
              <a:rPr lang="en-US" dirty="0" smtClean="0"/>
              <a:t>UML Deployment Diagram</a:t>
            </a:r>
          </a:p>
          <a:p>
            <a:r>
              <a:rPr lang="en-US" dirty="0" smtClean="0"/>
              <a:t>Website Map</a:t>
            </a:r>
          </a:p>
          <a:p>
            <a:r>
              <a:rPr lang="en-US" dirty="0" smtClean="0"/>
              <a:t>UML Activity Diagrams</a:t>
            </a:r>
          </a:p>
          <a:p>
            <a:r>
              <a:rPr lang="en-US" dirty="0" smtClean="0"/>
              <a:t>Data Flow Diagrams</a:t>
            </a:r>
          </a:p>
          <a:p>
            <a:r>
              <a:rPr lang="en-US" dirty="0" smtClean="0"/>
              <a:t>Requirements Inventory</a:t>
            </a:r>
          </a:p>
          <a:p>
            <a:r>
              <a:rPr lang="en-US" dirty="0" smtClean="0"/>
              <a:t>Data Dictionary </a:t>
            </a:r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Development Environment</a:t>
            </a:r>
          </a:p>
          <a:p>
            <a:r>
              <a:rPr lang="en-US" dirty="0" smtClean="0"/>
              <a:t>Prototype Screens</a:t>
            </a:r>
          </a:p>
          <a:p>
            <a:r>
              <a:rPr lang="en-US" dirty="0" smtClean="0"/>
              <a:t>What’s Next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229600" y="6309360"/>
            <a:ext cx="914400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7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Project Progression</a:t>
            </a:r>
            <a:endParaRPr lang="en-US" dirty="0"/>
          </a:p>
        </p:txBody>
      </p:sp>
      <p:pic>
        <p:nvPicPr>
          <p:cNvPr id="1027" name="Picture 3" descr="C:\Users\sysadmin\Documents\Project Plan 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1"/>
            <a:ext cx="7924800" cy="5039895"/>
          </a:xfrm>
          <a:prstGeom prst="rect">
            <a:avLst/>
          </a:prstGeom>
          <a:noFill/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321040" y="6309360"/>
            <a:ext cx="747712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8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Agenda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2600" b="1" dirty="0" smtClean="0"/>
              <a:t>User Case Narratives</a:t>
            </a:r>
          </a:p>
          <a:p>
            <a:r>
              <a:rPr lang="en-US" sz="2600" dirty="0" smtClean="0"/>
              <a:t>UML Use Case Diagram</a:t>
            </a:r>
          </a:p>
          <a:p>
            <a:r>
              <a:rPr lang="en-US" sz="2600" dirty="0" smtClean="0"/>
              <a:t>UML Deployment Diagram</a:t>
            </a:r>
          </a:p>
          <a:p>
            <a:r>
              <a:rPr lang="en-US" sz="2600" dirty="0" smtClean="0"/>
              <a:t>Website Map</a:t>
            </a:r>
          </a:p>
          <a:p>
            <a:r>
              <a:rPr lang="en-US" sz="2600" dirty="0" smtClean="0"/>
              <a:t>UML Activity Diagrams</a:t>
            </a:r>
          </a:p>
          <a:p>
            <a:r>
              <a:rPr lang="en-US" sz="2600" dirty="0" smtClean="0"/>
              <a:t>Data Flow Diagrams</a:t>
            </a:r>
          </a:p>
          <a:p>
            <a:r>
              <a:rPr lang="en-US" sz="2600" dirty="0" smtClean="0"/>
              <a:t>Requirements Inventory</a:t>
            </a:r>
          </a:p>
          <a:p>
            <a:r>
              <a:rPr lang="en-US" sz="2600" dirty="0" smtClean="0"/>
              <a:t>Data Dictionary </a:t>
            </a:r>
          </a:p>
          <a:p>
            <a:r>
              <a:rPr lang="en-US" sz="2600" dirty="0" smtClean="0"/>
              <a:t>Testing </a:t>
            </a:r>
          </a:p>
          <a:p>
            <a:r>
              <a:rPr lang="en-US" sz="2600" dirty="0" smtClean="0"/>
              <a:t>Development Environment</a:t>
            </a:r>
          </a:p>
          <a:p>
            <a:r>
              <a:rPr lang="en-US" sz="2600" dirty="0" smtClean="0"/>
              <a:t>Prototype Screens</a:t>
            </a:r>
          </a:p>
          <a:p>
            <a:r>
              <a:rPr lang="en-US" sz="2600" dirty="0" smtClean="0"/>
              <a:t>What’s Next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0" y="6400800"/>
            <a:ext cx="2286000" cy="45720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smtClean="0"/>
              <a:t>S.E.E. Solutions</a:t>
            </a:r>
            <a:endParaRPr lang="en-US" sz="2000" b="1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321040" y="6309360"/>
            <a:ext cx="747712" cy="54864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E8F953-23CB-4F06-BF99-877769DCEBB1}" type="slidenum">
              <a:rPr lang="en-US" sz="4000" b="1" smtClean="0">
                <a:solidFill>
                  <a:schemeClr val="tx1"/>
                </a:solidFill>
              </a:rPr>
              <a:pPr/>
              <a:t>9</a:t>
            </a:fld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6">
      <a:dk1>
        <a:sysClr val="windowText" lastClr="000000"/>
      </a:dk1>
      <a:lt1>
        <a:sysClr val="window" lastClr="FFFFFF"/>
      </a:lt1>
      <a:dk2>
        <a:srgbClr val="000000"/>
      </a:dk2>
      <a:lt2>
        <a:srgbClr val="DEDEDE"/>
      </a:lt2>
      <a:accent1>
        <a:srgbClr val="0070C0"/>
      </a:accent1>
      <a:accent2>
        <a:srgbClr val="0070C0"/>
      </a:accent2>
      <a:accent3>
        <a:srgbClr val="005390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1132</TotalTime>
  <Words>1157</Words>
  <Application>Microsoft Office PowerPoint</Application>
  <PresentationFormat>On-screen Show (4:3)</PresentationFormat>
  <Paragraphs>528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Urban</vt:lpstr>
      <vt:lpstr>CCRS Comprehensive Conference Registration System Preliminary Design  December 7th, 2012</vt:lpstr>
      <vt:lpstr>Welcome</vt:lpstr>
      <vt:lpstr>Agenda  </vt:lpstr>
      <vt:lpstr>Introduction</vt:lpstr>
      <vt:lpstr>Agenda  </vt:lpstr>
      <vt:lpstr>Problem Overview</vt:lpstr>
      <vt:lpstr>Agenda  </vt:lpstr>
      <vt:lpstr>Project Progression</vt:lpstr>
      <vt:lpstr>Agenda  </vt:lpstr>
      <vt:lpstr>User Case Narratives</vt:lpstr>
      <vt:lpstr>All Users - User Case Narrative</vt:lpstr>
      <vt:lpstr>Attendee - User Case Narrative</vt:lpstr>
      <vt:lpstr>Conference Chair - User Case Narrative</vt:lpstr>
      <vt:lpstr>Reviewer - User Case Narrative</vt:lpstr>
      <vt:lpstr>Submitter - User Case Narrative</vt:lpstr>
      <vt:lpstr>Agenda  </vt:lpstr>
      <vt:lpstr>UML Use Case Diagram Legend</vt:lpstr>
      <vt:lpstr>UML Use Case Diagram </vt:lpstr>
      <vt:lpstr>Agenda  </vt:lpstr>
      <vt:lpstr>UML Deployment Diagram</vt:lpstr>
      <vt:lpstr>Agenda  </vt:lpstr>
      <vt:lpstr>Website Map</vt:lpstr>
      <vt:lpstr>Agenda  </vt:lpstr>
      <vt:lpstr>UML Activity Diagram Legend</vt:lpstr>
      <vt:lpstr>Register Activity Diagram</vt:lpstr>
      <vt:lpstr>Agenda  </vt:lpstr>
      <vt:lpstr>Data Flow Diagrams</vt:lpstr>
      <vt:lpstr>Data Flow Legend</vt:lpstr>
      <vt:lpstr>Context Diagram</vt:lpstr>
      <vt:lpstr>Level 0 Data Flow Diagram (DFD)</vt:lpstr>
      <vt:lpstr>Configure 1.0 Level 1 DFD</vt:lpstr>
      <vt:lpstr>Configure 1.1 Level 2 DFD</vt:lpstr>
      <vt:lpstr>Configure Accounts 1.1.1 Level 3 DFD</vt:lpstr>
      <vt:lpstr>Configure Conference 1.1.3 Level 3 DFD</vt:lpstr>
      <vt:lpstr>Agenda  </vt:lpstr>
      <vt:lpstr>Requirements Inventory</vt:lpstr>
      <vt:lpstr>Non-Functional Requirements</vt:lpstr>
      <vt:lpstr>Conference Chair - Functional Requirements</vt:lpstr>
      <vt:lpstr>Attendee – Functional Requirements</vt:lpstr>
      <vt:lpstr>System Requirements</vt:lpstr>
      <vt:lpstr>Agenda  </vt:lpstr>
      <vt:lpstr>Data Dictionary</vt:lpstr>
      <vt:lpstr>Example Data – Data Dictionary</vt:lpstr>
      <vt:lpstr>Agenda  </vt:lpstr>
      <vt:lpstr>Testing</vt:lpstr>
      <vt:lpstr>Log In – Unit Test</vt:lpstr>
      <vt:lpstr>Agenda  </vt:lpstr>
      <vt:lpstr>Development Environment</vt:lpstr>
      <vt:lpstr>Agenda  </vt:lpstr>
      <vt:lpstr>Prototypes</vt:lpstr>
      <vt:lpstr>Login Page Prototype</vt:lpstr>
      <vt:lpstr>Registration Page Prototype</vt:lpstr>
      <vt:lpstr>Submission Page Prototype</vt:lpstr>
      <vt:lpstr>Agenda  </vt:lpstr>
      <vt:lpstr>What’s Next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CCRS Comprehensive Conference Registration System Preliminary Design  December 7th, 2012</dc:title>
  <dc:creator>sysadmin</dc:creator>
  <cp:lastModifiedBy>carl</cp:lastModifiedBy>
  <cp:revision>147</cp:revision>
  <dcterms:created xsi:type="dcterms:W3CDTF">2012-12-05T13:39:20Z</dcterms:created>
  <dcterms:modified xsi:type="dcterms:W3CDTF">2012-12-07T02:30:15Z</dcterms:modified>
</cp:coreProperties>
</file>