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6" r:id="rId2"/>
    <p:sldId id="257" r:id="rId3"/>
    <p:sldId id="258" r:id="rId4"/>
    <p:sldId id="259" r:id="rId5"/>
    <p:sldId id="260" r:id="rId6"/>
    <p:sldId id="261" r:id="rId7"/>
    <p:sldId id="262" r:id="rId8"/>
    <p:sldId id="263" r:id="rId9"/>
    <p:sldId id="266" r:id="rId10"/>
    <p:sldId id="267" r:id="rId11"/>
    <p:sldId id="285" r:id="rId12"/>
    <p:sldId id="286" r:id="rId13"/>
    <p:sldId id="287" r:id="rId14"/>
    <p:sldId id="288" r:id="rId15"/>
    <p:sldId id="289" r:id="rId16"/>
    <p:sldId id="290" r:id="rId17"/>
    <p:sldId id="284" r:id="rId18"/>
    <p:sldId id="283" r:id="rId19"/>
    <p:sldId id="291" r:id="rId20"/>
    <p:sldId id="292" r:id="rId21"/>
    <p:sldId id="293" r:id="rId22"/>
    <p:sldId id="268" r:id="rId23"/>
    <p:sldId id="274" r:id="rId24"/>
    <p:sldId id="294" r:id="rId25"/>
    <p:sldId id="295" r:id="rId26"/>
    <p:sldId id="296" r:id="rId27"/>
    <p:sldId id="297" r:id="rId28"/>
    <p:sldId id="270" r:id="rId29"/>
    <p:sldId id="282" r:id="rId30"/>
    <p:sldId id="298" r:id="rId31"/>
    <p:sldId id="299" r:id="rId32"/>
    <p:sldId id="300" r:id="rId33"/>
    <p:sldId id="301" r:id="rId34"/>
    <p:sldId id="302" r:id="rId35"/>
    <p:sldId id="272" r:id="rId36"/>
    <p:sldId id="303" r:id="rId37"/>
    <p:sldId id="280" r:id="rId38"/>
    <p:sldId id="279" r:id="rId39"/>
    <p:sldId id="27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F8D"/>
    <a:srgbClr val="ECE23D"/>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12EDB-1FEE-4D98-952A-6B90044FC0DE}"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7D214A-5974-4D9E-96B7-736EDD6219D9}" type="slidenum">
              <a:rPr lang="en-US" smtClean="0"/>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114169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5886DA-B6B8-416D-8FD0-78BEDFDB4332}" type="datetime1">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237BCB-B75E-46AF-A0F6-DF449DBC8B1C}" type="datetime1">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99B86-BBE9-477E-AC11-B47C28F767E9}" type="datetime1">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6A72F-32A4-41E9-B88C-D9224DC9A740}" type="datetime1">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A5408-D6FF-42B4-84C4-E0D3783C25F5}" type="datetime1">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266AF7-4F8D-4C56-8403-ABD81DB740A0}" type="datetime1">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9351D3-239A-4F72-9B28-1DCC9899D086}" type="datetime1">
              <a:rPr lang="en-US" smtClean="0"/>
              <a:pPr/>
              <a:t>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0056A-E6A0-4479-9FE5-E5C75252FA51}" type="datetime1">
              <a:rPr lang="en-US" smtClean="0"/>
              <a:pPr/>
              <a:t>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2D1E9-5BA0-4657-8B15-3B34FA8CE626}" type="datetime1">
              <a:rPr lang="en-US" smtClean="0"/>
              <a:pPr/>
              <a:t>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ED373-5106-4270-82F5-6E54891EC396}" type="datetime1">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7535F-E058-41C5-9029-957C74641FB3}" type="datetime1">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8287B-3984-4191-92B6-9C963ECB59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FF8D"/>
            </a:gs>
            <a:gs pos="100000">
              <a:srgbClr val="FFFFF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6AE41-7026-4EB9-A34A-D1C4212D799D}" type="datetime1">
              <a:rPr lang="en-US" smtClean="0"/>
              <a:pPr/>
              <a:t>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8287B-3984-4191-92B6-9C963ECB59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15000">
              <a:srgbClr val="FCFF8D"/>
            </a:gs>
            <a:gs pos="100000">
              <a:srgbClr val="FFFF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solidFill>
                  <a:schemeClr val="bg1">
                    <a:alpha val="0"/>
                  </a:schemeClr>
                </a:solidFill>
                <a:latin typeface="GulimChe" pitchFamily="49" charset="-127"/>
                <a:ea typeface="GulimChe" pitchFamily="49" charset="-127"/>
                <a:cs typeface="Helvetica"/>
              </a:rPr>
              <a:t>Title</a:t>
            </a:r>
            <a:endParaRPr lang="en-US" sz="8000" dirty="0">
              <a:solidFill>
                <a:schemeClr val="bg1">
                  <a:alpha val="0"/>
                </a:schemeClr>
              </a:solidFill>
              <a:latin typeface="GulimChe" pitchFamily="49" charset="-127"/>
              <a:ea typeface="GulimChe" pitchFamily="49" charset="-127"/>
              <a:cs typeface="Helvetica"/>
            </a:endParaRPr>
          </a:p>
        </p:txBody>
      </p:sp>
      <p:sp>
        <p:nvSpPr>
          <p:cNvPr id="7" name="Slide Number Placeholder 5"/>
          <p:cNvSpPr txBox="1">
            <a:spLocks/>
          </p:cNvSpPr>
          <p:nvPr/>
        </p:nvSpPr>
        <p:spPr>
          <a:xfrm>
            <a:off x="6781800" y="62484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658287B-3984-4191-92B6-9C963ECB5955}" type="slidenum">
              <a:rPr kumimoji="0" lang="en-US" sz="3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7" descr="slice.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895600" y="76200"/>
            <a:ext cx="3504966" cy="2944172"/>
          </a:xfrm>
          <a:prstGeom prst="rect">
            <a:avLst/>
          </a:prstGeom>
        </p:spPr>
      </p:pic>
      <p:pic>
        <p:nvPicPr>
          <p:cNvPr id="10" name="Picture 9" descr="NNPsolutions.png"/>
          <p:cNvPicPr>
            <a:picLocks noChangeAspect="1"/>
          </p:cNvPicPr>
          <p:nvPr/>
        </p:nvPicPr>
        <p:blipFill>
          <a:blip r:embed="rId3"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362200" y="5257800"/>
            <a:ext cx="4955718" cy="1017964"/>
          </a:xfrm>
          <a:prstGeom prst="rect">
            <a:avLst/>
          </a:prstGeom>
        </p:spPr>
      </p:pic>
      <p:sp>
        <p:nvSpPr>
          <p:cNvPr id="11" name="TextBox 10"/>
          <p:cNvSpPr txBox="1"/>
          <p:nvPr/>
        </p:nvSpPr>
        <p:spPr>
          <a:xfrm>
            <a:off x="-457200" y="3272135"/>
            <a:ext cx="9982200" cy="461665"/>
          </a:xfrm>
          <a:prstGeom prst="rect">
            <a:avLst/>
          </a:prstGeom>
          <a:noFill/>
        </p:spPr>
        <p:txBody>
          <a:bodyPr wrap="square" rtlCol="0">
            <a:spAutoFit/>
          </a:bodyPr>
          <a:lstStyle/>
          <a:p>
            <a:pPr algn="ctr"/>
            <a:r>
              <a:rPr lang="en-US" sz="2400" b="1" dirty="0" smtClean="0">
                <a:latin typeface="+mj-lt"/>
                <a:cs typeface="EucrosiaUPC" pitchFamily="18" charset="-34"/>
              </a:rPr>
              <a:t>S</a:t>
            </a:r>
            <a:r>
              <a:rPr lang="en-US" sz="2400" dirty="0" smtClean="0">
                <a:latin typeface="+mj-lt"/>
                <a:cs typeface="EucrosiaUPC" pitchFamily="18" charset="-34"/>
              </a:rPr>
              <a:t>oftware </a:t>
            </a:r>
            <a:r>
              <a:rPr lang="en-US" sz="2400" b="1" dirty="0" smtClean="0">
                <a:latin typeface="+mj-lt"/>
                <a:cs typeface="EucrosiaUPC" pitchFamily="18" charset="-34"/>
              </a:rPr>
              <a:t>L</a:t>
            </a:r>
            <a:r>
              <a:rPr lang="en-US" sz="2400" dirty="0" smtClean="0">
                <a:latin typeface="+mj-lt"/>
                <a:cs typeface="EucrosiaUPC" pitchFamily="18" charset="-34"/>
              </a:rPr>
              <a:t>inked </a:t>
            </a:r>
            <a:r>
              <a:rPr lang="en-US" sz="2400" b="1" dirty="0" smtClean="0">
                <a:latin typeface="+mj-lt"/>
                <a:cs typeface="EucrosiaUPC" pitchFamily="18" charset="-34"/>
              </a:rPr>
              <a:t>I</a:t>
            </a:r>
            <a:r>
              <a:rPr lang="en-US" sz="2400" dirty="0" smtClean="0">
                <a:latin typeface="+mj-lt"/>
                <a:cs typeface="EucrosiaUPC" pitchFamily="18" charset="-34"/>
              </a:rPr>
              <a:t>nteractive </a:t>
            </a:r>
            <a:r>
              <a:rPr lang="en-US" sz="2400" b="1" dirty="0" smtClean="0">
                <a:latin typeface="+mj-lt"/>
                <a:cs typeface="EucrosiaUPC" pitchFamily="18" charset="-34"/>
              </a:rPr>
              <a:t>C</a:t>
            </a:r>
            <a:r>
              <a:rPr lang="en-US" sz="2400" dirty="0" smtClean="0">
                <a:latin typeface="+mj-lt"/>
                <a:cs typeface="EucrosiaUPC" pitchFamily="18" charset="-34"/>
              </a:rPr>
              <a:t>ompetitive </a:t>
            </a:r>
            <a:r>
              <a:rPr lang="en-US" sz="2400" b="1" dirty="0" smtClean="0">
                <a:latin typeface="+mj-lt"/>
                <a:cs typeface="EucrosiaUPC" pitchFamily="18" charset="-34"/>
              </a:rPr>
              <a:t>E</a:t>
            </a:r>
            <a:r>
              <a:rPr lang="en-US" sz="2400" dirty="0" smtClean="0">
                <a:latin typeface="+mj-lt"/>
                <a:cs typeface="EucrosiaUPC" pitchFamily="18" charset="-34"/>
              </a:rPr>
              <a:t>nvironment</a:t>
            </a:r>
            <a:endParaRPr lang="en-US" sz="2400" dirty="0">
              <a:latin typeface="+mj-lt"/>
              <a:cs typeface="EucrosiaUPC" pitchFamily="18" charset="-34"/>
            </a:endParaRPr>
          </a:p>
        </p:txBody>
      </p:sp>
      <p:sp>
        <p:nvSpPr>
          <p:cNvPr id="12" name="Subtitle 2"/>
          <p:cNvSpPr txBox="1">
            <a:spLocks/>
          </p:cNvSpPr>
          <p:nvPr/>
        </p:nvSpPr>
        <p:spPr>
          <a:xfrm>
            <a:off x="1371600" y="3810000"/>
            <a:ext cx="64008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b="1" u="sng" dirty="0" smtClean="0">
                <a:latin typeface="+mj-lt"/>
                <a:cs typeface="EucrosiaUPC" pitchFamily="18" charset="-34"/>
              </a:rPr>
              <a:t>Software Requirements Specification</a:t>
            </a:r>
          </a:p>
          <a:p>
            <a:pPr marL="0" indent="0" algn="ctr">
              <a:buNone/>
            </a:pPr>
            <a:r>
              <a:rPr lang="en-US" dirty="0" smtClean="0">
                <a:latin typeface="+mj-lt"/>
                <a:cs typeface="EucrosiaUPC" pitchFamily="18" charset="-34"/>
              </a:rPr>
              <a:t>November 2</a:t>
            </a:r>
            <a:r>
              <a:rPr lang="en-US" baseline="30000" dirty="0" smtClean="0">
                <a:latin typeface="+mj-lt"/>
                <a:cs typeface="EucrosiaUPC" pitchFamily="18" charset="-34"/>
              </a:rPr>
              <a:t>nd</a:t>
            </a:r>
            <a:r>
              <a:rPr lang="en-US" dirty="0" smtClean="0">
                <a:latin typeface="+mj-lt"/>
                <a:cs typeface="EucrosiaUPC" pitchFamily="18" charset="-34"/>
              </a:rPr>
              <a:t>, 2011</a:t>
            </a:r>
            <a:endParaRPr lang="en-US" sz="900" dirty="0" smtClean="0">
              <a:latin typeface="+mj-lt"/>
              <a:cs typeface="EucrosiaUPC" pitchFamily="18" charset="-34"/>
            </a:endParaRPr>
          </a:p>
        </p:txBody>
      </p:sp>
    </p:spTree>
    <p:extLst>
      <p:ext uri="{BB962C8B-B14F-4D97-AF65-F5344CB8AC3E}">
        <p14:creationId xmlns:mc="http://schemas.openxmlformats.org/markup-compatibility/2006" xmlns:mv="urn:schemas-microsoft-com:mac:vml" xmlns="" xmlns:p14="http://schemas.microsoft.com/office/powerpoint/2010/main" val="3631088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a:bodyPr>
          <a:lstStyle/>
          <a:p>
            <a:r>
              <a:rPr lang="en-US" dirty="0" smtClean="0"/>
              <a:t>Describes what a user can do as a story</a:t>
            </a:r>
          </a:p>
          <a:p>
            <a:r>
              <a:rPr lang="en-US" dirty="0" smtClean="0"/>
              <a:t>Provides a description of how each user interacts with the system</a:t>
            </a:r>
            <a:endParaRPr lang="en-US" b="1" dirty="0" smtClean="0">
              <a:latin typeface="GulimChe" pitchFamily="49" charset="-127"/>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10</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a:bodyPr>
          <a:lstStyle/>
          <a:p>
            <a:r>
              <a:rPr lang="en-US" dirty="0" smtClean="0"/>
              <a:t>Participant User Case Narrative</a:t>
            </a:r>
          </a:p>
          <a:p>
            <a:pPr lvl="1"/>
            <a:r>
              <a:rPr lang="en-US" dirty="0" smtClean="0"/>
              <a:t>Log In/Authenticate</a:t>
            </a:r>
          </a:p>
          <a:p>
            <a:pPr lvl="2"/>
            <a:r>
              <a:rPr lang="en-US" dirty="0" smtClean="0"/>
              <a:t>Receive Username and Password</a:t>
            </a:r>
          </a:p>
          <a:p>
            <a:pPr lvl="1"/>
            <a:r>
              <a:rPr lang="en-US" dirty="0" smtClean="0"/>
              <a:t>View the Contest Scoreboard While Active</a:t>
            </a:r>
          </a:p>
          <a:p>
            <a:pPr lvl="1"/>
            <a:r>
              <a:rPr lang="en-US" dirty="0" smtClean="0"/>
              <a:t>Submit Problem Submission </a:t>
            </a:r>
            <a:r>
              <a:rPr lang="en-US" dirty="0" err="1" smtClean="0"/>
              <a:t>Sourcecode</a:t>
            </a:r>
            <a:endParaRPr lang="en-US" dirty="0" smtClean="0"/>
          </a:p>
          <a:p>
            <a:pPr lvl="1"/>
            <a:r>
              <a:rPr lang="en-US" dirty="0" smtClean="0"/>
              <a:t>Send Clarification-Requests to Judges</a:t>
            </a:r>
          </a:p>
          <a:p>
            <a:pPr lvl="1"/>
            <a:r>
              <a:rPr lang="en-US" dirty="0" smtClean="0"/>
              <a:t>Receive Publically Broadcasted Messages</a:t>
            </a:r>
            <a:endParaRPr lang="en-US" b="1" dirty="0" smtClean="0">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11</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a:bodyPr>
          <a:lstStyle/>
          <a:p>
            <a:r>
              <a:rPr lang="en-US" dirty="0" smtClean="0"/>
              <a:t>Team Advisor User Case Narrative</a:t>
            </a:r>
          </a:p>
          <a:p>
            <a:pPr lvl="1"/>
            <a:r>
              <a:rPr lang="en-US" dirty="0" smtClean="0"/>
              <a:t>Log In/Authenticate</a:t>
            </a:r>
          </a:p>
          <a:p>
            <a:pPr lvl="2"/>
            <a:r>
              <a:rPr lang="en-US" dirty="0" smtClean="0"/>
              <a:t>Receive Username and Password</a:t>
            </a:r>
          </a:p>
          <a:p>
            <a:pPr lvl="1"/>
            <a:r>
              <a:rPr lang="en-US" dirty="0" smtClean="0"/>
              <a:t>View the Contest Scoreboard While Active</a:t>
            </a:r>
          </a:p>
          <a:p>
            <a:pPr lvl="1"/>
            <a:r>
              <a:rPr lang="en-US" dirty="0" smtClean="0"/>
              <a:t>Receive Publically Broadcasted Messages</a:t>
            </a:r>
            <a:endParaRPr lang="en-US" b="1" dirty="0" smtClean="0">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12</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a:bodyPr>
          <a:lstStyle/>
          <a:p>
            <a:r>
              <a:rPr lang="en-US" dirty="0" smtClean="0"/>
              <a:t>Team Advisor User Case Narrative</a:t>
            </a:r>
          </a:p>
          <a:p>
            <a:pPr lvl="1"/>
            <a:r>
              <a:rPr lang="en-US" dirty="0" smtClean="0"/>
              <a:t>Log In/Authenticate</a:t>
            </a:r>
          </a:p>
          <a:p>
            <a:pPr lvl="2"/>
            <a:r>
              <a:rPr lang="en-US" dirty="0" smtClean="0"/>
              <a:t>Receive Username and Password</a:t>
            </a:r>
          </a:p>
          <a:p>
            <a:pPr lvl="1"/>
            <a:r>
              <a:rPr lang="en-US" dirty="0" smtClean="0"/>
              <a:t>View the Contest Scoreboard While Active</a:t>
            </a:r>
          </a:p>
          <a:p>
            <a:pPr lvl="1"/>
            <a:r>
              <a:rPr lang="en-US" dirty="0" smtClean="0"/>
              <a:t>Receive Publically Broadcasted Messages</a:t>
            </a:r>
            <a:endParaRPr lang="en-US" b="1" dirty="0" smtClean="0">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13</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a:bodyPr>
          <a:lstStyle/>
          <a:p>
            <a:r>
              <a:rPr lang="en-US" dirty="0" smtClean="0"/>
              <a:t>Judge User Case Narrative</a:t>
            </a:r>
          </a:p>
          <a:p>
            <a:pPr lvl="1"/>
            <a:r>
              <a:rPr lang="en-US" dirty="0" smtClean="0"/>
              <a:t>Log In/Authenticate</a:t>
            </a:r>
          </a:p>
          <a:p>
            <a:pPr lvl="2"/>
            <a:r>
              <a:rPr lang="en-US" dirty="0" smtClean="0"/>
              <a:t>Receive Username and Password</a:t>
            </a:r>
          </a:p>
          <a:p>
            <a:pPr lvl="1"/>
            <a:r>
              <a:rPr lang="en-US" dirty="0" smtClean="0"/>
              <a:t>View the Contest Scoreboard At Any Point</a:t>
            </a:r>
          </a:p>
          <a:p>
            <a:pPr lvl="1"/>
            <a:r>
              <a:rPr lang="en-US" dirty="0" smtClean="0"/>
              <a:t>Review Participant Problem Submissions</a:t>
            </a:r>
          </a:p>
          <a:p>
            <a:pPr lvl="1"/>
            <a:r>
              <a:rPr lang="en-US" dirty="0" smtClean="0"/>
              <a:t>Answer Participant Clarification-Requests</a:t>
            </a:r>
          </a:p>
          <a:p>
            <a:pPr lvl="1"/>
            <a:r>
              <a:rPr lang="en-US" dirty="0" smtClean="0"/>
              <a:t>Send and Receive Publically Broadcasted Messages</a:t>
            </a:r>
            <a:br>
              <a:rPr lang="en-US" dirty="0" smtClean="0"/>
            </a:br>
            <a:endParaRPr lang="en-US" b="1" dirty="0" smtClean="0">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14</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a:bodyPr>
          <a:lstStyle/>
          <a:p>
            <a:r>
              <a:rPr lang="en-US" dirty="0" smtClean="0"/>
              <a:t>Scoreboard Judge</a:t>
            </a:r>
          </a:p>
          <a:p>
            <a:pPr lvl="1"/>
            <a:r>
              <a:rPr lang="en-US" dirty="0" smtClean="0"/>
              <a:t>A Judge with Extra Permissions</a:t>
            </a:r>
          </a:p>
          <a:p>
            <a:pPr lvl="1"/>
            <a:r>
              <a:rPr lang="en-US" dirty="0" smtClean="0"/>
              <a:t>Able to Update the Contest Scoreboard</a:t>
            </a:r>
          </a:p>
          <a:p>
            <a:pPr lvl="1"/>
            <a:r>
              <a:rPr lang="en-US" dirty="0" smtClean="0"/>
              <a:t>Receive Data From Judges Concerning Participant Problem Submissions</a:t>
            </a:r>
            <a:br>
              <a:rPr lang="en-US" dirty="0" smtClean="0"/>
            </a:br>
            <a:endParaRPr lang="en-US" b="1" dirty="0" smtClean="0">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15</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User Case Narratives</a:t>
            </a:r>
            <a:endParaRPr lang="en-US" sz="6000" b="1" dirty="0">
              <a:latin typeface="+mn-lt"/>
              <a:ea typeface="GulimChe" pitchFamily="49" charset="-127"/>
            </a:endParaRPr>
          </a:p>
        </p:txBody>
      </p:sp>
      <p:sp>
        <p:nvSpPr>
          <p:cNvPr id="3" name="Content Placeholder 2"/>
          <p:cNvSpPr>
            <a:spLocks noGrp="1"/>
          </p:cNvSpPr>
          <p:nvPr>
            <p:ph idx="1"/>
          </p:nvPr>
        </p:nvSpPr>
        <p:spPr/>
        <p:txBody>
          <a:bodyPr>
            <a:normAutofit fontScale="92500" lnSpcReduction="20000"/>
          </a:bodyPr>
          <a:lstStyle/>
          <a:p>
            <a:r>
              <a:rPr lang="en-US" dirty="0" smtClean="0"/>
              <a:t>Administrator User Case Narrative</a:t>
            </a:r>
          </a:p>
          <a:p>
            <a:pPr lvl="1"/>
            <a:r>
              <a:rPr lang="en-US" dirty="0" smtClean="0"/>
              <a:t>Log In/Authenticate</a:t>
            </a:r>
          </a:p>
          <a:p>
            <a:pPr lvl="2"/>
            <a:r>
              <a:rPr lang="en-US" dirty="0" smtClean="0"/>
              <a:t>Receive Username and Password</a:t>
            </a:r>
          </a:p>
          <a:p>
            <a:pPr lvl="1"/>
            <a:r>
              <a:rPr lang="en-US" dirty="0" smtClean="0"/>
              <a:t>Send Publically Broadcasted Messages</a:t>
            </a:r>
          </a:p>
          <a:p>
            <a:pPr lvl="1"/>
            <a:r>
              <a:rPr lang="en-US" dirty="0" smtClean="0"/>
              <a:t>Able to Complete the Initial Contest Set-Up</a:t>
            </a:r>
          </a:p>
          <a:p>
            <a:pPr lvl="2"/>
            <a:r>
              <a:rPr lang="en-US" dirty="0" smtClean="0"/>
              <a:t>Create All Other User Accounts</a:t>
            </a:r>
          </a:p>
          <a:p>
            <a:pPr lvl="2"/>
            <a:r>
              <a:rPr lang="en-US" dirty="0" smtClean="0"/>
              <a:t>Grant One Judge User, Scoreboard Judge Permissions</a:t>
            </a:r>
          </a:p>
          <a:p>
            <a:pPr lvl="2"/>
            <a:r>
              <a:rPr lang="en-US" dirty="0" smtClean="0"/>
              <a:t>Upload Contest Problem </a:t>
            </a:r>
            <a:r>
              <a:rPr lang="en-US" dirty="0" err="1" smtClean="0"/>
              <a:t>Input/Output</a:t>
            </a:r>
            <a:endParaRPr lang="en-US" dirty="0" smtClean="0"/>
          </a:p>
          <a:p>
            <a:pPr lvl="2"/>
            <a:r>
              <a:rPr lang="en-US" dirty="0" smtClean="0"/>
              <a:t>Set Contest Start and Stop Times</a:t>
            </a:r>
          </a:p>
          <a:p>
            <a:pPr lvl="2"/>
            <a:r>
              <a:rPr lang="en-US" dirty="0" smtClean="0"/>
              <a:t>Choose Allowed Programming Languages</a:t>
            </a:r>
          </a:p>
          <a:p>
            <a:pPr lvl="2"/>
            <a:r>
              <a:rPr lang="en-US" dirty="0" smtClean="0"/>
              <a:t>Set the Times the contest Scoreboard is Active</a:t>
            </a:r>
            <a:br>
              <a:rPr lang="en-US" dirty="0" smtClean="0"/>
            </a:br>
            <a:endParaRPr lang="en-US" b="1" dirty="0" smtClean="0">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16</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381000"/>
            <a:ext cx="8229600" cy="1143000"/>
          </a:xfrm>
        </p:spPr>
        <p:txBody>
          <a:bodyPr>
            <a:normAutofit/>
          </a:bodyPr>
          <a:lstStyle/>
          <a:p>
            <a:r>
              <a:rPr lang="en-US" sz="6000" b="1" dirty="0" smtClean="0">
                <a:latin typeface="+mn-lt"/>
                <a:ea typeface="GulimChe" pitchFamily="49" charset="-127"/>
                <a:cs typeface="Helvetica"/>
              </a:rPr>
              <a:t>Agenda</a:t>
            </a:r>
            <a:endParaRPr lang="en-US" sz="6000" b="1" dirty="0">
              <a:latin typeface="+mn-lt"/>
              <a:ea typeface="GulimChe" pitchFamily="49" charset="-127"/>
              <a:cs typeface="Helvetica"/>
            </a:endParaRPr>
          </a:p>
        </p:txBody>
      </p:sp>
      <p:sp>
        <p:nvSpPr>
          <p:cNvPr id="7" name="Content Placeholder 2"/>
          <p:cNvSpPr>
            <a:spLocks noGrp="1"/>
          </p:cNvSpPr>
          <p:nvPr>
            <p:ph idx="1"/>
          </p:nvPr>
        </p:nvSpPr>
        <p:spPr>
          <a:xfrm>
            <a:off x="457200" y="1600200"/>
            <a:ext cx="8229600" cy="4525963"/>
          </a:xfrm>
        </p:spPr>
        <p:txBody>
          <a:bodyPr>
            <a:normAutofit fontScale="92500" lnSpcReduction="10000"/>
          </a:bodyPr>
          <a:lstStyle/>
          <a:p>
            <a:r>
              <a:rPr lang="en-US" dirty="0" smtClean="0">
                <a:ea typeface="GulimChe" pitchFamily="49" charset="-127"/>
                <a:cs typeface="Helvetica"/>
              </a:rPr>
              <a:t>Introduction</a:t>
            </a:r>
          </a:p>
          <a:p>
            <a:r>
              <a:rPr lang="en-US" dirty="0" smtClean="0">
                <a:ea typeface="GulimChe" pitchFamily="49" charset="-127"/>
                <a:cs typeface="Helvetica"/>
              </a:rPr>
              <a:t>Restatement of Problem</a:t>
            </a:r>
          </a:p>
          <a:p>
            <a:r>
              <a:rPr lang="en-US" dirty="0" smtClean="0">
                <a:ea typeface="GulimChe" pitchFamily="49" charset="-127"/>
                <a:cs typeface="Helvetica"/>
              </a:rPr>
              <a:t>Project Progression</a:t>
            </a:r>
          </a:p>
          <a:p>
            <a:r>
              <a:rPr lang="en-US" sz="3000" dirty="0" smtClean="0">
                <a:ea typeface="GulimChe" pitchFamily="49" charset="-127"/>
              </a:rPr>
              <a:t>User Case Narratives</a:t>
            </a:r>
          </a:p>
          <a:p>
            <a:r>
              <a:rPr lang="en-US" sz="3000" b="1" u="sng" dirty="0" smtClean="0">
                <a:ea typeface="GulimChe" pitchFamily="49" charset="-127"/>
              </a:rPr>
              <a:t>Use Case Diagram</a:t>
            </a:r>
            <a:endParaRPr lang="en-US" sz="3000" b="1" u="sng" dirty="0" smtClean="0">
              <a:ea typeface="GulimChe" pitchFamily="49" charset="-127"/>
              <a:cs typeface="Helvetica"/>
            </a:endParaRPr>
          </a:p>
          <a:p>
            <a:r>
              <a:rPr lang="en-US" dirty="0" smtClean="0">
                <a:ea typeface="GulimChe" pitchFamily="49" charset="-127"/>
                <a:cs typeface="Helvetica"/>
              </a:rPr>
              <a:t>Data Flow Diagrams</a:t>
            </a:r>
          </a:p>
          <a:p>
            <a:r>
              <a:rPr lang="en-US" dirty="0" smtClean="0">
                <a:ea typeface="GulimChe" pitchFamily="49" charset="-127"/>
                <a:cs typeface="Helvetica"/>
              </a:rPr>
              <a:t>Requirements Inventory</a:t>
            </a:r>
          </a:p>
          <a:p>
            <a:r>
              <a:rPr lang="en-US" dirty="0" smtClean="0">
                <a:ea typeface="GulimChe" pitchFamily="49" charset="-127"/>
                <a:cs typeface="Helvetica"/>
              </a:rPr>
              <a:t>Prototypes</a:t>
            </a:r>
          </a:p>
          <a:p>
            <a:r>
              <a:rPr lang="en-US" dirty="0" smtClean="0">
                <a:ea typeface="GulimChe" pitchFamily="49" charset="-127"/>
                <a:cs typeface="Helvetica"/>
              </a:rPr>
              <a:t>Next Steps</a:t>
            </a:r>
          </a:p>
        </p:txBody>
      </p:sp>
      <p:sp>
        <p:nvSpPr>
          <p:cNvPr id="9"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17</a:t>
            </a:fld>
            <a:endParaRPr lang="en-US" sz="3200" dirty="0">
              <a:solidFill>
                <a:schemeClr val="tx1"/>
              </a:solidFill>
            </a:endParaRPr>
          </a:p>
        </p:txBody>
      </p:sp>
      <p:pic>
        <p:nvPicPr>
          <p:cNvPr id="10" name="Picture 9"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normAutofit/>
          </a:bodyPr>
          <a:lstStyle/>
          <a:p>
            <a:r>
              <a:rPr lang="en-US" sz="6000" b="1" dirty="0" smtClean="0"/>
              <a:t>Use Case Diagrams</a:t>
            </a:r>
            <a:endParaRPr lang="en-US" sz="6000" b="1" dirty="0"/>
          </a:p>
        </p:txBody>
      </p:sp>
      <p:sp>
        <p:nvSpPr>
          <p:cNvPr id="9" name="Content Placeholder 2"/>
          <p:cNvSpPr>
            <a:spLocks noGrp="1"/>
          </p:cNvSpPr>
          <p:nvPr>
            <p:ph idx="1"/>
          </p:nvPr>
        </p:nvSpPr>
        <p:spPr>
          <a:xfrm>
            <a:off x="457200" y="1600200"/>
            <a:ext cx="8229600" cy="4525963"/>
          </a:xfrm>
        </p:spPr>
        <p:txBody>
          <a:bodyPr>
            <a:normAutofit/>
          </a:bodyPr>
          <a:lstStyle/>
          <a:p>
            <a:pPr algn="ctr">
              <a:buNone/>
            </a:pPr>
            <a:r>
              <a:rPr lang="en-US" sz="2800" dirty="0" smtClean="0"/>
              <a:t>UML (Unified Modeling Language ) Use Case Diagrams present a graphical overview of the functionality for a system.  It uses ‘Actors’ (human and non-human) to represent the users, and their goals, represented by ‘Uses’, as well as any dependencies or inheritance between them, represented by specific lines or arrows. The diagram shows what system functions are the performed by each actor</a:t>
            </a:r>
            <a:endParaRPr lang="en-US" sz="2800" dirty="0"/>
          </a:p>
        </p:txBody>
      </p:sp>
      <p:sp>
        <p:nvSpPr>
          <p:cNvPr id="10"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18</a:t>
            </a:fld>
            <a:endParaRPr lang="en-US" sz="3200" dirty="0">
              <a:solidFill>
                <a:schemeClr val="tx1"/>
              </a:solidFill>
            </a:endParaRPr>
          </a:p>
        </p:txBody>
      </p:sp>
      <p:pic>
        <p:nvPicPr>
          <p:cNvPr id="11" name="Picture 10"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sz="6000" b="1" dirty="0" smtClean="0">
                <a:latin typeface="GulimChe" pitchFamily="49" charset="-127"/>
                <a:ea typeface="GulimChe" pitchFamily="49" charset="-127"/>
              </a:rPr>
              <a:t>Use Case Diagram:</a:t>
            </a:r>
            <a:br>
              <a:rPr lang="en-US" sz="6000" b="1" dirty="0" smtClean="0">
                <a:latin typeface="GulimChe" pitchFamily="49" charset="-127"/>
                <a:ea typeface="GulimChe" pitchFamily="49" charset="-127"/>
              </a:rPr>
            </a:br>
            <a:r>
              <a:rPr lang="en-US" sz="6000" b="1" dirty="0" smtClean="0">
                <a:latin typeface="GulimChe" pitchFamily="49" charset="-127"/>
                <a:ea typeface="GulimChe" pitchFamily="49" charset="-127"/>
              </a:rPr>
              <a:t>Legend</a:t>
            </a:r>
            <a:endParaRPr lang="en-US" sz="6000" b="1" dirty="0">
              <a:latin typeface="GulimChe" pitchFamily="49" charset="-127"/>
              <a:ea typeface="GulimChe" pitchFamily="49" charset="-127"/>
            </a:endParaRPr>
          </a:p>
        </p:txBody>
      </p:sp>
      <p:pic>
        <p:nvPicPr>
          <p:cNvPr id="5" name="Content Placeholder 6" descr="SystemBoundary.png"/>
          <p:cNvPicPr>
            <a:picLocks noGrp="1" noChangeAspect="1"/>
          </p:cNvPicPr>
          <p:nvPr>
            <p:ph idx="1"/>
          </p:nvPr>
        </p:nvPicPr>
        <p:blipFill>
          <a:blip r:embed="rId2" cstate="print"/>
          <a:stretch>
            <a:fillRect/>
          </a:stretch>
        </p:blipFill>
        <p:spPr>
          <a:xfrm>
            <a:off x="1009838" y="2571924"/>
            <a:ext cx="1504762" cy="1390476"/>
          </a:xfrm>
        </p:spPr>
      </p:pic>
      <p:sp>
        <p:nvSpPr>
          <p:cNvPr id="6"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19</a:t>
            </a:fld>
            <a:endParaRPr lang="en-US" sz="3200" dirty="0">
              <a:solidFill>
                <a:schemeClr val="tx1"/>
              </a:solidFill>
            </a:endParaRPr>
          </a:p>
        </p:txBody>
      </p:sp>
      <p:pic>
        <p:nvPicPr>
          <p:cNvPr id="7" name="Picture 6" descr="NNPsolutions.png"/>
          <p:cNvPicPr>
            <a:picLocks noChangeAspect="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228600" y="6477000"/>
            <a:ext cx="1859560" cy="381976"/>
          </a:xfrm>
          <a:prstGeom prst="rect">
            <a:avLst/>
          </a:prstGeom>
        </p:spPr>
      </p:pic>
      <p:pic>
        <p:nvPicPr>
          <p:cNvPr id="8" name="Picture 7" descr="Uses.png"/>
          <p:cNvPicPr>
            <a:picLocks noChangeAspect="1"/>
          </p:cNvPicPr>
          <p:nvPr/>
        </p:nvPicPr>
        <p:blipFill>
          <a:blip r:embed="rId4" cstate="print"/>
          <a:stretch>
            <a:fillRect/>
          </a:stretch>
        </p:blipFill>
        <p:spPr>
          <a:xfrm>
            <a:off x="914400" y="5029305"/>
            <a:ext cx="1600000" cy="838095"/>
          </a:xfrm>
          <a:prstGeom prst="rect">
            <a:avLst/>
          </a:prstGeom>
        </p:spPr>
      </p:pic>
      <p:sp>
        <p:nvSpPr>
          <p:cNvPr id="9" name="TextBox 8"/>
          <p:cNvSpPr txBox="1"/>
          <p:nvPr/>
        </p:nvSpPr>
        <p:spPr>
          <a:xfrm>
            <a:off x="4343400" y="2590801"/>
            <a:ext cx="4800600" cy="646331"/>
          </a:xfrm>
          <a:prstGeom prst="rect">
            <a:avLst/>
          </a:prstGeom>
          <a:noFill/>
        </p:spPr>
        <p:txBody>
          <a:bodyPr wrap="square" rtlCol="0">
            <a:spAutoFit/>
          </a:bodyPr>
          <a:lstStyle/>
          <a:p>
            <a:r>
              <a:rPr lang="en-US" b="1" u="sng" dirty="0" smtClean="0"/>
              <a:t>System Boundary:</a:t>
            </a:r>
          </a:p>
          <a:p>
            <a:r>
              <a:rPr lang="en-US" dirty="0" smtClean="0"/>
              <a:t>	</a:t>
            </a:r>
          </a:p>
          <a:p>
            <a:endParaRPr lang="en-US" dirty="0"/>
          </a:p>
        </p:txBody>
      </p:sp>
      <p:sp>
        <p:nvSpPr>
          <p:cNvPr id="10" name="TextBox 9"/>
          <p:cNvSpPr txBox="1"/>
          <p:nvPr/>
        </p:nvSpPr>
        <p:spPr>
          <a:xfrm>
            <a:off x="4343400" y="4953000"/>
            <a:ext cx="4495800" cy="369332"/>
          </a:xfrm>
          <a:prstGeom prst="rect">
            <a:avLst/>
          </a:prstGeom>
          <a:noFill/>
        </p:spPr>
        <p:txBody>
          <a:bodyPr wrap="square" rtlCol="0">
            <a:spAutoFit/>
          </a:bodyPr>
          <a:lstStyle/>
          <a:p>
            <a:r>
              <a:rPr lang="en-US" b="1" u="sng" dirty="0" smtClean="0"/>
              <a:t>Uses:</a:t>
            </a:r>
            <a:endParaRPr lang="en-US" dirty="0" smtClean="0"/>
          </a:p>
          <a:p>
            <a:endParaRPr lang="en-US" dirty="0"/>
          </a:p>
        </p:txBody>
      </p:sp>
      <p:sp>
        <p:nvSpPr>
          <p:cNvPr id="11" name="TextBox 10"/>
          <p:cNvSpPr txBox="1"/>
          <p:nvPr/>
        </p:nvSpPr>
        <p:spPr>
          <a:xfrm>
            <a:off x="4953000" y="3048000"/>
            <a:ext cx="4191000" cy="1200329"/>
          </a:xfrm>
          <a:prstGeom prst="rect">
            <a:avLst/>
          </a:prstGeom>
          <a:noFill/>
        </p:spPr>
        <p:txBody>
          <a:bodyPr wrap="square" rtlCol="0">
            <a:spAutoFit/>
          </a:bodyPr>
          <a:lstStyle/>
          <a:p>
            <a:r>
              <a:rPr lang="en-US" dirty="0" smtClean="0"/>
              <a:t>Where the users, human and non-human, located on the outside of the boundary,  interact with the uses, located on the inside of the boundary, within the system</a:t>
            </a:r>
            <a:endParaRPr lang="en-US" dirty="0"/>
          </a:p>
        </p:txBody>
      </p:sp>
      <p:sp>
        <p:nvSpPr>
          <p:cNvPr id="12" name="TextBox 11"/>
          <p:cNvSpPr txBox="1"/>
          <p:nvPr/>
        </p:nvSpPr>
        <p:spPr>
          <a:xfrm>
            <a:off x="4953000" y="5334000"/>
            <a:ext cx="2819400" cy="923330"/>
          </a:xfrm>
          <a:prstGeom prst="rect">
            <a:avLst/>
          </a:prstGeom>
          <a:noFill/>
        </p:spPr>
        <p:txBody>
          <a:bodyPr wrap="square" rtlCol="0">
            <a:spAutoFit/>
          </a:bodyPr>
          <a:lstStyle/>
          <a:p>
            <a:r>
              <a:rPr lang="en-US" dirty="0" smtClean="0"/>
              <a:t>The Activities that interact with the actors outside of the system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latin typeface="+mn-lt"/>
                <a:ea typeface="GulimChe" pitchFamily="49" charset="-127"/>
                <a:cs typeface="Helvetica"/>
              </a:rPr>
              <a:t>Welcome</a:t>
            </a:r>
            <a:endParaRPr lang="en-US" sz="8000" b="1" dirty="0">
              <a:latin typeface="+mn-lt"/>
              <a:ea typeface="GulimChe" pitchFamily="49" charset="-127"/>
              <a:cs typeface="Helvetica"/>
            </a:endParaRPr>
          </a:p>
        </p:txBody>
      </p:sp>
      <p:sp>
        <p:nvSpPr>
          <p:cNvPr id="3" name="Content Placeholder 2"/>
          <p:cNvSpPr>
            <a:spLocks noGrp="1"/>
          </p:cNvSpPr>
          <p:nvPr>
            <p:ph idx="1"/>
          </p:nvPr>
        </p:nvSpPr>
        <p:spPr/>
        <p:txBody>
          <a:bodyPr>
            <a:normAutofit/>
          </a:bodyPr>
          <a:lstStyle/>
          <a:p>
            <a:pPr algn="ctr">
              <a:buNone/>
            </a:pPr>
            <a:endParaRPr lang="en-US" sz="3600" dirty="0" smtClean="0">
              <a:cs typeface="Helvetica"/>
            </a:endParaRPr>
          </a:p>
          <a:p>
            <a:pPr>
              <a:buNone/>
            </a:pPr>
            <a:r>
              <a:rPr lang="en-US" sz="3600" dirty="0" smtClean="0">
                <a:ea typeface="GulimChe" pitchFamily="49" charset="-127"/>
                <a:cs typeface="Helvetica"/>
              </a:rPr>
              <a:t>Our Client:</a:t>
            </a:r>
          </a:p>
          <a:p>
            <a:pPr algn="r">
              <a:buNone/>
            </a:pPr>
            <a:r>
              <a:rPr lang="en-US" sz="4000" b="1" dirty="0" smtClean="0">
                <a:ea typeface="GulimChe" pitchFamily="49" charset="-127"/>
                <a:cs typeface="Helvetica"/>
              </a:rPr>
              <a:t>Dr. Darren Lim</a:t>
            </a:r>
          </a:p>
          <a:p>
            <a:pPr algn="r">
              <a:buNone/>
            </a:pPr>
            <a:r>
              <a:rPr lang="en-US" sz="3600" dirty="0" smtClean="0">
                <a:ea typeface="GulimChe" pitchFamily="49" charset="-127"/>
                <a:cs typeface="Helvetica"/>
              </a:rPr>
              <a:t>Associate Professor</a:t>
            </a:r>
          </a:p>
          <a:p>
            <a:pPr algn="r">
              <a:buNone/>
            </a:pPr>
            <a:r>
              <a:rPr lang="en-US" sz="3600" dirty="0" smtClean="0">
                <a:ea typeface="GulimChe" pitchFamily="49" charset="-127"/>
                <a:cs typeface="Helvetica"/>
              </a:rPr>
              <a:t>Siena College</a:t>
            </a:r>
            <a:endParaRPr lang="en-US" sz="3600" dirty="0">
              <a:ea typeface="GulimChe" pitchFamily="49" charset="-127"/>
              <a:cs typeface="Helvetica"/>
            </a:endParaRPr>
          </a:p>
        </p:txBody>
      </p:sp>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7" name="Slide Number Placeholder 5"/>
          <p:cNvSpPr txBox="1">
            <a:spLocks/>
          </p:cNvSpPr>
          <p:nvPr/>
        </p:nvSpPr>
        <p:spPr>
          <a:xfrm>
            <a:off x="6781800" y="62484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658287B-3984-4191-92B6-9C963ECB5955}" type="slidenum">
              <a:rPr kumimoji="0" lang="en-US" sz="3200" b="0" i="0" u="none" strike="noStrike" kern="1200" cap="none" spc="0" normalizeH="0" baseline="0" noProof="0" smtClean="0">
                <a:ln>
                  <a:noFill/>
                </a:ln>
                <a:solidFill>
                  <a:schemeClr val="tx1"/>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3200" b="0" i="0" u="none" strike="noStrike" kern="1200" cap="none" spc="0" normalizeH="0" baseline="0" noProof="0" dirty="0">
              <a:ln>
                <a:noFill/>
              </a:ln>
              <a:solidFill>
                <a:schemeClr val="tx1"/>
              </a:solidFill>
              <a:effectLst/>
              <a:uLnTx/>
              <a:uFillTx/>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ctor.png"/>
          <p:cNvPicPr>
            <a:picLocks noChangeAspect="1"/>
          </p:cNvPicPr>
          <p:nvPr/>
        </p:nvPicPr>
        <p:blipFill>
          <a:blip r:embed="rId2" cstate="print"/>
          <a:stretch>
            <a:fillRect/>
          </a:stretch>
        </p:blipFill>
        <p:spPr>
          <a:xfrm>
            <a:off x="1171657" y="1809895"/>
            <a:ext cx="657143" cy="1161905"/>
          </a:xfrm>
          <a:prstGeom prst="rect">
            <a:avLst/>
          </a:prstGeom>
        </p:spPr>
      </p:pic>
      <p:pic>
        <p:nvPicPr>
          <p:cNvPr id="5" name="Picture 4" descr="Actor.png"/>
          <p:cNvPicPr>
            <a:picLocks noChangeAspect="1"/>
          </p:cNvPicPr>
          <p:nvPr/>
        </p:nvPicPr>
        <p:blipFill>
          <a:blip r:embed="rId2" cstate="print"/>
          <a:stretch>
            <a:fillRect/>
          </a:stretch>
        </p:blipFill>
        <p:spPr>
          <a:xfrm>
            <a:off x="1143000" y="76200"/>
            <a:ext cx="657143" cy="1161905"/>
          </a:xfrm>
          <a:prstGeom prst="rect">
            <a:avLst/>
          </a:prstGeom>
        </p:spPr>
      </p:pic>
      <p:pic>
        <p:nvPicPr>
          <p:cNvPr id="6" name="Picture 5" descr="IncludesArrow.png"/>
          <p:cNvPicPr>
            <a:picLocks noChangeAspect="1"/>
          </p:cNvPicPr>
          <p:nvPr/>
        </p:nvPicPr>
        <p:blipFill>
          <a:blip r:embed="rId3" cstate="print"/>
          <a:stretch>
            <a:fillRect/>
          </a:stretch>
        </p:blipFill>
        <p:spPr>
          <a:xfrm>
            <a:off x="762000" y="3505200"/>
            <a:ext cx="1657143" cy="866667"/>
          </a:xfrm>
          <a:prstGeom prst="rect">
            <a:avLst/>
          </a:prstGeom>
        </p:spPr>
      </p:pic>
      <p:pic>
        <p:nvPicPr>
          <p:cNvPr id="7" name="Picture 6" descr="InheritsArrow.png"/>
          <p:cNvPicPr>
            <a:picLocks noChangeAspect="1"/>
          </p:cNvPicPr>
          <p:nvPr/>
        </p:nvPicPr>
        <p:blipFill>
          <a:blip r:embed="rId4" cstate="print"/>
          <a:stretch>
            <a:fillRect/>
          </a:stretch>
        </p:blipFill>
        <p:spPr>
          <a:xfrm>
            <a:off x="866971" y="4953000"/>
            <a:ext cx="1571429" cy="866667"/>
          </a:xfrm>
          <a:prstGeom prst="rect">
            <a:avLst/>
          </a:prstGeom>
        </p:spPr>
      </p:pic>
      <p:sp>
        <p:nvSpPr>
          <p:cNvPr id="8" name="TextBox 7"/>
          <p:cNvSpPr txBox="1"/>
          <p:nvPr/>
        </p:nvSpPr>
        <p:spPr>
          <a:xfrm>
            <a:off x="4419600" y="4800600"/>
            <a:ext cx="2209800" cy="369332"/>
          </a:xfrm>
          <a:prstGeom prst="rect">
            <a:avLst/>
          </a:prstGeom>
          <a:noFill/>
        </p:spPr>
        <p:txBody>
          <a:bodyPr wrap="square" rtlCol="0">
            <a:spAutoFit/>
          </a:bodyPr>
          <a:lstStyle/>
          <a:p>
            <a:r>
              <a:rPr lang="en-US" b="1" u="sng" dirty="0" smtClean="0"/>
              <a:t>Inherits Arrow:</a:t>
            </a:r>
          </a:p>
          <a:p>
            <a:endParaRPr lang="en-US" dirty="0"/>
          </a:p>
        </p:txBody>
      </p:sp>
      <p:sp>
        <p:nvSpPr>
          <p:cNvPr id="9" name="TextBox 8"/>
          <p:cNvSpPr txBox="1"/>
          <p:nvPr/>
        </p:nvSpPr>
        <p:spPr>
          <a:xfrm>
            <a:off x="4419600" y="152400"/>
            <a:ext cx="2209800" cy="369332"/>
          </a:xfrm>
          <a:prstGeom prst="rect">
            <a:avLst/>
          </a:prstGeom>
          <a:noFill/>
        </p:spPr>
        <p:txBody>
          <a:bodyPr wrap="square" rtlCol="0">
            <a:spAutoFit/>
          </a:bodyPr>
          <a:lstStyle/>
          <a:p>
            <a:r>
              <a:rPr lang="en-US" b="1" u="sng" dirty="0" smtClean="0"/>
              <a:t>Left Actor:</a:t>
            </a:r>
          </a:p>
          <a:p>
            <a:endParaRPr lang="en-US" dirty="0"/>
          </a:p>
        </p:txBody>
      </p:sp>
      <p:sp>
        <p:nvSpPr>
          <p:cNvPr id="10" name="TextBox 9"/>
          <p:cNvSpPr txBox="1"/>
          <p:nvPr/>
        </p:nvSpPr>
        <p:spPr>
          <a:xfrm>
            <a:off x="4419600" y="3352800"/>
            <a:ext cx="2209800" cy="369332"/>
          </a:xfrm>
          <a:prstGeom prst="rect">
            <a:avLst/>
          </a:prstGeom>
          <a:noFill/>
        </p:spPr>
        <p:txBody>
          <a:bodyPr wrap="square" rtlCol="0">
            <a:spAutoFit/>
          </a:bodyPr>
          <a:lstStyle/>
          <a:p>
            <a:r>
              <a:rPr lang="en-US" b="1" u="sng" dirty="0" smtClean="0"/>
              <a:t>Includes Arrow:</a:t>
            </a:r>
          </a:p>
          <a:p>
            <a:endParaRPr lang="en-US" dirty="0"/>
          </a:p>
        </p:txBody>
      </p:sp>
      <p:sp>
        <p:nvSpPr>
          <p:cNvPr id="11" name="TextBox 10"/>
          <p:cNvSpPr txBox="1"/>
          <p:nvPr/>
        </p:nvSpPr>
        <p:spPr>
          <a:xfrm>
            <a:off x="4419600" y="1676400"/>
            <a:ext cx="2209800" cy="369332"/>
          </a:xfrm>
          <a:prstGeom prst="rect">
            <a:avLst/>
          </a:prstGeom>
          <a:noFill/>
        </p:spPr>
        <p:txBody>
          <a:bodyPr wrap="square" rtlCol="0">
            <a:spAutoFit/>
          </a:bodyPr>
          <a:lstStyle/>
          <a:p>
            <a:r>
              <a:rPr lang="en-US" b="1" u="sng" dirty="0" smtClean="0"/>
              <a:t>Right Actor:</a:t>
            </a:r>
          </a:p>
          <a:p>
            <a:endParaRPr lang="en-US" dirty="0"/>
          </a:p>
        </p:txBody>
      </p:sp>
      <p:sp>
        <p:nvSpPr>
          <p:cNvPr id="12" name="TextBox 11"/>
          <p:cNvSpPr txBox="1"/>
          <p:nvPr/>
        </p:nvSpPr>
        <p:spPr>
          <a:xfrm>
            <a:off x="5029200" y="572869"/>
            <a:ext cx="3200400" cy="646331"/>
          </a:xfrm>
          <a:prstGeom prst="rect">
            <a:avLst/>
          </a:prstGeom>
          <a:noFill/>
        </p:spPr>
        <p:txBody>
          <a:bodyPr wrap="square" rtlCol="0">
            <a:spAutoFit/>
          </a:bodyPr>
          <a:lstStyle/>
          <a:p>
            <a:r>
              <a:rPr lang="en-US" dirty="0" smtClean="0"/>
              <a:t>Human users which interact with the uses within the system</a:t>
            </a:r>
            <a:endParaRPr lang="en-US" dirty="0"/>
          </a:p>
        </p:txBody>
      </p:sp>
      <p:sp>
        <p:nvSpPr>
          <p:cNvPr id="13" name="TextBox 12"/>
          <p:cNvSpPr txBox="1"/>
          <p:nvPr/>
        </p:nvSpPr>
        <p:spPr>
          <a:xfrm>
            <a:off x="5029200" y="2096869"/>
            <a:ext cx="3352800" cy="646331"/>
          </a:xfrm>
          <a:prstGeom prst="rect">
            <a:avLst/>
          </a:prstGeom>
          <a:noFill/>
        </p:spPr>
        <p:txBody>
          <a:bodyPr wrap="square" rtlCol="0">
            <a:spAutoFit/>
          </a:bodyPr>
          <a:lstStyle/>
          <a:p>
            <a:r>
              <a:rPr lang="en-US" dirty="0" smtClean="0"/>
              <a:t>Non-Human users which interact with the uses within the system</a:t>
            </a:r>
            <a:endParaRPr lang="en-US" dirty="0"/>
          </a:p>
        </p:txBody>
      </p:sp>
      <p:sp>
        <p:nvSpPr>
          <p:cNvPr id="14" name="TextBox 13"/>
          <p:cNvSpPr txBox="1"/>
          <p:nvPr/>
        </p:nvSpPr>
        <p:spPr>
          <a:xfrm>
            <a:off x="5029200" y="3810000"/>
            <a:ext cx="3124200" cy="646331"/>
          </a:xfrm>
          <a:prstGeom prst="rect">
            <a:avLst/>
          </a:prstGeom>
          <a:noFill/>
        </p:spPr>
        <p:txBody>
          <a:bodyPr wrap="square" rtlCol="0">
            <a:spAutoFit/>
          </a:bodyPr>
          <a:lstStyle/>
          <a:p>
            <a:r>
              <a:rPr lang="en-US" dirty="0" smtClean="0"/>
              <a:t>Specific items that are included within the connected</a:t>
            </a:r>
            <a:endParaRPr lang="en-US" dirty="0"/>
          </a:p>
        </p:txBody>
      </p:sp>
      <p:sp>
        <p:nvSpPr>
          <p:cNvPr id="15" name="TextBox 14"/>
          <p:cNvSpPr txBox="1"/>
          <p:nvPr/>
        </p:nvSpPr>
        <p:spPr>
          <a:xfrm>
            <a:off x="5029200" y="5257800"/>
            <a:ext cx="3962400" cy="923330"/>
          </a:xfrm>
          <a:prstGeom prst="rect">
            <a:avLst/>
          </a:prstGeom>
          <a:noFill/>
        </p:spPr>
        <p:txBody>
          <a:bodyPr wrap="square" rtlCol="0">
            <a:spAutoFit/>
          </a:bodyPr>
          <a:lstStyle/>
          <a:p>
            <a:r>
              <a:rPr lang="en-US" dirty="0" smtClean="0"/>
              <a:t>Shows </a:t>
            </a:r>
            <a:r>
              <a:rPr lang="en-US" dirty="0" err="1" smtClean="0"/>
              <a:t>subuses</a:t>
            </a:r>
            <a:r>
              <a:rPr lang="en-US" dirty="0" smtClean="0"/>
              <a:t> of the given uses or actors which are not necessarily accessed when the parent is accessed</a:t>
            </a:r>
            <a:endParaRPr lang="en-US" dirty="0"/>
          </a:p>
        </p:txBody>
      </p:sp>
      <p:sp>
        <p:nvSpPr>
          <p:cNvPr id="16"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rPr>
              <a:pPr/>
              <a:t>20</a:t>
            </a:fld>
            <a:endParaRPr lang="en-US" sz="3200" dirty="0">
              <a:solidFill>
                <a:schemeClr val="tx1"/>
              </a:solidFill>
            </a:endParaRPr>
          </a:p>
        </p:txBody>
      </p:sp>
      <p:pic>
        <p:nvPicPr>
          <p:cNvPr id="17" name="Picture 16" descr="NNPsolutions.png"/>
          <p:cNvPicPr>
            <a:picLocks noChangeAspect="1"/>
          </p:cNvPicPr>
          <p:nvPr/>
        </p:nvPicPr>
        <p:blipFill>
          <a:blip r:embed="rId5" cstate="print">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228600" y="6477000"/>
            <a:ext cx="1859560" cy="38197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ml2.png"/>
          <p:cNvPicPr>
            <a:picLocks noChangeAspect="1"/>
          </p:cNvPicPr>
          <p:nvPr/>
        </p:nvPicPr>
        <p:blipFill>
          <a:blip r:embed="rId2" cstate="print"/>
          <a:stretch>
            <a:fillRect/>
          </a:stretch>
        </p:blipFill>
        <p:spPr>
          <a:xfrm>
            <a:off x="1907956" y="0"/>
            <a:ext cx="5328087" cy="6858000"/>
          </a:xfrm>
          <a:prstGeom prst="rect">
            <a:avLst/>
          </a:prstGeom>
        </p:spPr>
      </p:pic>
      <p:sp>
        <p:nvSpPr>
          <p:cNvPr id="5" name="Slide Number Placeholder 5"/>
          <p:cNvSpPr>
            <a:spLocks noGrp="1"/>
          </p:cNvSpPr>
          <p:nvPr>
            <p:ph type="sldNum" sz="quarter" idx="12"/>
          </p:nvPr>
        </p:nvSpPr>
        <p:spPr>
          <a:xfrm>
            <a:off x="6781800" y="6324600"/>
            <a:ext cx="2133600" cy="365125"/>
          </a:xfrm>
        </p:spPr>
        <p:txBody>
          <a:bodyPr/>
          <a:lstStyle/>
          <a:p>
            <a:fld id="{8658287B-3984-4191-92B6-9C963ECB5955}" type="slidenum">
              <a:rPr lang="en-US" sz="3200" smtClean="0">
                <a:solidFill>
                  <a:schemeClr val="tx1"/>
                </a:solidFill>
              </a:rPr>
              <a:pPr/>
              <a:t>21</a:t>
            </a:fld>
            <a:endParaRPr lang="en-US" sz="3200" dirty="0">
              <a:solidFill>
                <a:schemeClr val="tx1"/>
              </a:solidFill>
            </a:endParaRPr>
          </a:p>
        </p:txBody>
      </p:sp>
      <p:pic>
        <p:nvPicPr>
          <p:cNvPr id="6" name="Picture 5" descr="NNPsolutions.png"/>
          <p:cNvPicPr>
            <a:picLocks noChangeAspect="1"/>
          </p:cNvPicPr>
          <p:nvPr/>
        </p:nvPicPr>
        <p:blipFill>
          <a:blip r:embed="rId3" cstate="print">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76200" y="6384925"/>
            <a:ext cx="1859560" cy="38197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381000"/>
            <a:ext cx="8229600" cy="1143000"/>
          </a:xfrm>
        </p:spPr>
        <p:txBody>
          <a:bodyPr>
            <a:normAutofit/>
          </a:bodyPr>
          <a:lstStyle/>
          <a:p>
            <a:r>
              <a:rPr lang="en-US" sz="6000" b="1" dirty="0" smtClean="0">
                <a:latin typeface="+mn-lt"/>
                <a:ea typeface="GulimChe" pitchFamily="49" charset="-127"/>
                <a:cs typeface="Helvetica"/>
              </a:rPr>
              <a:t>Agenda</a:t>
            </a:r>
            <a:endParaRPr lang="en-US" sz="6000" b="1" dirty="0">
              <a:latin typeface="+mn-lt"/>
              <a:ea typeface="GulimChe" pitchFamily="49" charset="-127"/>
              <a:cs typeface="Helvetica"/>
            </a:endParaRPr>
          </a:p>
        </p:txBody>
      </p:sp>
      <p:sp>
        <p:nvSpPr>
          <p:cNvPr id="7" name="Content Placeholder 2"/>
          <p:cNvSpPr>
            <a:spLocks noGrp="1"/>
          </p:cNvSpPr>
          <p:nvPr>
            <p:ph idx="1"/>
          </p:nvPr>
        </p:nvSpPr>
        <p:spPr>
          <a:xfrm>
            <a:off x="457200" y="1600200"/>
            <a:ext cx="8229600" cy="4525963"/>
          </a:xfrm>
        </p:spPr>
        <p:txBody>
          <a:bodyPr>
            <a:normAutofit lnSpcReduction="10000"/>
          </a:bodyPr>
          <a:lstStyle/>
          <a:p>
            <a:r>
              <a:rPr lang="en-US" dirty="0" smtClean="0">
                <a:ea typeface="GulimChe" pitchFamily="49" charset="-127"/>
                <a:cs typeface="Helvetica"/>
              </a:rPr>
              <a:t>Introduction</a:t>
            </a:r>
          </a:p>
          <a:p>
            <a:r>
              <a:rPr lang="en-US" dirty="0" smtClean="0">
                <a:ea typeface="GulimChe" pitchFamily="49" charset="-127"/>
                <a:cs typeface="Helvetica"/>
              </a:rPr>
              <a:t>Restatement of Problem</a:t>
            </a:r>
          </a:p>
          <a:p>
            <a:r>
              <a:rPr lang="en-US" dirty="0" smtClean="0">
                <a:ea typeface="GulimChe" pitchFamily="49" charset="-127"/>
                <a:cs typeface="Helvetica"/>
              </a:rPr>
              <a:t>Project Progression</a:t>
            </a:r>
          </a:p>
          <a:p>
            <a:r>
              <a:rPr lang="en-US" sz="2800" dirty="0" smtClean="0">
                <a:ea typeface="GulimChe" pitchFamily="49" charset="-127"/>
              </a:rPr>
              <a:t>User Case Narratives</a:t>
            </a:r>
          </a:p>
          <a:p>
            <a:r>
              <a:rPr lang="en-US" sz="2800" dirty="0" smtClean="0">
                <a:ea typeface="GulimChe" pitchFamily="49" charset="-127"/>
              </a:rPr>
              <a:t>Use Case Diagram</a:t>
            </a:r>
            <a:endParaRPr lang="en-US" sz="2800" dirty="0" smtClean="0">
              <a:ea typeface="GulimChe" pitchFamily="49" charset="-127"/>
              <a:cs typeface="Helvetica"/>
            </a:endParaRPr>
          </a:p>
          <a:p>
            <a:r>
              <a:rPr lang="en-US" sz="2800" b="1" u="sng" dirty="0" smtClean="0">
                <a:ea typeface="GulimChe" pitchFamily="49" charset="-127"/>
                <a:cs typeface="Helvetica"/>
              </a:rPr>
              <a:t>Data Flow Diagrams</a:t>
            </a:r>
          </a:p>
          <a:p>
            <a:r>
              <a:rPr lang="en-US" sz="2800" dirty="0" smtClean="0">
                <a:ea typeface="GulimChe" pitchFamily="49" charset="-127"/>
                <a:cs typeface="Helvetica"/>
              </a:rPr>
              <a:t>Requirements Inventory</a:t>
            </a:r>
          </a:p>
          <a:p>
            <a:r>
              <a:rPr lang="en-US" sz="2800" dirty="0" smtClean="0">
                <a:ea typeface="GulimChe" pitchFamily="49" charset="-127"/>
                <a:cs typeface="Helvetica"/>
              </a:rPr>
              <a:t>Prototypes</a:t>
            </a:r>
          </a:p>
          <a:p>
            <a:r>
              <a:rPr lang="en-US" sz="2800" dirty="0" smtClean="0">
                <a:ea typeface="GulimChe" pitchFamily="49" charset="-127"/>
                <a:cs typeface="Helvetica"/>
              </a:rPr>
              <a:t>Next Steps</a:t>
            </a:r>
          </a:p>
        </p:txBody>
      </p:sp>
      <p:sp>
        <p:nvSpPr>
          <p:cNvPr id="9" name="Slide Number Placeholder 5"/>
          <p:cNvSpPr>
            <a:spLocks noGrp="1"/>
          </p:cNvSpPr>
          <p:nvPr>
            <p:ph type="sldNum" sz="quarter" idx="12"/>
          </p:nvPr>
        </p:nvSpPr>
        <p:spPr>
          <a:xfrm>
            <a:off x="6781800" y="6324600"/>
            <a:ext cx="2133600" cy="365125"/>
          </a:xfrm>
        </p:spPr>
        <p:txBody>
          <a:bodyPr/>
          <a:lstStyle/>
          <a:p>
            <a:fld id="{8658287B-3984-4191-92B6-9C963ECB5955}" type="slidenum">
              <a:rPr lang="en-US" sz="3200" smtClean="0">
                <a:solidFill>
                  <a:schemeClr val="tx1"/>
                </a:solidFill>
              </a:rPr>
              <a:pPr/>
              <a:t>22</a:t>
            </a:fld>
            <a:endParaRPr lang="en-US" sz="3200" dirty="0">
              <a:solidFill>
                <a:schemeClr val="tx1"/>
              </a:solidFill>
            </a:endParaRPr>
          </a:p>
        </p:txBody>
      </p:sp>
      <p:pic>
        <p:nvPicPr>
          <p:cNvPr id="10" name="Picture 9"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81800" y="6264275"/>
            <a:ext cx="2133600" cy="365125"/>
          </a:xfrm>
        </p:spPr>
        <p:txBody>
          <a:bodyPr/>
          <a:lstStyle/>
          <a:p>
            <a:fld id="{8658287B-3984-4191-92B6-9C963ECB5955}" type="slidenum">
              <a:rPr lang="en-US" sz="3200" smtClean="0">
                <a:solidFill>
                  <a:schemeClr val="tx1"/>
                </a:solidFill>
              </a:rPr>
              <a:pPr/>
              <a:t>23</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8" name="Title 1"/>
          <p:cNvSpPr txBox="1">
            <a:spLocks/>
          </p:cNvSpPr>
          <p:nvPr/>
        </p:nvSpPr>
        <p:spPr>
          <a:xfrm>
            <a:off x="685800" y="152401"/>
            <a:ext cx="7772400" cy="14477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tx1"/>
                </a:solidFill>
                <a:effectLst/>
                <a:uLnTx/>
                <a:uFillTx/>
                <a:ea typeface="+mj-ea"/>
                <a:cs typeface="+mj-cs"/>
              </a:rPr>
              <a:t>Data Flow Diagrams</a:t>
            </a:r>
            <a:endParaRPr kumimoji="0" lang="en-US" sz="6000" b="1" i="0" u="none" strike="noStrike" kern="1200" cap="none" spc="0" normalizeH="0" baseline="0" noProof="0" dirty="0">
              <a:ln>
                <a:noFill/>
              </a:ln>
              <a:solidFill>
                <a:schemeClr val="tx1"/>
              </a:solidFill>
              <a:effectLst/>
              <a:uLnTx/>
              <a:uFillTx/>
              <a:ea typeface="+mj-ea"/>
              <a:cs typeface="+mj-cs"/>
            </a:endParaRPr>
          </a:p>
        </p:txBody>
      </p:sp>
      <p:sp>
        <p:nvSpPr>
          <p:cNvPr id="10" name="Rectangle 9"/>
          <p:cNvSpPr/>
          <p:nvPr/>
        </p:nvSpPr>
        <p:spPr>
          <a:xfrm>
            <a:off x="1828800" y="2209800"/>
            <a:ext cx="5410200" cy="1754327"/>
          </a:xfrm>
          <a:prstGeom prst="rect">
            <a:avLst/>
          </a:prstGeom>
        </p:spPr>
        <p:txBody>
          <a:bodyPr wrap="square">
            <a:spAutoFit/>
          </a:bodyPr>
          <a:lstStyle/>
          <a:p>
            <a:pPr lvl="0" algn="ctr">
              <a:spcBef>
                <a:spcPct val="20000"/>
              </a:spcBef>
              <a:defRPr/>
            </a:pPr>
            <a:r>
              <a:rPr lang="en-US" sz="3600" dirty="0" smtClean="0"/>
              <a:t>Data Flow Diagram show how data flows and is transformed in SLICE</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1143000"/>
          </a:xfrm>
        </p:spPr>
        <p:txBody>
          <a:bodyPr>
            <a:normAutofit/>
          </a:bodyPr>
          <a:lstStyle/>
          <a:p>
            <a:r>
              <a:rPr lang="en-US" sz="6000" b="1" dirty="0" smtClean="0"/>
              <a:t>Data Flow: Legend</a:t>
            </a:r>
            <a:endParaRPr lang="en-US" sz="6000" b="1" dirty="0"/>
          </a:p>
        </p:txBody>
      </p:sp>
      <p:sp>
        <p:nvSpPr>
          <p:cNvPr id="5" name="Content Placeholder 2"/>
          <p:cNvSpPr>
            <a:spLocks noGrp="1"/>
          </p:cNvSpPr>
          <p:nvPr>
            <p:ph idx="1"/>
          </p:nvPr>
        </p:nvSpPr>
        <p:spPr>
          <a:xfrm>
            <a:off x="457200" y="1249362"/>
            <a:ext cx="8229600" cy="4525963"/>
          </a:xfrm>
        </p:spPr>
        <p:txBody>
          <a:bodyPr/>
          <a:lstStyle/>
          <a:p>
            <a:pPr lvl="1"/>
            <a:r>
              <a:rPr lang="en-US" dirty="0" smtClean="0"/>
              <a:t>                                    Process</a:t>
            </a:r>
          </a:p>
          <a:p>
            <a:pPr lvl="1"/>
            <a:endParaRPr lang="en-US" dirty="0"/>
          </a:p>
          <a:p>
            <a:pPr marL="2286000" lvl="5" indent="0">
              <a:buNone/>
            </a:pPr>
            <a:r>
              <a:rPr lang="en-US" sz="2800" dirty="0" smtClean="0"/>
              <a:t>                  Data Flow</a:t>
            </a:r>
          </a:p>
          <a:p>
            <a:pPr marL="2286000" lvl="5" indent="0">
              <a:buNone/>
            </a:pPr>
            <a:endParaRPr lang="en-US" sz="2800" dirty="0"/>
          </a:p>
          <a:p>
            <a:pPr marL="2286000" lvl="5" indent="0">
              <a:buNone/>
            </a:pPr>
            <a:r>
              <a:rPr lang="en-US" sz="2800" dirty="0" smtClean="0"/>
              <a:t>		 Data Store</a:t>
            </a:r>
          </a:p>
          <a:p>
            <a:pPr marL="2286000" lvl="5" indent="0">
              <a:buNone/>
            </a:pPr>
            <a:endParaRPr lang="en-US" sz="2800" dirty="0"/>
          </a:p>
          <a:p>
            <a:pPr marL="2286000" lvl="5" indent="0">
              <a:buNone/>
            </a:pPr>
            <a:endParaRPr lang="en-US" sz="2800" dirty="0" smtClean="0"/>
          </a:p>
          <a:p>
            <a:pPr marL="2286000" lvl="5" indent="0">
              <a:buNone/>
            </a:pPr>
            <a:r>
              <a:rPr lang="en-US" sz="2800" dirty="0"/>
              <a:t>	</a:t>
            </a:r>
            <a:r>
              <a:rPr lang="en-US" sz="2800" dirty="0" smtClean="0"/>
              <a:t>	Entity </a:t>
            </a:r>
            <a:endParaRPr lang="en-US" sz="2800" dirty="0"/>
          </a:p>
        </p:txBody>
      </p:sp>
      <p:sp>
        <p:nvSpPr>
          <p:cNvPr id="6" name="Oval 5"/>
          <p:cNvSpPr/>
          <p:nvPr/>
        </p:nvSpPr>
        <p:spPr>
          <a:xfrm>
            <a:off x="609600" y="868362"/>
            <a:ext cx="1447800" cy="1447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7" name="Straight Arrow Connector 6"/>
          <p:cNvCxnSpPr/>
          <p:nvPr/>
        </p:nvCxnSpPr>
        <p:spPr>
          <a:xfrm>
            <a:off x="626533" y="2773362"/>
            <a:ext cx="1676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26533" y="3230562"/>
            <a:ext cx="91440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57866" y="3230562"/>
            <a:ext cx="2480734"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09600" y="4750329"/>
            <a:ext cx="2286000" cy="129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2"/>
          </p:nvPr>
        </p:nvSpPr>
        <p:spPr>
          <a:xfrm>
            <a:off x="6781800" y="6188075"/>
            <a:ext cx="2133600" cy="365125"/>
          </a:xfrm>
        </p:spPr>
        <p:txBody>
          <a:bodyPr/>
          <a:lstStyle/>
          <a:p>
            <a:fld id="{8658287B-3984-4191-92B6-9C963ECB5955}" type="slidenum">
              <a:rPr lang="en-US" sz="3200" smtClean="0">
                <a:solidFill>
                  <a:schemeClr val="tx1"/>
                </a:solidFill>
              </a:rPr>
              <a:pPr/>
              <a:t>24</a:t>
            </a:fld>
            <a:endParaRPr lang="en-US" sz="3200" dirty="0">
              <a:solidFill>
                <a:schemeClr val="tx1"/>
              </a:solidFill>
            </a:endParaRPr>
          </a:p>
        </p:txBody>
      </p:sp>
      <p:pic>
        <p:nvPicPr>
          <p:cNvPr id="12" name="Picture 11"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399824"/>
            <a:ext cx="1859560" cy="381976"/>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1143000"/>
          </a:xfrm>
        </p:spPr>
        <p:txBody>
          <a:bodyPr>
            <a:normAutofit/>
          </a:bodyPr>
          <a:lstStyle/>
          <a:p>
            <a:r>
              <a:rPr lang="en-US" sz="6000" b="1" dirty="0" smtClean="0"/>
              <a:t>Context Diagram</a:t>
            </a:r>
            <a:endParaRPr lang="en-US" sz="6000" b="1" dirty="0"/>
          </a:p>
        </p:txBody>
      </p:sp>
      <p:pic>
        <p:nvPicPr>
          <p:cNvPr id="5"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1143000" y="1249969"/>
            <a:ext cx="6547851" cy="5183111"/>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pic>
      <p:sp>
        <p:nvSpPr>
          <p:cNvPr id="8" name="Slide Number Placeholder 5"/>
          <p:cNvSpPr>
            <a:spLocks noGrp="1"/>
          </p:cNvSpPr>
          <p:nvPr>
            <p:ph type="sldNum" sz="quarter" idx="12"/>
          </p:nvPr>
        </p:nvSpPr>
        <p:spPr>
          <a:xfrm>
            <a:off x="6781800" y="6188075"/>
            <a:ext cx="2133600" cy="365125"/>
          </a:xfrm>
        </p:spPr>
        <p:txBody>
          <a:bodyPr/>
          <a:lstStyle/>
          <a:p>
            <a:fld id="{8658287B-3984-4191-92B6-9C963ECB5955}" type="slidenum">
              <a:rPr lang="en-US" sz="3200" smtClean="0">
                <a:solidFill>
                  <a:schemeClr val="tx1"/>
                </a:solidFill>
              </a:rPr>
              <a:pPr/>
              <a:t>25</a:t>
            </a:fld>
            <a:endParaRPr lang="en-US" sz="3200" dirty="0">
              <a:solidFill>
                <a:schemeClr val="tx1"/>
              </a:solidFill>
            </a:endParaRPr>
          </a:p>
        </p:txBody>
      </p:sp>
      <p:pic>
        <p:nvPicPr>
          <p:cNvPr id="9" name="Picture 8" descr="NNPsolutions.png"/>
          <p:cNvPicPr>
            <a:picLocks noChangeAspect="1"/>
          </p:cNvPicPr>
          <p:nvPr/>
        </p:nvPicPr>
        <p:blipFill>
          <a:blip r:embed="rId3"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399824"/>
            <a:ext cx="1859560" cy="381976"/>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8229600" cy="1143000"/>
          </a:xfrm>
        </p:spPr>
        <p:txBody>
          <a:bodyPr>
            <a:normAutofit/>
          </a:bodyPr>
          <a:lstStyle/>
          <a:p>
            <a:r>
              <a:rPr lang="en-US" sz="6000" b="1" dirty="0" smtClean="0"/>
              <a:t>Level 0</a:t>
            </a:r>
            <a:endParaRPr lang="en-US" sz="6000" b="1" dirty="0"/>
          </a:p>
        </p:txBody>
      </p:sp>
      <p:pic>
        <p:nvPicPr>
          <p:cNvPr id="5"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523875" y="868362"/>
            <a:ext cx="8096250" cy="53149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a:xfrm>
            <a:off x="6781800" y="6188075"/>
            <a:ext cx="2133600" cy="365125"/>
          </a:xfrm>
        </p:spPr>
        <p:txBody>
          <a:bodyPr/>
          <a:lstStyle/>
          <a:p>
            <a:fld id="{8658287B-3984-4191-92B6-9C963ECB5955}" type="slidenum">
              <a:rPr lang="en-US" sz="3200" smtClean="0">
                <a:solidFill>
                  <a:schemeClr val="tx1"/>
                </a:solidFill>
              </a:rPr>
              <a:pPr/>
              <a:t>26</a:t>
            </a:fld>
            <a:endParaRPr lang="en-US" sz="3200" dirty="0">
              <a:solidFill>
                <a:schemeClr val="tx1"/>
              </a:solidFill>
            </a:endParaRPr>
          </a:p>
        </p:txBody>
      </p:sp>
      <p:pic>
        <p:nvPicPr>
          <p:cNvPr id="7" name="Picture 6" descr="NNPsolutions.png"/>
          <p:cNvPicPr>
            <a:picLocks noChangeAspect="1"/>
          </p:cNvPicPr>
          <p:nvPr/>
        </p:nvPicPr>
        <p:blipFill>
          <a:blip r:embed="rId3"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399824"/>
            <a:ext cx="1859560" cy="381976"/>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t>Level 1</a:t>
            </a:r>
            <a:endParaRPr lang="en-US" sz="6000" b="1" dirty="0"/>
          </a:p>
        </p:txBody>
      </p:sp>
      <p:pic>
        <p:nvPicPr>
          <p:cNvPr id="5" name="Picture 2"/>
          <p:cNvPicPr>
            <a:picLocks noChangeAspect="1" noChangeArrowheads="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547480" y="1447800"/>
            <a:ext cx="8063120" cy="427672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rPr>
              <a:pPr/>
              <a:t>27</a:t>
            </a:fld>
            <a:endParaRPr lang="en-US" sz="3200" dirty="0">
              <a:solidFill>
                <a:schemeClr val="tx1"/>
              </a:solidFill>
            </a:endParaRPr>
          </a:p>
        </p:txBody>
      </p:sp>
      <p:pic>
        <p:nvPicPr>
          <p:cNvPr id="7" name="Picture 6" descr="NNPsolutions.png"/>
          <p:cNvPicPr>
            <a:picLocks noChangeAspect="1"/>
          </p:cNvPicPr>
          <p:nvPr/>
        </p:nvPicPr>
        <p:blipFill>
          <a:blip r:embed="rId3"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399824"/>
            <a:ext cx="1859560" cy="381976"/>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381000"/>
            <a:ext cx="8229600" cy="1143000"/>
          </a:xfrm>
        </p:spPr>
        <p:txBody>
          <a:bodyPr>
            <a:noAutofit/>
          </a:bodyPr>
          <a:lstStyle/>
          <a:p>
            <a:r>
              <a:rPr lang="en-US" sz="6000" b="1" dirty="0" smtClean="0">
                <a:latin typeface="+mn-lt"/>
                <a:ea typeface="GulimChe" pitchFamily="49" charset="-127"/>
                <a:cs typeface="Helvetica"/>
              </a:rPr>
              <a:t>Agenda</a:t>
            </a:r>
            <a:endParaRPr lang="en-US" b="1" dirty="0">
              <a:latin typeface="+mn-lt"/>
              <a:ea typeface="GulimChe" pitchFamily="49" charset="-127"/>
              <a:cs typeface="Helvetica"/>
            </a:endParaRPr>
          </a:p>
        </p:txBody>
      </p:sp>
      <p:sp>
        <p:nvSpPr>
          <p:cNvPr id="7" name="Content Placeholder 2"/>
          <p:cNvSpPr>
            <a:spLocks noGrp="1"/>
          </p:cNvSpPr>
          <p:nvPr>
            <p:ph idx="1"/>
          </p:nvPr>
        </p:nvSpPr>
        <p:spPr>
          <a:xfrm>
            <a:off x="457200" y="1600200"/>
            <a:ext cx="8229600" cy="4525963"/>
          </a:xfrm>
        </p:spPr>
        <p:txBody>
          <a:bodyPr>
            <a:normAutofit lnSpcReduction="10000"/>
          </a:bodyPr>
          <a:lstStyle/>
          <a:p>
            <a:r>
              <a:rPr lang="en-US" dirty="0" smtClean="0">
                <a:ea typeface="GulimChe" pitchFamily="49" charset="-127"/>
                <a:cs typeface="Helvetica"/>
              </a:rPr>
              <a:t>Introduction</a:t>
            </a:r>
          </a:p>
          <a:p>
            <a:r>
              <a:rPr lang="en-US" dirty="0" smtClean="0">
                <a:ea typeface="GulimChe" pitchFamily="49" charset="-127"/>
                <a:cs typeface="Helvetica"/>
              </a:rPr>
              <a:t>Restatement of Problem</a:t>
            </a:r>
          </a:p>
          <a:p>
            <a:r>
              <a:rPr lang="en-US" dirty="0" smtClean="0">
                <a:ea typeface="GulimChe" pitchFamily="49" charset="-127"/>
                <a:cs typeface="Helvetica"/>
              </a:rPr>
              <a:t>Project Progression</a:t>
            </a:r>
          </a:p>
          <a:p>
            <a:r>
              <a:rPr lang="en-US" sz="2800" dirty="0" smtClean="0">
                <a:ea typeface="GulimChe" pitchFamily="49" charset="-127"/>
              </a:rPr>
              <a:t>User Case Narratives</a:t>
            </a:r>
          </a:p>
          <a:p>
            <a:r>
              <a:rPr lang="en-US" sz="2800" dirty="0" smtClean="0">
                <a:ea typeface="GulimChe" pitchFamily="49" charset="-127"/>
              </a:rPr>
              <a:t>Use Case Diagram</a:t>
            </a:r>
            <a:endParaRPr lang="en-US" sz="2800" dirty="0" smtClean="0">
              <a:ea typeface="GulimChe" pitchFamily="49" charset="-127"/>
              <a:cs typeface="Helvetica"/>
            </a:endParaRPr>
          </a:p>
          <a:p>
            <a:r>
              <a:rPr lang="en-US" sz="2800" dirty="0" smtClean="0">
                <a:ea typeface="GulimChe" pitchFamily="49" charset="-127"/>
                <a:cs typeface="Helvetica"/>
              </a:rPr>
              <a:t>Data Flow Diagrams</a:t>
            </a:r>
          </a:p>
          <a:p>
            <a:r>
              <a:rPr lang="en-US" sz="2800" b="1" u="sng" dirty="0" smtClean="0">
                <a:ea typeface="GulimChe" pitchFamily="49" charset="-127"/>
                <a:cs typeface="Helvetica"/>
              </a:rPr>
              <a:t>Requirements Inventory</a:t>
            </a:r>
          </a:p>
          <a:p>
            <a:r>
              <a:rPr lang="en-US" sz="2800" dirty="0" smtClean="0">
                <a:ea typeface="GulimChe" pitchFamily="49" charset="-127"/>
                <a:cs typeface="Helvetica"/>
              </a:rPr>
              <a:t>Prototypes</a:t>
            </a:r>
          </a:p>
          <a:p>
            <a:r>
              <a:rPr lang="en-US" sz="2800" dirty="0" smtClean="0">
                <a:ea typeface="GulimChe" pitchFamily="49" charset="-127"/>
                <a:cs typeface="Helvetica"/>
              </a:rPr>
              <a:t>Next Steps</a:t>
            </a:r>
          </a:p>
        </p:txBody>
      </p:sp>
      <p:sp>
        <p:nvSpPr>
          <p:cNvPr id="9" name="Slide Number Placeholder 5"/>
          <p:cNvSpPr>
            <a:spLocks noGrp="1"/>
          </p:cNvSpPr>
          <p:nvPr>
            <p:ph type="sldNum" sz="quarter" idx="12"/>
          </p:nvPr>
        </p:nvSpPr>
        <p:spPr>
          <a:xfrm>
            <a:off x="6781800" y="6324600"/>
            <a:ext cx="2133600" cy="365125"/>
          </a:xfrm>
        </p:spPr>
        <p:txBody>
          <a:bodyPr/>
          <a:lstStyle/>
          <a:p>
            <a:fld id="{8658287B-3984-4191-92B6-9C963ECB5955}" type="slidenum">
              <a:rPr lang="en-US" sz="3200" smtClean="0">
                <a:solidFill>
                  <a:schemeClr val="tx1"/>
                </a:solidFill>
              </a:rPr>
              <a:pPr/>
              <a:t>28</a:t>
            </a:fld>
            <a:endParaRPr lang="en-US" sz="3200" dirty="0">
              <a:solidFill>
                <a:schemeClr val="tx1"/>
              </a:solidFill>
            </a:endParaRPr>
          </a:p>
        </p:txBody>
      </p:sp>
      <p:pic>
        <p:nvPicPr>
          <p:cNvPr id="10" name="Picture 9"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a typeface="GulimChe" pitchFamily="49" charset="-127"/>
              </a:rPr>
              <a:t>Requirements Inventory</a:t>
            </a:r>
            <a:endParaRPr lang="en-US" sz="6000" b="1" dirty="0">
              <a:ea typeface="GulimChe" pitchFamily="49" charset="-127"/>
            </a:endParaRPr>
          </a:p>
        </p:txBody>
      </p:sp>
      <p:sp>
        <p:nvSpPr>
          <p:cNvPr id="5" name="Slide Number Placeholder 5"/>
          <p:cNvSpPr>
            <a:spLocks noGrp="1"/>
          </p:cNvSpPr>
          <p:nvPr>
            <p:ph type="sldNum" sz="quarter" idx="12"/>
          </p:nvPr>
        </p:nvSpPr>
        <p:spPr>
          <a:xfrm>
            <a:off x="6781800" y="6264275"/>
            <a:ext cx="2133600" cy="365125"/>
          </a:xfrm>
        </p:spPr>
        <p:txBody>
          <a:bodyPr/>
          <a:lstStyle/>
          <a:p>
            <a:fld id="{8658287B-3984-4191-92B6-9C963ECB5955}" type="slidenum">
              <a:rPr lang="en-US" sz="3200" smtClean="0">
                <a:solidFill>
                  <a:schemeClr val="tx1"/>
                </a:solidFill>
              </a:rPr>
              <a:pPr/>
              <a:t>29</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10" name="Content Placeholder 2"/>
          <p:cNvSpPr>
            <a:spLocks noGrp="1"/>
          </p:cNvSpPr>
          <p:nvPr>
            <p:ph idx="1"/>
          </p:nvPr>
        </p:nvSpPr>
        <p:spPr>
          <a:xfrm>
            <a:off x="457200" y="1600200"/>
            <a:ext cx="8229600" cy="4525963"/>
          </a:xfrm>
        </p:spPr>
        <p:txBody>
          <a:bodyPr>
            <a:normAutofit/>
          </a:bodyPr>
          <a:lstStyle/>
          <a:p>
            <a:r>
              <a:rPr lang="en-US" sz="3100" dirty="0" smtClean="0"/>
              <a:t>Functional Requirements – Participant User</a:t>
            </a:r>
          </a:p>
          <a:p>
            <a:pPr lvl="1"/>
            <a:r>
              <a:rPr lang="en-US" sz="2700" dirty="0" smtClean="0"/>
              <a:t>Logs onto and off of SLICE</a:t>
            </a:r>
          </a:p>
          <a:p>
            <a:pPr lvl="1"/>
            <a:r>
              <a:rPr lang="en-US" sz="2700" dirty="0" smtClean="0"/>
              <a:t>Views contest scoreboard</a:t>
            </a:r>
          </a:p>
          <a:p>
            <a:pPr lvl="1"/>
            <a:r>
              <a:rPr lang="en-US" sz="2700" dirty="0" smtClean="0"/>
              <a:t>Submits problem submission </a:t>
            </a:r>
            <a:r>
              <a:rPr lang="en-US" sz="2700" dirty="0" err="1" smtClean="0"/>
              <a:t>sourcecode</a:t>
            </a:r>
            <a:endParaRPr lang="en-US" sz="2700" dirty="0" smtClean="0"/>
          </a:p>
          <a:p>
            <a:pPr lvl="1"/>
            <a:r>
              <a:rPr lang="en-US" sz="2700" dirty="0" smtClean="0"/>
              <a:t>Participates in messaging capabilities with judges</a:t>
            </a:r>
          </a:p>
          <a:p>
            <a:pPr lvl="1"/>
            <a:r>
              <a:rPr lang="en-US" sz="2700" dirty="0" smtClean="0"/>
              <a:t>Receives publically broadcasted messages</a:t>
            </a:r>
            <a:endParaRPr lang="en-US" sz="2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6000" b="1" dirty="0" smtClean="0">
                <a:ea typeface="GulimChe" pitchFamily="49" charset="-127"/>
                <a:cs typeface="Helvetica"/>
              </a:rPr>
              <a:t>Agenda</a:t>
            </a:r>
            <a:endParaRPr lang="en-US" sz="4000" b="1" dirty="0">
              <a:ea typeface="GulimChe" pitchFamily="49" charset="-127"/>
              <a:cs typeface="Helvetica"/>
            </a:endParaRPr>
          </a:p>
        </p:txBody>
      </p:sp>
      <p:sp>
        <p:nvSpPr>
          <p:cNvPr id="3" name="Content Placeholder 2"/>
          <p:cNvSpPr>
            <a:spLocks noGrp="1"/>
          </p:cNvSpPr>
          <p:nvPr>
            <p:ph idx="1"/>
          </p:nvPr>
        </p:nvSpPr>
        <p:spPr/>
        <p:txBody>
          <a:bodyPr>
            <a:normAutofit fontScale="92500" lnSpcReduction="20000"/>
          </a:bodyPr>
          <a:lstStyle/>
          <a:p>
            <a:r>
              <a:rPr lang="en-US" b="1" u="sng" dirty="0" smtClean="0">
                <a:latin typeface="+mj-lt"/>
                <a:ea typeface="GulimChe" pitchFamily="49" charset="-127"/>
                <a:cs typeface="Helvetica"/>
              </a:rPr>
              <a:t>Introduction</a:t>
            </a:r>
          </a:p>
          <a:p>
            <a:r>
              <a:rPr lang="en-US" dirty="0" smtClean="0">
                <a:latin typeface="+mj-lt"/>
                <a:ea typeface="GulimChe" pitchFamily="49" charset="-127"/>
                <a:cs typeface="Helvetica"/>
              </a:rPr>
              <a:t>Restatement of Problem</a:t>
            </a:r>
          </a:p>
          <a:p>
            <a:r>
              <a:rPr lang="en-US" dirty="0" smtClean="0">
                <a:latin typeface="+mj-lt"/>
                <a:ea typeface="GulimChe" pitchFamily="49" charset="-127"/>
                <a:cs typeface="Helvetica"/>
              </a:rPr>
              <a:t>Project Progression</a:t>
            </a:r>
            <a:endParaRPr lang="en-US" dirty="0">
              <a:latin typeface="+mj-lt"/>
              <a:ea typeface="GulimChe" pitchFamily="49" charset="-127"/>
              <a:cs typeface="Helvetica"/>
            </a:endParaRPr>
          </a:p>
          <a:p>
            <a:r>
              <a:rPr lang="en-US" dirty="0" smtClean="0">
                <a:latin typeface="+mj-lt"/>
                <a:ea typeface="GulimChe" pitchFamily="49" charset="-127"/>
              </a:rPr>
              <a:t>User Case Narratives</a:t>
            </a:r>
          </a:p>
          <a:p>
            <a:r>
              <a:rPr lang="en-US" dirty="0" smtClean="0">
                <a:latin typeface="+mj-lt"/>
                <a:ea typeface="GulimChe" pitchFamily="49" charset="-127"/>
              </a:rPr>
              <a:t>Use Case Diagram</a:t>
            </a:r>
            <a:endParaRPr lang="en-US" dirty="0" smtClean="0">
              <a:latin typeface="+mj-lt"/>
              <a:ea typeface="GulimChe" pitchFamily="49" charset="-127"/>
              <a:cs typeface="Helvetica"/>
            </a:endParaRPr>
          </a:p>
          <a:p>
            <a:r>
              <a:rPr lang="en-US" dirty="0" smtClean="0">
                <a:latin typeface="+mj-lt"/>
                <a:ea typeface="GulimChe" pitchFamily="49" charset="-127"/>
                <a:cs typeface="Helvetica"/>
              </a:rPr>
              <a:t>Data Flow Diagrams</a:t>
            </a:r>
          </a:p>
          <a:p>
            <a:r>
              <a:rPr lang="en-US" dirty="0" smtClean="0">
                <a:latin typeface="+mj-lt"/>
                <a:ea typeface="GulimChe" pitchFamily="49" charset="-127"/>
                <a:cs typeface="Helvetica"/>
              </a:rPr>
              <a:t>Requirements Inventory</a:t>
            </a:r>
          </a:p>
          <a:p>
            <a:r>
              <a:rPr lang="en-US" dirty="0" smtClean="0">
                <a:latin typeface="+mj-lt"/>
                <a:ea typeface="GulimChe" pitchFamily="49" charset="-127"/>
                <a:cs typeface="Helvetica"/>
              </a:rPr>
              <a:t>Prototypes</a:t>
            </a:r>
          </a:p>
          <a:p>
            <a:r>
              <a:rPr lang="en-US" dirty="0" smtClean="0">
                <a:latin typeface="+mj-lt"/>
                <a:ea typeface="GulimChe" pitchFamily="49" charset="-127"/>
                <a:cs typeface="Helvetica"/>
              </a:rPr>
              <a:t>Next Steps</a:t>
            </a:r>
          </a:p>
          <a:p>
            <a:endParaRPr lang="en-US" dirty="0">
              <a:latin typeface="+mj-lt"/>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8" name="Slide Number Placeholder 5"/>
          <p:cNvSpPr txBox="1">
            <a:spLocks/>
          </p:cNvSpPr>
          <p:nvPr/>
        </p:nvSpPr>
        <p:spPr>
          <a:xfrm>
            <a:off x="6781800" y="62484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658287B-3984-4191-92B6-9C963ECB5955}" type="slidenum">
              <a:rPr kumimoji="0" lang="en-US" sz="3200" b="0" i="0" u="none" strike="noStrike" kern="1200" cap="none" spc="0" normalizeH="0" baseline="0" noProof="0" smtClean="0">
                <a:ln>
                  <a:noFill/>
                </a:ln>
                <a:solidFill>
                  <a:schemeClr val="tx1"/>
                </a:solidFill>
                <a:effectLst/>
                <a:uLnTx/>
                <a:uFillTx/>
                <a:latin typeface="+mj-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32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latin typeface="+mn-lt"/>
                <a:ea typeface="GulimChe" pitchFamily="49" charset="-127"/>
              </a:rPr>
              <a:t>Requirements Inventory</a:t>
            </a:r>
            <a:endParaRPr lang="en-US" sz="6000" dirty="0">
              <a:latin typeface="+mn-lt"/>
            </a:endParaRPr>
          </a:p>
        </p:txBody>
      </p:sp>
      <p:sp>
        <p:nvSpPr>
          <p:cNvPr id="5" name="Content Placeholder 2"/>
          <p:cNvSpPr>
            <a:spLocks noGrp="1"/>
          </p:cNvSpPr>
          <p:nvPr>
            <p:ph idx="1"/>
          </p:nvPr>
        </p:nvSpPr>
        <p:spPr>
          <a:xfrm>
            <a:off x="457200" y="1600200"/>
            <a:ext cx="8229600" cy="4525963"/>
          </a:xfrm>
        </p:spPr>
        <p:txBody>
          <a:bodyPr>
            <a:normAutofit/>
          </a:bodyPr>
          <a:lstStyle/>
          <a:p>
            <a:r>
              <a:rPr lang="en-US" sz="3100" dirty="0" smtClean="0"/>
              <a:t>Functional Requirements – Team Advisor User</a:t>
            </a:r>
          </a:p>
          <a:p>
            <a:pPr lvl="1"/>
            <a:endParaRPr lang="en-US" sz="3100" dirty="0" smtClean="0"/>
          </a:p>
          <a:p>
            <a:pPr lvl="1"/>
            <a:r>
              <a:rPr lang="en-US" sz="2700" dirty="0" smtClean="0"/>
              <a:t>Logs onto SLICE</a:t>
            </a:r>
          </a:p>
          <a:p>
            <a:pPr lvl="1"/>
            <a:endParaRPr lang="en-US" sz="2700" dirty="0" smtClean="0"/>
          </a:p>
          <a:p>
            <a:pPr lvl="1"/>
            <a:r>
              <a:rPr lang="en-US" sz="2700" dirty="0" smtClean="0"/>
              <a:t>Views contest scoreboard</a:t>
            </a:r>
          </a:p>
          <a:p>
            <a:pPr lvl="1"/>
            <a:endParaRPr lang="en-US" sz="2700" dirty="0" smtClean="0"/>
          </a:p>
          <a:p>
            <a:pPr lvl="1"/>
            <a:r>
              <a:rPr lang="en-US" sz="2700" dirty="0" smtClean="0"/>
              <a:t>Receives publically broadcasted messages</a:t>
            </a:r>
            <a:endParaRPr lang="en-US" sz="2700" dirty="0"/>
          </a:p>
        </p:txBody>
      </p:sp>
      <p:sp>
        <p:nvSpPr>
          <p:cNvPr id="6"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latin typeface="+mj-lt"/>
              </a:rPr>
              <a:pPr/>
              <a:t>30</a:t>
            </a:fld>
            <a:endParaRPr lang="en-US" sz="3200" dirty="0">
              <a:solidFill>
                <a:schemeClr val="tx1"/>
              </a:solidFill>
              <a:latin typeface="+mj-lt"/>
            </a:endParaRPr>
          </a:p>
        </p:txBody>
      </p:sp>
      <p:pic>
        <p:nvPicPr>
          <p:cNvPr id="7" name="Picture 6"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latin typeface="+mn-lt"/>
                <a:ea typeface="GulimChe" pitchFamily="49" charset="-127"/>
              </a:rPr>
              <a:t>Requirements Inventory</a:t>
            </a:r>
            <a:endParaRPr lang="en-US" sz="6000" dirty="0">
              <a:latin typeface="+mn-lt"/>
            </a:endParaRPr>
          </a:p>
        </p:txBody>
      </p:sp>
      <p:sp>
        <p:nvSpPr>
          <p:cNvPr id="5" name="Content Placeholder 2"/>
          <p:cNvSpPr>
            <a:spLocks noGrp="1"/>
          </p:cNvSpPr>
          <p:nvPr>
            <p:ph idx="1"/>
          </p:nvPr>
        </p:nvSpPr>
        <p:spPr>
          <a:xfrm>
            <a:off x="457200" y="1600200"/>
            <a:ext cx="8229600" cy="4525963"/>
          </a:xfrm>
        </p:spPr>
        <p:txBody>
          <a:bodyPr>
            <a:normAutofit/>
          </a:bodyPr>
          <a:lstStyle/>
          <a:p>
            <a:r>
              <a:rPr lang="en-US" sz="3100" dirty="0" smtClean="0"/>
              <a:t>Functional Requirements – Judge User</a:t>
            </a:r>
          </a:p>
          <a:p>
            <a:pPr lvl="1"/>
            <a:r>
              <a:rPr lang="en-US" sz="2700" dirty="0" smtClean="0"/>
              <a:t>Logs onto and off of SLICE</a:t>
            </a:r>
          </a:p>
          <a:p>
            <a:pPr lvl="1"/>
            <a:r>
              <a:rPr lang="en-US" sz="2700" dirty="0" smtClean="0"/>
              <a:t>Views contest scoreboard</a:t>
            </a:r>
          </a:p>
          <a:p>
            <a:pPr lvl="1"/>
            <a:r>
              <a:rPr lang="en-US" sz="2700" dirty="0" smtClean="0"/>
              <a:t>Reviews Participant problem submissions</a:t>
            </a:r>
          </a:p>
          <a:p>
            <a:pPr lvl="1"/>
            <a:r>
              <a:rPr lang="en-US" sz="2700" dirty="0" smtClean="0"/>
              <a:t>Participates in messaging capabilities with Participants</a:t>
            </a:r>
          </a:p>
          <a:p>
            <a:pPr lvl="1"/>
            <a:r>
              <a:rPr lang="en-US" sz="2700" dirty="0" smtClean="0"/>
              <a:t>Sends publically broadcasted messages</a:t>
            </a:r>
          </a:p>
        </p:txBody>
      </p:sp>
      <p:sp>
        <p:nvSpPr>
          <p:cNvPr id="6"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latin typeface="+mj-lt"/>
              </a:rPr>
              <a:pPr/>
              <a:t>31</a:t>
            </a:fld>
            <a:endParaRPr lang="en-US" sz="3200" dirty="0">
              <a:solidFill>
                <a:schemeClr val="tx1"/>
              </a:solidFill>
              <a:latin typeface="+mj-lt"/>
            </a:endParaRPr>
          </a:p>
        </p:txBody>
      </p:sp>
      <p:pic>
        <p:nvPicPr>
          <p:cNvPr id="7" name="Picture 6"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latin typeface="+mn-lt"/>
                <a:ea typeface="GulimChe" pitchFamily="49" charset="-127"/>
              </a:rPr>
              <a:t>Requirements Inventory</a:t>
            </a:r>
            <a:endParaRPr lang="en-US" sz="6000" dirty="0">
              <a:latin typeface="+mn-lt"/>
            </a:endParaRPr>
          </a:p>
        </p:txBody>
      </p:sp>
      <p:sp>
        <p:nvSpPr>
          <p:cNvPr id="5" name="Content Placeholder 2"/>
          <p:cNvSpPr>
            <a:spLocks noGrp="1"/>
          </p:cNvSpPr>
          <p:nvPr>
            <p:ph idx="1"/>
          </p:nvPr>
        </p:nvSpPr>
        <p:spPr>
          <a:xfrm>
            <a:off x="457200" y="1600200"/>
            <a:ext cx="8229600" cy="4525963"/>
          </a:xfrm>
        </p:spPr>
        <p:txBody>
          <a:bodyPr>
            <a:normAutofit/>
          </a:bodyPr>
          <a:lstStyle/>
          <a:p>
            <a:r>
              <a:rPr lang="en-US" sz="3100" dirty="0" smtClean="0"/>
              <a:t>Functional Requirements – Scoreboard Judge</a:t>
            </a:r>
          </a:p>
          <a:p>
            <a:endParaRPr lang="en-US" sz="3100" dirty="0" smtClean="0"/>
          </a:p>
          <a:p>
            <a:pPr lvl="1"/>
            <a:r>
              <a:rPr lang="en-US" sz="2700" dirty="0" smtClean="0"/>
              <a:t>Judge user with extra permissions</a:t>
            </a:r>
          </a:p>
          <a:p>
            <a:pPr lvl="1"/>
            <a:endParaRPr lang="en-US" sz="2700" dirty="0" smtClean="0"/>
          </a:p>
          <a:p>
            <a:pPr lvl="1"/>
            <a:r>
              <a:rPr lang="en-US" sz="2700" dirty="0" smtClean="0"/>
              <a:t>Receives correct problem submissions</a:t>
            </a:r>
          </a:p>
          <a:p>
            <a:pPr lvl="1">
              <a:buNone/>
            </a:pPr>
            <a:endParaRPr lang="en-US" sz="2700" dirty="0" smtClean="0"/>
          </a:p>
          <a:p>
            <a:pPr lvl="1"/>
            <a:r>
              <a:rPr lang="en-US" sz="2700" dirty="0" smtClean="0"/>
              <a:t>Updates contest scoreboard</a:t>
            </a:r>
          </a:p>
          <a:p>
            <a:pPr lvl="1">
              <a:buNone/>
            </a:pPr>
            <a:endParaRPr lang="en-US" sz="2700" dirty="0" smtClean="0"/>
          </a:p>
        </p:txBody>
      </p:sp>
      <p:sp>
        <p:nvSpPr>
          <p:cNvPr id="6"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latin typeface="+mj-lt"/>
              </a:rPr>
              <a:pPr/>
              <a:t>32</a:t>
            </a:fld>
            <a:endParaRPr lang="en-US" sz="3200" dirty="0">
              <a:solidFill>
                <a:schemeClr val="tx1"/>
              </a:solidFill>
              <a:latin typeface="+mj-lt"/>
            </a:endParaRPr>
          </a:p>
        </p:txBody>
      </p:sp>
      <p:pic>
        <p:nvPicPr>
          <p:cNvPr id="7" name="Picture 6"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latin typeface="+mn-lt"/>
                <a:ea typeface="GulimChe" pitchFamily="49" charset="-127"/>
              </a:rPr>
              <a:t>Requirements Inventory</a:t>
            </a:r>
            <a:endParaRPr lang="en-US" sz="6000" dirty="0">
              <a:latin typeface="+mn-lt"/>
            </a:endParaRPr>
          </a:p>
        </p:txBody>
      </p:sp>
      <p:sp>
        <p:nvSpPr>
          <p:cNvPr id="5" name="Content Placeholder 2"/>
          <p:cNvSpPr>
            <a:spLocks noGrp="1"/>
          </p:cNvSpPr>
          <p:nvPr>
            <p:ph idx="1"/>
          </p:nvPr>
        </p:nvSpPr>
        <p:spPr>
          <a:xfrm>
            <a:off x="457200" y="1600200"/>
            <a:ext cx="8229600" cy="4525963"/>
          </a:xfrm>
        </p:spPr>
        <p:txBody>
          <a:bodyPr>
            <a:normAutofit/>
          </a:bodyPr>
          <a:lstStyle/>
          <a:p>
            <a:r>
              <a:rPr lang="en-US" sz="3100" dirty="0" smtClean="0"/>
              <a:t>Functional Requirements – Administrative User</a:t>
            </a:r>
          </a:p>
          <a:p>
            <a:pPr lvl="1"/>
            <a:r>
              <a:rPr lang="en-US" sz="2700" dirty="0" smtClean="0"/>
              <a:t>Log onto and off of SLICE</a:t>
            </a:r>
          </a:p>
          <a:p>
            <a:pPr lvl="1"/>
            <a:r>
              <a:rPr lang="en-US" sz="2700" dirty="0" smtClean="0"/>
              <a:t>Participate in messaging capabilities with users</a:t>
            </a:r>
          </a:p>
          <a:p>
            <a:pPr lvl="1"/>
            <a:r>
              <a:rPr lang="en-US" sz="2700" dirty="0" smtClean="0"/>
              <a:t>Complete initial contest set-up</a:t>
            </a:r>
          </a:p>
        </p:txBody>
      </p:sp>
      <p:sp>
        <p:nvSpPr>
          <p:cNvPr id="6"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latin typeface="+mj-lt"/>
              </a:rPr>
              <a:pPr/>
              <a:t>33</a:t>
            </a:fld>
            <a:endParaRPr lang="en-US" sz="3200" dirty="0">
              <a:solidFill>
                <a:schemeClr val="tx1"/>
              </a:solidFill>
              <a:latin typeface="+mj-lt"/>
            </a:endParaRPr>
          </a:p>
        </p:txBody>
      </p:sp>
      <p:pic>
        <p:nvPicPr>
          <p:cNvPr id="7" name="Picture 6"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latin typeface="+mn-lt"/>
                <a:ea typeface="GulimChe" pitchFamily="49" charset="-127"/>
              </a:rPr>
              <a:t>Requirements Inventory</a:t>
            </a:r>
            <a:endParaRPr lang="en-US" sz="6000" b="1" dirty="0">
              <a:latin typeface="+mn-lt"/>
              <a:ea typeface="GulimChe" pitchFamily="49" charset="-127"/>
            </a:endParaRPr>
          </a:p>
        </p:txBody>
      </p:sp>
      <p:sp>
        <p:nvSpPr>
          <p:cNvPr id="5" name="Content Placeholder 2"/>
          <p:cNvSpPr>
            <a:spLocks noGrp="1"/>
          </p:cNvSpPr>
          <p:nvPr>
            <p:ph idx="1"/>
          </p:nvPr>
        </p:nvSpPr>
        <p:spPr>
          <a:xfrm>
            <a:off x="457200" y="1600200"/>
            <a:ext cx="8229600" cy="4525963"/>
          </a:xfrm>
        </p:spPr>
        <p:txBody>
          <a:bodyPr>
            <a:normAutofit/>
          </a:bodyPr>
          <a:lstStyle/>
          <a:p>
            <a:r>
              <a:rPr lang="en-US" dirty="0" smtClean="0"/>
              <a:t>Non-Functional Requirements</a:t>
            </a:r>
          </a:p>
          <a:p>
            <a:pPr lvl="1"/>
            <a:r>
              <a:rPr lang="en-US" dirty="0" smtClean="0"/>
              <a:t>The system will be easily maintained</a:t>
            </a:r>
          </a:p>
          <a:p>
            <a:pPr lvl="1"/>
            <a:r>
              <a:rPr lang="en-US" dirty="0" smtClean="0"/>
              <a:t> The system will be stable</a:t>
            </a:r>
          </a:p>
          <a:p>
            <a:pPr lvl="1"/>
            <a:r>
              <a:rPr lang="en-US" dirty="0" smtClean="0"/>
              <a:t> The system will be viewable on multiple browsers</a:t>
            </a:r>
          </a:p>
          <a:p>
            <a:pPr lvl="1"/>
            <a:r>
              <a:rPr lang="en-US" dirty="0" smtClean="0"/>
              <a:t> The system will run efficiently</a:t>
            </a:r>
          </a:p>
          <a:p>
            <a:pPr lvl="1"/>
            <a:r>
              <a:rPr lang="en-US" dirty="0" smtClean="0"/>
              <a:t>The system will be user friendly</a:t>
            </a:r>
            <a:endParaRPr lang="en-US" dirty="0"/>
          </a:p>
        </p:txBody>
      </p:sp>
      <p:sp>
        <p:nvSpPr>
          <p:cNvPr id="6" name="Slide Number Placeholder 5"/>
          <p:cNvSpPr>
            <a:spLocks noGrp="1"/>
          </p:cNvSpPr>
          <p:nvPr>
            <p:ph type="sldNum" sz="quarter" idx="12"/>
          </p:nvPr>
        </p:nvSpPr>
        <p:spPr>
          <a:xfrm>
            <a:off x="6781800" y="6264275"/>
            <a:ext cx="2133600" cy="365125"/>
          </a:xfrm>
        </p:spPr>
        <p:txBody>
          <a:bodyPr/>
          <a:lstStyle/>
          <a:p>
            <a:fld id="{8658287B-3984-4191-92B6-9C963ECB5955}" type="slidenum">
              <a:rPr lang="en-US" sz="3200" smtClean="0">
                <a:solidFill>
                  <a:schemeClr val="tx1"/>
                </a:solidFill>
              </a:rPr>
              <a:pPr/>
              <a:t>34</a:t>
            </a:fld>
            <a:endParaRPr lang="en-US" sz="3200" dirty="0">
              <a:solidFill>
                <a:schemeClr val="tx1"/>
              </a:solidFill>
            </a:endParaRPr>
          </a:p>
        </p:txBody>
      </p:sp>
      <p:pic>
        <p:nvPicPr>
          <p:cNvPr id="7" name="Picture 6"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Autofit/>
          </a:bodyPr>
          <a:lstStyle/>
          <a:p>
            <a:r>
              <a:rPr lang="en-US" sz="6000" b="1" dirty="0" smtClean="0">
                <a:ea typeface="GulimChe" pitchFamily="49" charset="-127"/>
                <a:cs typeface="Helvetica"/>
              </a:rPr>
              <a:t>Agenda</a:t>
            </a:r>
            <a:endParaRPr lang="en-US" b="1" dirty="0">
              <a:ea typeface="GulimChe" pitchFamily="49" charset="-127"/>
              <a:cs typeface="Helvetica"/>
            </a:endParaRPr>
          </a:p>
        </p:txBody>
      </p:sp>
      <p:sp>
        <p:nvSpPr>
          <p:cNvPr id="7" name="Content Placeholder 2"/>
          <p:cNvSpPr>
            <a:spLocks noGrp="1"/>
          </p:cNvSpPr>
          <p:nvPr>
            <p:ph idx="1"/>
          </p:nvPr>
        </p:nvSpPr>
        <p:spPr>
          <a:xfrm>
            <a:off x="457200" y="1600200"/>
            <a:ext cx="8229600" cy="4525963"/>
          </a:xfrm>
        </p:spPr>
        <p:txBody>
          <a:bodyPr>
            <a:normAutofit lnSpcReduction="10000"/>
          </a:bodyPr>
          <a:lstStyle/>
          <a:p>
            <a:r>
              <a:rPr lang="en-US" dirty="0" smtClean="0">
                <a:latin typeface="+mj-lt"/>
                <a:ea typeface="GulimChe" pitchFamily="49" charset="-127"/>
                <a:cs typeface="Helvetica"/>
              </a:rPr>
              <a:t>Introduction</a:t>
            </a:r>
          </a:p>
          <a:p>
            <a:r>
              <a:rPr lang="en-US" dirty="0" smtClean="0">
                <a:latin typeface="+mj-lt"/>
                <a:ea typeface="GulimChe" pitchFamily="49" charset="-127"/>
                <a:cs typeface="Helvetica"/>
              </a:rPr>
              <a:t>Restatement of Problem</a:t>
            </a:r>
          </a:p>
          <a:p>
            <a:r>
              <a:rPr lang="en-US" dirty="0" smtClean="0">
                <a:latin typeface="+mj-lt"/>
                <a:ea typeface="GulimChe" pitchFamily="49" charset="-127"/>
                <a:cs typeface="Helvetica"/>
              </a:rPr>
              <a:t>Project Progression</a:t>
            </a:r>
          </a:p>
          <a:p>
            <a:r>
              <a:rPr lang="en-US" sz="2800" dirty="0" smtClean="0">
                <a:latin typeface="+mj-lt"/>
                <a:ea typeface="GulimChe" pitchFamily="49" charset="-127"/>
              </a:rPr>
              <a:t>User Case Narratives</a:t>
            </a:r>
          </a:p>
          <a:p>
            <a:r>
              <a:rPr lang="en-US" sz="2800" dirty="0" smtClean="0">
                <a:latin typeface="+mj-lt"/>
                <a:ea typeface="GulimChe" pitchFamily="49" charset="-127"/>
              </a:rPr>
              <a:t>Use Case Diagram</a:t>
            </a:r>
            <a:endParaRPr lang="en-US" sz="2800" dirty="0" smtClean="0">
              <a:latin typeface="+mj-lt"/>
              <a:ea typeface="GulimChe" pitchFamily="49" charset="-127"/>
              <a:cs typeface="Helvetica"/>
            </a:endParaRPr>
          </a:p>
          <a:p>
            <a:r>
              <a:rPr lang="en-US" sz="2800" dirty="0" smtClean="0">
                <a:latin typeface="+mj-lt"/>
                <a:ea typeface="GulimChe" pitchFamily="49" charset="-127"/>
                <a:cs typeface="Helvetica"/>
              </a:rPr>
              <a:t>Data Flow Diagrams</a:t>
            </a:r>
          </a:p>
          <a:p>
            <a:r>
              <a:rPr lang="en-US" sz="2800" dirty="0" smtClean="0">
                <a:latin typeface="+mj-lt"/>
                <a:ea typeface="GulimChe" pitchFamily="49" charset="-127"/>
                <a:cs typeface="Helvetica"/>
              </a:rPr>
              <a:t>Requirements Inventory</a:t>
            </a:r>
          </a:p>
          <a:p>
            <a:r>
              <a:rPr lang="en-US" sz="2800" b="1" u="sng" dirty="0" smtClean="0">
                <a:latin typeface="+mj-lt"/>
                <a:ea typeface="GulimChe" pitchFamily="49" charset="-127"/>
                <a:cs typeface="Helvetica"/>
              </a:rPr>
              <a:t>Prototypes</a:t>
            </a:r>
          </a:p>
          <a:p>
            <a:r>
              <a:rPr lang="en-US" sz="2800" dirty="0" smtClean="0">
                <a:latin typeface="+mj-lt"/>
                <a:ea typeface="GulimChe" pitchFamily="49" charset="-127"/>
                <a:cs typeface="Helvetica"/>
              </a:rPr>
              <a:t>Next Steps</a:t>
            </a:r>
          </a:p>
        </p:txBody>
      </p:sp>
      <p:sp>
        <p:nvSpPr>
          <p:cNvPr id="9"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latin typeface="+mj-lt"/>
              </a:rPr>
              <a:pPr/>
              <a:t>35</a:t>
            </a:fld>
            <a:endParaRPr lang="en-US" sz="3200" dirty="0">
              <a:solidFill>
                <a:schemeClr val="tx1"/>
              </a:solidFill>
              <a:latin typeface="+mj-lt"/>
            </a:endParaRPr>
          </a:p>
        </p:txBody>
      </p:sp>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sz="6000" b="1" dirty="0" smtClean="0">
                <a:latin typeface="GulimChe" pitchFamily="49" charset="-127"/>
                <a:ea typeface="GulimChe" pitchFamily="49" charset="-127"/>
              </a:rPr>
              <a:t>Prototypes</a:t>
            </a:r>
            <a:endParaRPr lang="en-US" sz="6000" b="1" dirty="0">
              <a:latin typeface="GulimChe" pitchFamily="49" charset="-127"/>
              <a:ea typeface="GulimChe" pitchFamily="49" charset="-127"/>
            </a:endParaRPr>
          </a:p>
        </p:txBody>
      </p:sp>
      <p:sp>
        <p:nvSpPr>
          <p:cNvPr id="5" name="Slide Number Placeholder 5"/>
          <p:cNvSpPr>
            <a:spLocks noGrp="1"/>
          </p:cNvSpPr>
          <p:nvPr>
            <p:ph type="sldNum" sz="quarter" idx="12"/>
          </p:nvPr>
        </p:nvSpPr>
        <p:spPr>
          <a:xfrm>
            <a:off x="6781800" y="6264275"/>
            <a:ext cx="2133600" cy="365125"/>
          </a:xfrm>
        </p:spPr>
        <p:txBody>
          <a:bodyPr/>
          <a:lstStyle/>
          <a:p>
            <a:fld id="{8658287B-3984-4191-92B6-9C963ECB5955}" type="slidenum">
              <a:rPr lang="en-US" sz="3200" smtClean="0">
                <a:solidFill>
                  <a:schemeClr val="tx1"/>
                </a:solidFill>
              </a:rPr>
              <a:pPr/>
              <a:t>36</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pic>
        <p:nvPicPr>
          <p:cNvPr id="7" name="Picture 2"/>
          <p:cNvPicPr>
            <a:picLocks noGrp="1" noChangeAspect="1" noChangeArrowheads="1"/>
          </p:cNvPicPr>
          <p:nvPr>
            <p:ph idx="1"/>
          </p:nvPr>
        </p:nvPicPr>
        <p:blipFill>
          <a:blip r:embed="rId3" cstate="print"/>
          <a:srcRect/>
          <a:stretch>
            <a:fillRect/>
          </a:stretch>
        </p:blipFill>
        <p:spPr bwMode="auto">
          <a:xfrm>
            <a:off x="2057400" y="1600200"/>
            <a:ext cx="5065138"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Autofit/>
          </a:bodyPr>
          <a:lstStyle/>
          <a:p>
            <a:r>
              <a:rPr lang="en-US" sz="6000" b="1" dirty="0" smtClean="0">
                <a:ea typeface="GulimChe" pitchFamily="49" charset="-127"/>
                <a:cs typeface="Helvetica"/>
              </a:rPr>
              <a:t>Agenda</a:t>
            </a:r>
            <a:endParaRPr lang="en-US" b="1" dirty="0">
              <a:ea typeface="GulimChe" pitchFamily="49" charset="-127"/>
              <a:cs typeface="Helvetica"/>
            </a:endParaRPr>
          </a:p>
        </p:txBody>
      </p:sp>
      <p:sp>
        <p:nvSpPr>
          <p:cNvPr id="7" name="Content Placeholder 2"/>
          <p:cNvSpPr>
            <a:spLocks noGrp="1"/>
          </p:cNvSpPr>
          <p:nvPr>
            <p:ph idx="1"/>
          </p:nvPr>
        </p:nvSpPr>
        <p:spPr>
          <a:xfrm>
            <a:off x="457200" y="1600200"/>
            <a:ext cx="8229600" cy="4525963"/>
          </a:xfrm>
        </p:spPr>
        <p:txBody>
          <a:bodyPr>
            <a:normAutofit lnSpcReduction="10000"/>
          </a:bodyPr>
          <a:lstStyle/>
          <a:p>
            <a:r>
              <a:rPr lang="en-US" dirty="0" smtClean="0">
                <a:latin typeface="+mj-lt"/>
                <a:ea typeface="GulimChe" pitchFamily="49" charset="-127"/>
                <a:cs typeface="Helvetica"/>
              </a:rPr>
              <a:t>Introduction</a:t>
            </a:r>
          </a:p>
          <a:p>
            <a:r>
              <a:rPr lang="en-US" dirty="0" smtClean="0">
                <a:latin typeface="+mj-lt"/>
                <a:ea typeface="GulimChe" pitchFamily="49" charset="-127"/>
                <a:cs typeface="Helvetica"/>
              </a:rPr>
              <a:t>Restatement of Problem</a:t>
            </a:r>
          </a:p>
          <a:p>
            <a:r>
              <a:rPr lang="en-US" dirty="0" smtClean="0">
                <a:latin typeface="+mj-lt"/>
                <a:ea typeface="GulimChe" pitchFamily="49" charset="-127"/>
                <a:cs typeface="Helvetica"/>
              </a:rPr>
              <a:t>Project Progression</a:t>
            </a:r>
          </a:p>
          <a:p>
            <a:r>
              <a:rPr lang="en-US" sz="2800" dirty="0" smtClean="0">
                <a:latin typeface="+mj-lt"/>
                <a:ea typeface="GulimChe" pitchFamily="49" charset="-127"/>
              </a:rPr>
              <a:t>User Case Narratives</a:t>
            </a:r>
          </a:p>
          <a:p>
            <a:r>
              <a:rPr lang="en-US" sz="2800" dirty="0" smtClean="0">
                <a:latin typeface="+mj-lt"/>
                <a:ea typeface="GulimChe" pitchFamily="49" charset="-127"/>
              </a:rPr>
              <a:t>Use Case Diagram</a:t>
            </a:r>
            <a:endParaRPr lang="en-US" sz="2800" dirty="0" smtClean="0">
              <a:latin typeface="+mj-lt"/>
              <a:ea typeface="GulimChe" pitchFamily="49" charset="-127"/>
              <a:cs typeface="Helvetica"/>
            </a:endParaRPr>
          </a:p>
          <a:p>
            <a:r>
              <a:rPr lang="en-US" sz="2800" dirty="0" smtClean="0">
                <a:latin typeface="+mj-lt"/>
                <a:ea typeface="GulimChe" pitchFamily="49" charset="-127"/>
                <a:cs typeface="Helvetica"/>
              </a:rPr>
              <a:t>Data Flow Diagrams</a:t>
            </a:r>
          </a:p>
          <a:p>
            <a:r>
              <a:rPr lang="en-US" sz="2800" dirty="0" smtClean="0">
                <a:latin typeface="+mj-lt"/>
                <a:ea typeface="GulimChe" pitchFamily="49" charset="-127"/>
                <a:cs typeface="Helvetica"/>
              </a:rPr>
              <a:t>Requirements Inventory</a:t>
            </a:r>
          </a:p>
          <a:p>
            <a:r>
              <a:rPr lang="en-US" sz="2800" dirty="0" smtClean="0">
                <a:latin typeface="+mj-lt"/>
                <a:ea typeface="GulimChe" pitchFamily="49" charset="-127"/>
                <a:cs typeface="Helvetica"/>
              </a:rPr>
              <a:t>Prototypes</a:t>
            </a:r>
          </a:p>
          <a:p>
            <a:r>
              <a:rPr lang="en-US" sz="2800" b="1" u="sng" dirty="0" smtClean="0">
                <a:latin typeface="+mj-lt"/>
                <a:ea typeface="GulimChe" pitchFamily="49" charset="-127"/>
                <a:cs typeface="Helvetica"/>
              </a:rPr>
              <a:t>Next Steps</a:t>
            </a:r>
          </a:p>
        </p:txBody>
      </p:sp>
      <p:sp>
        <p:nvSpPr>
          <p:cNvPr id="9" name="Slide Number Placeholder 5"/>
          <p:cNvSpPr>
            <a:spLocks noGrp="1"/>
          </p:cNvSpPr>
          <p:nvPr>
            <p:ph type="sldNum" sz="quarter" idx="12"/>
          </p:nvPr>
        </p:nvSpPr>
        <p:spPr>
          <a:xfrm>
            <a:off x="6781800" y="6340475"/>
            <a:ext cx="2133600" cy="365125"/>
          </a:xfrm>
        </p:spPr>
        <p:txBody>
          <a:bodyPr/>
          <a:lstStyle/>
          <a:p>
            <a:fld id="{8658287B-3984-4191-92B6-9C963ECB5955}" type="slidenum">
              <a:rPr lang="en-US" sz="3200" smtClean="0">
                <a:solidFill>
                  <a:schemeClr val="tx1"/>
                </a:solidFill>
                <a:latin typeface="+mj-lt"/>
              </a:rPr>
              <a:pPr/>
              <a:t>37</a:t>
            </a:fld>
            <a:endParaRPr lang="en-US" sz="3200" dirty="0">
              <a:solidFill>
                <a:schemeClr val="tx1"/>
              </a:solidFill>
              <a:latin typeface="+mj-lt"/>
            </a:endParaRPr>
          </a:p>
        </p:txBody>
      </p:sp>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Next Steps</a:t>
            </a:r>
            <a:endParaRPr lang="en-US" sz="6000" b="1" dirty="0">
              <a:latin typeface="+mn-lt"/>
              <a:ea typeface="GulimChe" pitchFamily="49" charset="-127"/>
            </a:endParaRPr>
          </a:p>
        </p:txBody>
      </p:sp>
      <p:sp>
        <p:nvSpPr>
          <p:cNvPr id="3" name="Content Placeholder 2"/>
          <p:cNvSpPr>
            <a:spLocks noGrp="1"/>
          </p:cNvSpPr>
          <p:nvPr>
            <p:ph idx="1"/>
          </p:nvPr>
        </p:nvSpPr>
        <p:spPr/>
        <p:txBody>
          <a:bodyPr/>
          <a:lstStyle/>
          <a:p>
            <a:pPr>
              <a:buNone/>
            </a:pPr>
            <a:endParaRPr lang="en-US" dirty="0" smtClean="0">
              <a:ea typeface="GulimChe" pitchFamily="49" charset="-127"/>
            </a:endParaRPr>
          </a:p>
          <a:p>
            <a:r>
              <a:rPr lang="en-US" dirty="0" smtClean="0">
                <a:ea typeface="GulimChe" pitchFamily="49" charset="-127"/>
              </a:rPr>
              <a:t>Preliminary Design – December 2010</a:t>
            </a:r>
          </a:p>
          <a:p>
            <a:r>
              <a:rPr lang="en-US" dirty="0" smtClean="0">
                <a:ea typeface="GulimChe" pitchFamily="49" charset="-127"/>
              </a:rPr>
              <a:t>Detailed Design – Spring 2011</a:t>
            </a:r>
          </a:p>
          <a:p>
            <a:r>
              <a:rPr lang="en-US" dirty="0" smtClean="0">
                <a:ea typeface="GulimChe" pitchFamily="49" charset="-127"/>
              </a:rPr>
              <a:t>Acceptance Test – Spring 2011</a:t>
            </a:r>
          </a:p>
          <a:p>
            <a:endParaRPr lang="en-US" dirty="0"/>
          </a:p>
        </p:txBody>
      </p:sp>
      <p:sp>
        <p:nvSpPr>
          <p:cNvPr id="5" name="Slide Number Placeholder 5"/>
          <p:cNvSpPr>
            <a:spLocks noGrp="1"/>
          </p:cNvSpPr>
          <p:nvPr>
            <p:ph type="sldNum" sz="quarter" idx="12"/>
          </p:nvPr>
        </p:nvSpPr>
        <p:spPr>
          <a:xfrm>
            <a:off x="6781800" y="6264275"/>
            <a:ext cx="2133600" cy="365125"/>
          </a:xfrm>
        </p:spPr>
        <p:txBody>
          <a:bodyPr/>
          <a:lstStyle/>
          <a:p>
            <a:fld id="{8658287B-3984-4191-92B6-9C963ECB5955}" type="slidenum">
              <a:rPr lang="en-US" sz="3200" smtClean="0">
                <a:solidFill>
                  <a:schemeClr val="tx1"/>
                </a:solidFill>
              </a:rPr>
              <a:pPr/>
              <a:t>38</a:t>
            </a:fld>
            <a:endParaRPr lang="en-US" sz="3200" dirty="0">
              <a:solidFill>
                <a:schemeClr val="tx1"/>
              </a:solidFill>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7200" b="1" dirty="0" smtClean="0">
                <a:ea typeface="GulimChe" pitchFamily="49" charset="-127"/>
              </a:rPr>
              <a:t>Thank You</a:t>
            </a:r>
            <a:endParaRPr lang="en-US" sz="7200" b="1" dirty="0">
              <a:ea typeface="GulimChe" pitchFamily="49" charset="-127"/>
            </a:endParaRPr>
          </a:p>
        </p:txBody>
      </p:sp>
      <p:sp>
        <p:nvSpPr>
          <p:cNvPr id="3" name="Content Placeholder 2"/>
          <p:cNvSpPr>
            <a:spLocks noGrp="1"/>
          </p:cNvSpPr>
          <p:nvPr>
            <p:ph idx="1"/>
          </p:nvPr>
        </p:nvSpPr>
        <p:spPr/>
        <p:txBody>
          <a:bodyPr/>
          <a:lstStyle/>
          <a:p>
            <a:pPr>
              <a:buNone/>
            </a:pPr>
            <a:endParaRPr lang="en-US" sz="6000" dirty="0">
              <a:latin typeface="+mj-lt"/>
              <a:ea typeface="GulimChe" pitchFamily="49" charset="-127"/>
            </a:endParaRPr>
          </a:p>
          <a:p>
            <a:pPr algn="ctr">
              <a:buNone/>
            </a:pPr>
            <a:r>
              <a:rPr lang="en-US" sz="6000" dirty="0" smtClean="0">
                <a:latin typeface="+mj-lt"/>
                <a:ea typeface="GulimChe" pitchFamily="49" charset="-127"/>
              </a:rPr>
              <a:t>Any Questions??</a:t>
            </a:r>
            <a:endParaRPr lang="en-US" sz="6000" dirty="0">
              <a:latin typeface="+mj-lt"/>
              <a:ea typeface="GulimChe" pitchFamily="49" charset="-127"/>
            </a:endParaRPr>
          </a:p>
        </p:txBody>
      </p:sp>
      <p:sp>
        <p:nvSpPr>
          <p:cNvPr id="5"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latin typeface="+mj-lt"/>
              </a:rPr>
              <a:pPr/>
              <a:t>39</a:t>
            </a:fld>
            <a:endParaRPr lang="en-US" sz="3200" dirty="0">
              <a:solidFill>
                <a:schemeClr val="tx1"/>
              </a:solidFill>
              <a:latin typeface="+mj-lt"/>
            </a:endParaRPr>
          </a:p>
        </p:txBody>
      </p:sp>
      <p:pic>
        <p:nvPicPr>
          <p:cNvPr id="6" name="Picture 5"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algn="ctr"/>
            <a:r>
              <a:rPr lang="en-US" sz="6000" b="1" dirty="0" smtClean="0">
                <a:latin typeface="+mn-lt"/>
                <a:ea typeface="GulimChe" pitchFamily="49" charset="-127"/>
                <a:cs typeface="Helvetica"/>
              </a:rPr>
              <a:t>Introduction</a:t>
            </a:r>
            <a:endParaRPr lang="en-US" sz="6000" b="1" dirty="0">
              <a:latin typeface="+mn-lt"/>
              <a:ea typeface="GulimChe" pitchFamily="49" charset="-127"/>
              <a:cs typeface="Helvetica"/>
            </a:endParaRPr>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pPr algn="ctr">
              <a:buNone/>
            </a:pPr>
            <a:r>
              <a:rPr lang="en-US" sz="4300" dirty="0" smtClean="0">
                <a:ea typeface="GulimChe" pitchFamily="49" charset="-127"/>
                <a:cs typeface="Helvetica"/>
              </a:rPr>
              <a:t>Our Team</a:t>
            </a:r>
          </a:p>
          <a:p>
            <a:pPr algn="ctr">
              <a:buNone/>
            </a:pPr>
            <a:r>
              <a:rPr lang="en-US" sz="1700" dirty="0">
                <a:ea typeface="GulimChe" pitchFamily="49" charset="-127"/>
                <a:cs typeface="Helvetica"/>
              </a:rPr>
              <a:t> </a:t>
            </a:r>
            <a:endParaRPr lang="en-US" sz="1700" dirty="0" smtClean="0">
              <a:ea typeface="GulimChe" pitchFamily="49" charset="-127"/>
              <a:cs typeface="Helvetica"/>
            </a:endParaRPr>
          </a:p>
          <a:p>
            <a:pPr algn="ctr">
              <a:buNone/>
            </a:pPr>
            <a:r>
              <a:rPr lang="en-US" sz="2600" b="1" dirty="0" smtClean="0">
                <a:ea typeface="GulimChe" pitchFamily="49" charset="-127"/>
                <a:cs typeface="Helvetica"/>
              </a:rPr>
              <a:t>Zachary Fitzsimmons</a:t>
            </a:r>
          </a:p>
          <a:p>
            <a:pPr algn="ctr">
              <a:buNone/>
            </a:pPr>
            <a:r>
              <a:rPr lang="en-US" sz="2600" dirty="0" smtClean="0">
                <a:ea typeface="GulimChe" pitchFamily="49" charset="-127"/>
                <a:cs typeface="Helvetica"/>
              </a:rPr>
              <a:t>Team Leader</a:t>
            </a:r>
          </a:p>
          <a:p>
            <a:pPr algn="ctr">
              <a:buNone/>
            </a:pPr>
            <a:endParaRPr lang="en-US" sz="2600" dirty="0">
              <a:ea typeface="GulimChe" pitchFamily="49" charset="-127"/>
              <a:cs typeface="Helvetica"/>
            </a:endParaRPr>
          </a:p>
          <a:p>
            <a:pPr algn="ctr">
              <a:buNone/>
            </a:pPr>
            <a:r>
              <a:rPr lang="en-US" sz="2600" b="1" dirty="0" smtClean="0">
                <a:ea typeface="GulimChe" pitchFamily="49" charset="-127"/>
                <a:cs typeface="Helvetica"/>
              </a:rPr>
              <a:t>Michael </a:t>
            </a:r>
            <a:r>
              <a:rPr lang="en-US" sz="2600" b="1" dirty="0" err="1" smtClean="0">
                <a:ea typeface="GulimChe" pitchFamily="49" charset="-127"/>
                <a:cs typeface="Helvetica"/>
              </a:rPr>
              <a:t>Pepe</a:t>
            </a:r>
            <a:endParaRPr lang="en-US" sz="2600" b="1" dirty="0" smtClean="0">
              <a:ea typeface="GulimChe" pitchFamily="49" charset="-127"/>
              <a:cs typeface="Helvetica"/>
            </a:endParaRPr>
          </a:p>
          <a:p>
            <a:pPr algn="ctr">
              <a:buNone/>
            </a:pPr>
            <a:r>
              <a:rPr lang="en-US" sz="2600" dirty="0" smtClean="0">
                <a:ea typeface="GulimChe" pitchFamily="49" charset="-127"/>
                <a:cs typeface="Helvetica"/>
              </a:rPr>
              <a:t>Lieutenant</a:t>
            </a:r>
          </a:p>
          <a:p>
            <a:pPr algn="ctr">
              <a:buNone/>
            </a:pPr>
            <a:endParaRPr lang="en-US" sz="2600" b="1" dirty="0">
              <a:ea typeface="GulimChe" pitchFamily="49" charset="-127"/>
              <a:cs typeface="Helvetica"/>
            </a:endParaRPr>
          </a:p>
          <a:p>
            <a:pPr algn="ctr">
              <a:buNone/>
            </a:pPr>
            <a:r>
              <a:rPr lang="en-US" sz="2600" b="1" dirty="0" smtClean="0">
                <a:ea typeface="GulimChe" pitchFamily="49" charset="-127"/>
                <a:cs typeface="Helvetica"/>
              </a:rPr>
              <a:t>Anthony </a:t>
            </a:r>
            <a:r>
              <a:rPr lang="en-US" sz="2600" b="1" dirty="0" err="1" smtClean="0">
                <a:ea typeface="GulimChe" pitchFamily="49" charset="-127"/>
                <a:cs typeface="Helvetica"/>
              </a:rPr>
              <a:t>Parente</a:t>
            </a:r>
            <a:endParaRPr lang="en-US" sz="2600" b="1" dirty="0" smtClean="0">
              <a:ea typeface="GulimChe" pitchFamily="49" charset="-127"/>
              <a:cs typeface="Helvetica"/>
            </a:endParaRPr>
          </a:p>
          <a:p>
            <a:pPr algn="ctr">
              <a:buNone/>
            </a:pPr>
            <a:r>
              <a:rPr lang="en-US" sz="2600" dirty="0" smtClean="0">
                <a:ea typeface="GulimChe" pitchFamily="49" charset="-127"/>
                <a:cs typeface="Helvetica"/>
              </a:rPr>
              <a:t>Systems Administrator </a:t>
            </a:r>
          </a:p>
          <a:p>
            <a:pPr algn="ctr">
              <a:buNone/>
            </a:pPr>
            <a:endParaRPr lang="en-US" sz="2600" dirty="0">
              <a:ea typeface="GulimChe" pitchFamily="49" charset="-127"/>
              <a:cs typeface="Helvetica"/>
            </a:endParaRPr>
          </a:p>
          <a:p>
            <a:pPr algn="ctr">
              <a:buNone/>
            </a:pPr>
            <a:r>
              <a:rPr lang="en-US" sz="2600" b="1" dirty="0" smtClean="0">
                <a:ea typeface="GulimChe" pitchFamily="49" charset="-127"/>
                <a:cs typeface="Helvetica"/>
              </a:rPr>
              <a:t>Matthew </a:t>
            </a:r>
            <a:r>
              <a:rPr lang="en-US" sz="2600" b="1" dirty="0" err="1" smtClean="0">
                <a:ea typeface="GulimChe" pitchFamily="49" charset="-127"/>
                <a:cs typeface="Helvetica"/>
              </a:rPr>
              <a:t>Ferritto</a:t>
            </a:r>
            <a:endParaRPr lang="en-US" sz="2600" b="1" dirty="0" smtClean="0">
              <a:ea typeface="GulimChe" pitchFamily="49" charset="-127"/>
              <a:cs typeface="Helvetica"/>
            </a:endParaRPr>
          </a:p>
          <a:p>
            <a:pPr algn="ctr">
              <a:buNone/>
            </a:pPr>
            <a:r>
              <a:rPr lang="en-US" sz="2600" dirty="0" smtClean="0">
                <a:ea typeface="GulimChe" pitchFamily="49" charset="-127"/>
                <a:cs typeface="Helvetica"/>
              </a:rPr>
              <a:t>Lead Webmaster</a:t>
            </a:r>
          </a:p>
          <a:p>
            <a:pPr algn="ctr">
              <a:buNone/>
            </a:pPr>
            <a:endParaRPr lang="en-US" sz="2600" dirty="0">
              <a:ea typeface="GulimChe" pitchFamily="49" charset="-127"/>
              <a:cs typeface="Helvetica"/>
            </a:endParaRPr>
          </a:p>
          <a:p>
            <a:pPr algn="ctr">
              <a:buNone/>
            </a:pPr>
            <a:r>
              <a:rPr lang="en-US" sz="2600" b="1" dirty="0" smtClean="0">
                <a:ea typeface="GulimChe" pitchFamily="49" charset="-127"/>
                <a:cs typeface="Helvetica"/>
              </a:rPr>
              <a:t>Renee </a:t>
            </a:r>
            <a:r>
              <a:rPr lang="en-US" sz="2600" b="1" dirty="0" err="1" smtClean="0">
                <a:ea typeface="GulimChe" pitchFamily="49" charset="-127"/>
                <a:cs typeface="Helvetica"/>
              </a:rPr>
              <a:t>Solheim</a:t>
            </a:r>
            <a:endParaRPr lang="en-US" sz="2600" b="1" dirty="0" smtClean="0">
              <a:ea typeface="GulimChe" pitchFamily="49" charset="-127"/>
              <a:cs typeface="Helvetica"/>
            </a:endParaRPr>
          </a:p>
          <a:p>
            <a:pPr algn="ctr">
              <a:buNone/>
            </a:pPr>
            <a:r>
              <a:rPr lang="en-US" sz="2600" dirty="0" smtClean="0">
                <a:ea typeface="GulimChe" pitchFamily="49" charset="-127"/>
                <a:cs typeface="Helvetica"/>
              </a:rPr>
              <a:t>Document Analyst</a:t>
            </a:r>
          </a:p>
          <a:p>
            <a:pPr algn="ctr">
              <a:buNone/>
            </a:pPr>
            <a:endParaRPr lang="en-US" sz="1800" b="1" dirty="0" smtClean="0">
              <a:cs typeface="Helvetica"/>
            </a:endParaRPr>
          </a:p>
          <a:p>
            <a:pPr algn="ctr">
              <a:buNone/>
            </a:pPr>
            <a:endParaRPr lang="en-US" sz="1800" dirty="0">
              <a:cs typeface="Helvetica"/>
            </a:endParaRPr>
          </a:p>
          <a:p>
            <a:pPr algn="ctr">
              <a:buNone/>
            </a:pPr>
            <a:endParaRPr lang="en-US" sz="1800" b="1" dirty="0" smtClean="0">
              <a:cs typeface="Helvetica"/>
            </a:endParaRPr>
          </a:p>
          <a:p>
            <a:pPr algn="ctr">
              <a:buNone/>
            </a:pPr>
            <a:endParaRPr lang="en-US" sz="1800" dirty="0">
              <a:cs typeface="Helvetica"/>
            </a:endParaRPr>
          </a:p>
        </p:txBody>
      </p:sp>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197840" y="6476024"/>
            <a:ext cx="1859560" cy="381976"/>
          </a:xfrm>
          <a:prstGeom prst="rect">
            <a:avLst/>
          </a:prstGeom>
        </p:spPr>
      </p:pic>
      <p:sp>
        <p:nvSpPr>
          <p:cNvPr id="7" name="Slide Number Placeholder 5"/>
          <p:cNvSpPr>
            <a:spLocks noGrp="1"/>
          </p:cNvSpPr>
          <p:nvPr>
            <p:ph type="sldNum" sz="quarter" idx="12"/>
          </p:nvPr>
        </p:nvSpPr>
        <p:spPr>
          <a:xfrm>
            <a:off x="6781800" y="6264275"/>
            <a:ext cx="2133600" cy="365125"/>
          </a:xfrm>
        </p:spPr>
        <p:txBody>
          <a:bodyPr/>
          <a:lstStyle/>
          <a:p>
            <a:fld id="{8658287B-3984-4191-92B6-9C963ECB5955}" type="slidenum">
              <a:rPr lang="en-US" sz="3200" smtClean="0">
                <a:solidFill>
                  <a:schemeClr val="tx1"/>
                </a:solidFill>
              </a:rPr>
              <a:pPr/>
              <a:t>4</a:t>
            </a:fld>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10" name="Title 1"/>
          <p:cNvSpPr>
            <a:spLocks noGrp="1"/>
          </p:cNvSpPr>
          <p:nvPr>
            <p:ph type="title"/>
          </p:nvPr>
        </p:nvSpPr>
        <p:spPr>
          <a:xfrm>
            <a:off x="457200" y="457200"/>
            <a:ext cx="8229600" cy="1143000"/>
          </a:xfrm>
        </p:spPr>
        <p:txBody>
          <a:bodyPr>
            <a:noAutofit/>
          </a:bodyPr>
          <a:lstStyle/>
          <a:p>
            <a:r>
              <a:rPr lang="en-US" sz="6000" b="1" dirty="0" smtClean="0">
                <a:latin typeface="+mn-lt"/>
                <a:ea typeface="GulimChe" pitchFamily="49" charset="-127"/>
                <a:cs typeface="Helvetica"/>
              </a:rPr>
              <a:t>Agenda</a:t>
            </a:r>
            <a:endParaRPr lang="en-US" sz="4000" b="1" dirty="0">
              <a:latin typeface="+mn-lt"/>
              <a:ea typeface="GulimChe" pitchFamily="49" charset="-127"/>
              <a:cs typeface="Helvetica"/>
            </a:endParaRPr>
          </a:p>
        </p:txBody>
      </p:sp>
      <p:sp>
        <p:nvSpPr>
          <p:cNvPr id="11" name="Content Placeholder 2"/>
          <p:cNvSpPr>
            <a:spLocks noGrp="1"/>
          </p:cNvSpPr>
          <p:nvPr>
            <p:ph idx="1"/>
          </p:nvPr>
        </p:nvSpPr>
        <p:spPr>
          <a:xfrm>
            <a:off x="457200" y="1600200"/>
            <a:ext cx="8229600" cy="4525963"/>
          </a:xfrm>
        </p:spPr>
        <p:txBody>
          <a:bodyPr>
            <a:normAutofit lnSpcReduction="10000"/>
          </a:bodyPr>
          <a:lstStyle/>
          <a:p>
            <a:r>
              <a:rPr lang="en-US" dirty="0" smtClean="0">
                <a:ea typeface="GulimChe" pitchFamily="49" charset="-127"/>
                <a:cs typeface="Helvetica"/>
              </a:rPr>
              <a:t>Introduction</a:t>
            </a:r>
          </a:p>
          <a:p>
            <a:r>
              <a:rPr lang="en-US" b="1" u="sng" dirty="0" smtClean="0">
                <a:ea typeface="GulimChe" pitchFamily="49" charset="-127"/>
                <a:cs typeface="Helvetica"/>
              </a:rPr>
              <a:t>Restatement of Problem</a:t>
            </a:r>
          </a:p>
          <a:p>
            <a:r>
              <a:rPr lang="en-US" dirty="0" smtClean="0">
                <a:ea typeface="GulimChe" pitchFamily="49" charset="-127"/>
                <a:cs typeface="Helvetica"/>
              </a:rPr>
              <a:t>Project Progression</a:t>
            </a:r>
          </a:p>
          <a:p>
            <a:r>
              <a:rPr lang="en-US" dirty="0" smtClean="0"/>
              <a:t>User Case Narratives and Use Case Diagram</a:t>
            </a:r>
            <a:endParaRPr lang="en-US" dirty="0" smtClean="0">
              <a:ea typeface="GulimChe" pitchFamily="49" charset="-127"/>
              <a:cs typeface="Helvetica"/>
            </a:endParaRPr>
          </a:p>
          <a:p>
            <a:r>
              <a:rPr lang="en-US" dirty="0" smtClean="0">
                <a:ea typeface="GulimChe" pitchFamily="49" charset="-127"/>
                <a:cs typeface="Helvetica"/>
              </a:rPr>
              <a:t>Data Flow Diagrams</a:t>
            </a:r>
          </a:p>
          <a:p>
            <a:r>
              <a:rPr lang="en-US" dirty="0" smtClean="0">
                <a:ea typeface="GulimChe" pitchFamily="49" charset="-127"/>
                <a:cs typeface="Helvetica"/>
              </a:rPr>
              <a:t>Requirements Inventory</a:t>
            </a:r>
          </a:p>
          <a:p>
            <a:r>
              <a:rPr lang="en-US" dirty="0" smtClean="0">
                <a:ea typeface="GulimChe" pitchFamily="49" charset="-127"/>
                <a:cs typeface="Helvetica"/>
              </a:rPr>
              <a:t>Prototypes</a:t>
            </a:r>
          </a:p>
          <a:p>
            <a:r>
              <a:rPr lang="en-US" dirty="0" smtClean="0">
                <a:ea typeface="GulimChe" pitchFamily="49" charset="-127"/>
                <a:cs typeface="Helvetica"/>
              </a:rPr>
              <a:t>Next Steps</a:t>
            </a:r>
          </a:p>
        </p:txBody>
      </p:sp>
      <p:sp>
        <p:nvSpPr>
          <p:cNvPr id="13"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5</a:t>
            </a:fld>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685800"/>
            <a:ext cx="8229600" cy="1143000"/>
          </a:xfrm>
        </p:spPr>
        <p:txBody>
          <a:bodyPr>
            <a:noAutofit/>
          </a:bodyPr>
          <a:lstStyle/>
          <a:p>
            <a:r>
              <a:rPr lang="en-US" sz="5400" b="1" dirty="0" smtClean="0">
                <a:ea typeface="GulimChe" pitchFamily="49" charset="-127"/>
              </a:rPr>
              <a:t>Restatement of the Problem</a:t>
            </a:r>
            <a:endParaRPr lang="en-US" sz="5400" b="1" dirty="0">
              <a:ea typeface="GulimChe" pitchFamily="49" charset="-127"/>
            </a:endParaRPr>
          </a:p>
        </p:txBody>
      </p:sp>
      <p:sp>
        <p:nvSpPr>
          <p:cNvPr id="9" name="Content Placeholder 2"/>
          <p:cNvSpPr>
            <a:spLocks noGrp="1"/>
          </p:cNvSpPr>
          <p:nvPr>
            <p:ph idx="1"/>
          </p:nvPr>
        </p:nvSpPr>
        <p:spPr>
          <a:xfrm>
            <a:off x="838200" y="2362201"/>
            <a:ext cx="7848600" cy="3276600"/>
          </a:xfrm>
        </p:spPr>
        <p:txBody>
          <a:bodyPr/>
          <a:lstStyle/>
          <a:p>
            <a:r>
              <a:rPr lang="en-US" dirty="0" smtClean="0">
                <a:latin typeface="+mj-lt"/>
              </a:rPr>
              <a:t>Competitive Programming Contests</a:t>
            </a:r>
          </a:p>
          <a:p>
            <a:pPr lvl="1"/>
            <a:r>
              <a:rPr lang="en-US" dirty="0" smtClean="0">
                <a:latin typeface="+mj-lt"/>
              </a:rPr>
              <a:t>Problem submission/timing</a:t>
            </a:r>
          </a:p>
          <a:p>
            <a:pPr lvl="1"/>
            <a:r>
              <a:rPr lang="en-US" dirty="0" smtClean="0">
                <a:latin typeface="+mj-lt"/>
              </a:rPr>
              <a:t>Messaging between participants/judges</a:t>
            </a:r>
          </a:p>
          <a:p>
            <a:pPr lvl="1"/>
            <a:r>
              <a:rPr lang="en-US" dirty="0" smtClean="0">
                <a:latin typeface="+mj-lt"/>
              </a:rPr>
              <a:t>Scoreboard</a:t>
            </a:r>
          </a:p>
          <a:p>
            <a:endParaRPr lang="en-US" dirty="0">
              <a:latin typeface="+mj-lt"/>
            </a:endParaRPr>
          </a:p>
        </p:txBody>
      </p:sp>
      <p:pic>
        <p:nvPicPr>
          <p:cNvPr id="10" name="Picture 9"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7000"/>
            <a:ext cx="1859560" cy="381976"/>
          </a:xfrm>
          <a:prstGeom prst="rect">
            <a:avLst/>
          </a:prstGeom>
        </p:spPr>
      </p:pic>
      <p:sp>
        <p:nvSpPr>
          <p:cNvPr id="11"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latin typeface="+mj-lt"/>
              </a:rPr>
              <a:pPr/>
              <a:t>6</a:t>
            </a:fld>
            <a:endParaRPr lang="en-US" sz="3200" dirty="0">
              <a:solidFill>
                <a:schemeClr val="tx1"/>
              </a:solidFill>
              <a:latin typeface="+mj-lt"/>
            </a:endParaRPr>
          </a:p>
        </p:txBody>
      </p:sp>
    </p:spTree>
    <p:extLst>
      <p:ext uri="{BB962C8B-B14F-4D97-AF65-F5344CB8AC3E}">
        <p14:creationId xmlns:mc="http://schemas.openxmlformats.org/markup-compatibility/2006" xmlns:mv="urn:schemas-microsoft-com:mac:vml" xmlns="" xmlns:p14="http://schemas.microsoft.com/office/powerpoint/2010/main" val="4213880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8" name="Title 1"/>
          <p:cNvSpPr>
            <a:spLocks noGrp="1"/>
          </p:cNvSpPr>
          <p:nvPr>
            <p:ph type="title"/>
          </p:nvPr>
        </p:nvSpPr>
        <p:spPr>
          <a:xfrm>
            <a:off x="457200" y="381000"/>
            <a:ext cx="8229600" cy="1143000"/>
          </a:xfrm>
        </p:spPr>
        <p:txBody>
          <a:bodyPr>
            <a:noAutofit/>
          </a:bodyPr>
          <a:lstStyle/>
          <a:p>
            <a:r>
              <a:rPr lang="en-US" sz="6000" b="1" dirty="0" smtClean="0">
                <a:latin typeface="+mn-lt"/>
                <a:ea typeface="GulimChe" pitchFamily="49" charset="-127"/>
                <a:cs typeface="Helvetica"/>
              </a:rPr>
              <a:t>Agenda</a:t>
            </a:r>
            <a:endParaRPr lang="en-US" b="1" dirty="0">
              <a:latin typeface="+mn-lt"/>
              <a:ea typeface="GulimChe" pitchFamily="49" charset="-127"/>
              <a:cs typeface="Helvetica"/>
            </a:endParaRPr>
          </a:p>
        </p:txBody>
      </p:sp>
      <p:sp>
        <p:nvSpPr>
          <p:cNvPr id="9" name="Content Placeholder 2"/>
          <p:cNvSpPr>
            <a:spLocks noGrp="1"/>
          </p:cNvSpPr>
          <p:nvPr>
            <p:ph idx="1"/>
          </p:nvPr>
        </p:nvSpPr>
        <p:spPr>
          <a:xfrm>
            <a:off x="457200" y="1600200"/>
            <a:ext cx="8229600" cy="4525963"/>
          </a:xfrm>
        </p:spPr>
        <p:txBody>
          <a:bodyPr>
            <a:normAutofit fontScale="92500" lnSpcReduction="10000"/>
          </a:bodyPr>
          <a:lstStyle/>
          <a:p>
            <a:r>
              <a:rPr lang="en-US" dirty="0" smtClean="0">
                <a:ea typeface="GulimChe" pitchFamily="49" charset="-127"/>
                <a:cs typeface="Helvetica"/>
              </a:rPr>
              <a:t>Introduction</a:t>
            </a:r>
          </a:p>
          <a:p>
            <a:r>
              <a:rPr lang="en-US" dirty="0" smtClean="0">
                <a:ea typeface="GulimChe" pitchFamily="49" charset="-127"/>
                <a:cs typeface="Helvetica"/>
              </a:rPr>
              <a:t>Restatement of Problem</a:t>
            </a:r>
          </a:p>
          <a:p>
            <a:r>
              <a:rPr lang="en-US" b="1" u="sng" dirty="0" smtClean="0">
                <a:ea typeface="GulimChe" pitchFamily="49" charset="-127"/>
                <a:cs typeface="Helvetica"/>
              </a:rPr>
              <a:t>Project Progression</a:t>
            </a:r>
          </a:p>
          <a:p>
            <a:r>
              <a:rPr lang="en-US" sz="3000" dirty="0" smtClean="0">
                <a:ea typeface="GulimChe" pitchFamily="49" charset="-127"/>
              </a:rPr>
              <a:t>User Case Narratives</a:t>
            </a:r>
          </a:p>
          <a:p>
            <a:r>
              <a:rPr lang="en-US" sz="3000" dirty="0" smtClean="0">
                <a:ea typeface="GulimChe" pitchFamily="49" charset="-127"/>
              </a:rPr>
              <a:t>Use Case Diagram</a:t>
            </a:r>
            <a:endParaRPr lang="en-US" sz="3000" dirty="0" smtClean="0">
              <a:ea typeface="GulimChe" pitchFamily="49" charset="-127"/>
              <a:cs typeface="Helvetica"/>
            </a:endParaRPr>
          </a:p>
          <a:p>
            <a:r>
              <a:rPr lang="en-US" dirty="0" smtClean="0">
                <a:ea typeface="GulimChe" pitchFamily="49" charset="-127"/>
                <a:cs typeface="Helvetica"/>
              </a:rPr>
              <a:t>Data Flow Diagrams</a:t>
            </a:r>
          </a:p>
          <a:p>
            <a:r>
              <a:rPr lang="en-US" dirty="0" smtClean="0">
                <a:ea typeface="GulimChe" pitchFamily="49" charset="-127"/>
                <a:cs typeface="Helvetica"/>
              </a:rPr>
              <a:t>Requirements Inventory</a:t>
            </a:r>
          </a:p>
          <a:p>
            <a:r>
              <a:rPr lang="en-US" dirty="0" smtClean="0">
                <a:ea typeface="GulimChe" pitchFamily="49" charset="-127"/>
                <a:cs typeface="Helvetica"/>
              </a:rPr>
              <a:t>Prototypes</a:t>
            </a:r>
          </a:p>
          <a:p>
            <a:r>
              <a:rPr lang="en-US" dirty="0" smtClean="0">
                <a:ea typeface="GulimChe" pitchFamily="49" charset="-127"/>
                <a:cs typeface="Helvetica"/>
              </a:rPr>
              <a:t>Next Steps</a:t>
            </a:r>
          </a:p>
        </p:txBody>
      </p:sp>
      <p:sp>
        <p:nvSpPr>
          <p:cNvPr id="11"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7</a:t>
            </a:fld>
            <a:endParaRPr lang="en-US" sz="3200" dirty="0">
              <a:solidFill>
                <a:schemeClr val="tx1"/>
              </a:solidFill>
            </a:endParaRPr>
          </a:p>
        </p:txBody>
      </p:sp>
    </p:spTree>
    <p:extLst>
      <p:ext uri="{BB962C8B-B14F-4D97-AF65-F5344CB8AC3E}">
        <p14:creationId xmlns:mc="http://schemas.openxmlformats.org/markup-compatibility/2006" xmlns:mv="urn:schemas-microsoft-com:mac:vml" xmlns="" xmlns:p14="http://schemas.microsoft.com/office/powerpoint/2010/main" val="420663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mn-lt"/>
                <a:ea typeface="GulimChe" pitchFamily="49" charset="-127"/>
              </a:rPr>
              <a:t>Project Progression</a:t>
            </a:r>
            <a:endParaRPr lang="en-US" sz="6000" b="1" dirty="0">
              <a:latin typeface="+mn-lt"/>
              <a:ea typeface="GulimChe" pitchFamily="49" charset="-127"/>
            </a:endParaRPr>
          </a:p>
        </p:txBody>
      </p:sp>
      <p:pic>
        <p:nvPicPr>
          <p:cNvPr id="5" name="Picture 4"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
        <p:nvSpPr>
          <p:cNvPr id="7"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8</a:t>
            </a:fld>
            <a:endParaRPr lang="en-US" sz="3200" dirty="0">
              <a:solidFill>
                <a:schemeClr val="tx1"/>
              </a:solidFill>
            </a:endParaRPr>
          </a:p>
        </p:txBody>
      </p:sp>
      <p:pic>
        <p:nvPicPr>
          <p:cNvPr id="6" name="Picture 2" descr="C:\Users\Anthony\Desktop\waterfall_model_2.png"/>
          <p:cNvPicPr>
            <a:picLocks noChangeAspect="1" noChangeArrowheads="1"/>
          </p:cNvPicPr>
          <p:nvPr/>
        </p:nvPicPr>
        <p:blipFill>
          <a:blip r:embed="rId3" cstate="print"/>
          <a:srcRect/>
          <a:stretch>
            <a:fillRect/>
          </a:stretch>
        </p:blipFill>
        <p:spPr bwMode="auto">
          <a:xfrm>
            <a:off x="838200" y="1371600"/>
            <a:ext cx="7620001" cy="5029200"/>
          </a:xfrm>
          <a:prstGeom prst="rect">
            <a:avLst/>
          </a:prstGeom>
          <a:noFill/>
        </p:spPr>
      </p:pic>
    </p:spTree>
    <p:extLst>
      <p:ext uri="{BB962C8B-B14F-4D97-AF65-F5344CB8AC3E}">
        <p14:creationId xmlns:mc="http://schemas.openxmlformats.org/markup-compatibility/2006" xmlns:mv="urn:schemas-microsoft-com:mac:vml" xmlns="" xmlns:p14="http://schemas.microsoft.com/office/powerpoint/2010/main" val="1135579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381000"/>
            <a:ext cx="8229600" cy="1143000"/>
          </a:xfrm>
        </p:spPr>
        <p:txBody>
          <a:bodyPr>
            <a:noAutofit/>
          </a:bodyPr>
          <a:lstStyle/>
          <a:p>
            <a:r>
              <a:rPr lang="en-US" sz="6000" b="1" dirty="0" smtClean="0">
                <a:latin typeface="+mn-lt"/>
                <a:ea typeface="GulimChe" pitchFamily="49" charset="-127"/>
                <a:cs typeface="Helvetica"/>
              </a:rPr>
              <a:t>Agenda</a:t>
            </a:r>
            <a:endParaRPr lang="en-US" b="1" dirty="0">
              <a:latin typeface="+mn-lt"/>
              <a:ea typeface="GulimChe" pitchFamily="49" charset="-127"/>
              <a:cs typeface="Helvetica"/>
            </a:endParaRPr>
          </a:p>
        </p:txBody>
      </p:sp>
      <p:sp>
        <p:nvSpPr>
          <p:cNvPr id="7" name="Content Placeholder 2"/>
          <p:cNvSpPr>
            <a:spLocks noGrp="1"/>
          </p:cNvSpPr>
          <p:nvPr>
            <p:ph idx="1"/>
          </p:nvPr>
        </p:nvSpPr>
        <p:spPr>
          <a:xfrm>
            <a:off x="457200" y="1600200"/>
            <a:ext cx="8229600" cy="4525963"/>
          </a:xfrm>
        </p:spPr>
        <p:txBody>
          <a:bodyPr>
            <a:normAutofit fontScale="92500" lnSpcReduction="10000"/>
          </a:bodyPr>
          <a:lstStyle/>
          <a:p>
            <a:r>
              <a:rPr lang="en-US" dirty="0" smtClean="0">
                <a:ea typeface="GulimChe" pitchFamily="49" charset="-127"/>
                <a:cs typeface="Helvetica"/>
              </a:rPr>
              <a:t>Introduction</a:t>
            </a:r>
          </a:p>
          <a:p>
            <a:r>
              <a:rPr lang="en-US" dirty="0" smtClean="0">
                <a:ea typeface="GulimChe" pitchFamily="49" charset="-127"/>
                <a:cs typeface="Helvetica"/>
              </a:rPr>
              <a:t>Restatement of Problem</a:t>
            </a:r>
          </a:p>
          <a:p>
            <a:r>
              <a:rPr lang="en-US" dirty="0" smtClean="0">
                <a:ea typeface="GulimChe" pitchFamily="49" charset="-127"/>
                <a:cs typeface="Helvetica"/>
              </a:rPr>
              <a:t>Project Progression</a:t>
            </a:r>
          </a:p>
          <a:p>
            <a:r>
              <a:rPr lang="en-US" sz="3000" b="1" u="sng" dirty="0" smtClean="0">
                <a:ea typeface="GulimChe" pitchFamily="49" charset="-127"/>
              </a:rPr>
              <a:t>User Case Narratives</a:t>
            </a:r>
          </a:p>
          <a:p>
            <a:r>
              <a:rPr lang="en-US" sz="3000" dirty="0" smtClean="0">
                <a:ea typeface="GulimChe" pitchFamily="49" charset="-127"/>
              </a:rPr>
              <a:t>Use Case Diagram</a:t>
            </a:r>
            <a:endParaRPr lang="en-US" sz="3000" dirty="0" smtClean="0">
              <a:ea typeface="GulimChe" pitchFamily="49" charset="-127"/>
              <a:cs typeface="Helvetica"/>
            </a:endParaRPr>
          </a:p>
          <a:p>
            <a:r>
              <a:rPr lang="en-US" dirty="0" smtClean="0">
                <a:ea typeface="GulimChe" pitchFamily="49" charset="-127"/>
                <a:cs typeface="Helvetica"/>
              </a:rPr>
              <a:t>Data Flow Diagrams</a:t>
            </a:r>
          </a:p>
          <a:p>
            <a:r>
              <a:rPr lang="en-US" dirty="0" smtClean="0">
                <a:ea typeface="GulimChe" pitchFamily="49" charset="-127"/>
                <a:cs typeface="Helvetica"/>
              </a:rPr>
              <a:t>Requirements Inventory</a:t>
            </a:r>
          </a:p>
          <a:p>
            <a:r>
              <a:rPr lang="en-US" dirty="0" smtClean="0">
                <a:ea typeface="GulimChe" pitchFamily="49" charset="-127"/>
                <a:cs typeface="Helvetica"/>
              </a:rPr>
              <a:t>Prototypes</a:t>
            </a:r>
          </a:p>
          <a:p>
            <a:r>
              <a:rPr lang="en-US" dirty="0" smtClean="0">
                <a:ea typeface="GulimChe" pitchFamily="49" charset="-127"/>
                <a:cs typeface="Helvetica"/>
              </a:rPr>
              <a:t>Next Steps</a:t>
            </a:r>
          </a:p>
        </p:txBody>
      </p:sp>
      <p:sp>
        <p:nvSpPr>
          <p:cNvPr id="9" name="Slide Number Placeholder 5"/>
          <p:cNvSpPr>
            <a:spLocks noGrp="1"/>
          </p:cNvSpPr>
          <p:nvPr>
            <p:ph type="sldNum" sz="quarter" idx="12"/>
          </p:nvPr>
        </p:nvSpPr>
        <p:spPr>
          <a:xfrm>
            <a:off x="6781800" y="6248400"/>
            <a:ext cx="2133600" cy="365125"/>
          </a:xfrm>
        </p:spPr>
        <p:txBody>
          <a:bodyPr/>
          <a:lstStyle/>
          <a:p>
            <a:fld id="{8658287B-3984-4191-92B6-9C963ECB5955}" type="slidenum">
              <a:rPr lang="en-US" sz="3200" smtClean="0">
                <a:solidFill>
                  <a:schemeClr val="tx1"/>
                </a:solidFill>
              </a:rPr>
              <a:pPr/>
              <a:t>9</a:t>
            </a:fld>
            <a:endParaRPr lang="en-US" sz="3200" dirty="0">
              <a:solidFill>
                <a:schemeClr val="tx1"/>
              </a:solidFill>
            </a:endParaRPr>
          </a:p>
        </p:txBody>
      </p:sp>
      <p:pic>
        <p:nvPicPr>
          <p:cNvPr id="10" name="Picture 9" descr="NNPsolutions.png"/>
          <p:cNvPicPr>
            <a:picLocks noChangeAspect="1"/>
          </p:cNvPicPr>
          <p:nvPr/>
        </p:nvPicPr>
        <p:blipFill>
          <a:blip r:embed="rId2" cstate="print">
            <a:extLst>
              <a:ext uri="{28A0092B-C50C-407E-A947-70E740481C1C}">
                <a14:useLocalDpi xmlns:mc="http://schemas.openxmlformats.org/markup-compatibility/2006" xmlns:mv="urn:schemas-microsoft-com:mac:vml" xmlns="" xmlns:a14="http://schemas.microsoft.com/office/drawing/2010/main" val="0"/>
              </a:ext>
            </a:extLst>
          </a:blip>
          <a:stretch>
            <a:fillRect/>
          </a:stretch>
        </p:blipFill>
        <p:spPr>
          <a:xfrm>
            <a:off x="228600" y="6476024"/>
            <a:ext cx="1859560" cy="3819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TotalTime>
  <Words>837</Words>
  <Application>Microsoft Office PowerPoint</Application>
  <PresentationFormat>On-screen Show (4:3)</PresentationFormat>
  <Paragraphs>292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Title</vt:lpstr>
      <vt:lpstr>Welcome</vt:lpstr>
      <vt:lpstr>Agenda</vt:lpstr>
      <vt:lpstr>Introduction</vt:lpstr>
      <vt:lpstr>Agenda</vt:lpstr>
      <vt:lpstr>Restatement of the Problem</vt:lpstr>
      <vt:lpstr>Agenda</vt:lpstr>
      <vt:lpstr>Project Progression</vt:lpstr>
      <vt:lpstr>Agenda</vt:lpstr>
      <vt:lpstr>User Case Narratives</vt:lpstr>
      <vt:lpstr>User Case Narratives</vt:lpstr>
      <vt:lpstr>User Case Narratives</vt:lpstr>
      <vt:lpstr>User Case Narratives</vt:lpstr>
      <vt:lpstr>User Case Narratives</vt:lpstr>
      <vt:lpstr>User Case Narratives</vt:lpstr>
      <vt:lpstr>User Case Narratives</vt:lpstr>
      <vt:lpstr>Agenda</vt:lpstr>
      <vt:lpstr>Use Case Diagrams</vt:lpstr>
      <vt:lpstr>Use Case Diagram: Legend</vt:lpstr>
      <vt:lpstr>Slide 20</vt:lpstr>
      <vt:lpstr>Slide 21</vt:lpstr>
      <vt:lpstr>Agenda</vt:lpstr>
      <vt:lpstr>Slide 23</vt:lpstr>
      <vt:lpstr>Data Flow: Legend</vt:lpstr>
      <vt:lpstr>Context Diagram</vt:lpstr>
      <vt:lpstr>Level 0</vt:lpstr>
      <vt:lpstr>Level 1</vt:lpstr>
      <vt:lpstr>Agenda</vt:lpstr>
      <vt:lpstr>Requirements Inventory</vt:lpstr>
      <vt:lpstr>Requirements Inventory</vt:lpstr>
      <vt:lpstr>Requirements Inventory</vt:lpstr>
      <vt:lpstr>Requirements Inventory</vt:lpstr>
      <vt:lpstr>Requirements Inventory</vt:lpstr>
      <vt:lpstr>Requirements Inventory</vt:lpstr>
      <vt:lpstr>Agenda</vt:lpstr>
      <vt:lpstr>Prototypes</vt:lpstr>
      <vt:lpstr>Agenda</vt:lpstr>
      <vt:lpstr>Next Steps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S.L.I.C.E</dc:title>
  <dc:creator>rm22solh</dc:creator>
  <cp:lastModifiedBy>Matthew</cp:lastModifiedBy>
  <cp:revision>55</cp:revision>
  <dcterms:created xsi:type="dcterms:W3CDTF">2011-10-31T01:55:02Z</dcterms:created>
  <dcterms:modified xsi:type="dcterms:W3CDTF">2011-11-04T02:44:40Z</dcterms:modified>
</cp:coreProperties>
</file>