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76" r:id="rId2"/>
    <p:sldId id="257" r:id="rId3"/>
    <p:sldId id="259" r:id="rId4"/>
    <p:sldId id="304" r:id="rId5"/>
    <p:sldId id="261" r:id="rId6"/>
    <p:sldId id="305" r:id="rId7"/>
    <p:sldId id="263" r:id="rId8"/>
    <p:sldId id="306" r:id="rId9"/>
    <p:sldId id="267" r:id="rId10"/>
    <p:sldId id="290" r:id="rId11"/>
    <p:sldId id="307" r:id="rId12"/>
    <p:sldId id="291" r:id="rId13"/>
    <p:sldId id="292" r:id="rId14"/>
    <p:sldId id="293" r:id="rId15"/>
    <p:sldId id="308" r:id="rId16"/>
    <p:sldId id="318" r:id="rId17"/>
    <p:sldId id="310" r:id="rId18"/>
    <p:sldId id="320" r:id="rId19"/>
    <p:sldId id="319" r:id="rId20"/>
    <p:sldId id="311" r:id="rId21"/>
    <p:sldId id="326" r:id="rId22"/>
    <p:sldId id="309" r:id="rId23"/>
    <p:sldId id="294" r:id="rId24"/>
    <p:sldId id="295" r:id="rId25"/>
    <p:sldId id="296" r:id="rId26"/>
    <p:sldId id="297" r:id="rId27"/>
    <p:sldId id="324" r:id="rId28"/>
    <p:sldId id="325" r:id="rId29"/>
    <p:sldId id="312" r:id="rId30"/>
    <p:sldId id="298" r:id="rId31"/>
    <p:sldId id="302" r:id="rId32"/>
    <p:sldId id="313" r:id="rId33"/>
    <p:sldId id="333" r:id="rId34"/>
    <p:sldId id="334" r:id="rId35"/>
    <p:sldId id="314" r:id="rId36"/>
    <p:sldId id="323" r:id="rId37"/>
    <p:sldId id="315" r:id="rId38"/>
    <p:sldId id="336" r:id="rId39"/>
    <p:sldId id="316" r:id="rId40"/>
    <p:sldId id="352" r:id="rId41"/>
    <p:sldId id="337" r:id="rId42"/>
    <p:sldId id="339" r:id="rId43"/>
    <p:sldId id="355" r:id="rId44"/>
    <p:sldId id="353" r:id="rId45"/>
    <p:sldId id="354" r:id="rId46"/>
    <p:sldId id="356" r:id="rId47"/>
    <p:sldId id="357" r:id="rId48"/>
    <p:sldId id="358" r:id="rId49"/>
    <p:sldId id="359" r:id="rId50"/>
    <p:sldId id="360" r:id="rId51"/>
    <p:sldId id="361" r:id="rId52"/>
    <p:sldId id="362" r:id="rId53"/>
    <p:sldId id="363" r:id="rId54"/>
    <p:sldId id="364" r:id="rId55"/>
    <p:sldId id="365" r:id="rId56"/>
    <p:sldId id="317" r:id="rId57"/>
    <p:sldId id="335" r:id="rId58"/>
    <p:sldId id="275" r:id="rId5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F8D"/>
    <a:srgbClr val="ECE23D"/>
  </p:clrMru>
  <p:extLst>
    <p:ext uri="{E76CE94A-603C-4142-B9EB-6D1370010A27}">
      <p14:discardImageEditData xmlns:mc="http://schemas.openxmlformats.org/markup-compatibility/2006" xmlns:mv="urn:schemas-microsoft-com:mac:vml" xmlns="" xmlns:p14="http://schemas.microsoft.com/office/powerpoint/2010/main" val="0"/>
    </p:ext>
    <p:ext uri="{D31A062A-798A-4329-ABDD-BBA856620510}">
      <p14:defaultImageDpi xmlns:mc="http://schemas.openxmlformats.org/markup-compatibility/2006" xmlns:mv="urn:schemas-microsoft-com:mac:vml"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7A8E8005-1739-44FB-B863-0508906A6A57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8EAB4964-2974-447E-BDB2-EBC826B0A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FE012EDB-1FEE-4D98-952A-6B90044FC0DE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CB7D214A-5974-4D9E-96B7-736EDD6219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311416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86DA-B6B8-416D-8FD0-78BEDFDB4332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7BCB-B75E-46AF-A0F6-DF449DBC8B1C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287B-3984-4191-92B6-9C963ECB59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9B86-BBE9-477E-AC11-B47C28F767E9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287B-3984-4191-92B6-9C963ECB59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A72F-32A4-41E9-B88C-D9224DC9A740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287B-3984-4191-92B6-9C963ECB59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5408-D6FF-42B4-84C4-E0D3783C25F5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287B-3984-4191-92B6-9C963ECB59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6AF7-4F8D-4C56-8403-ABD81DB740A0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287B-3984-4191-92B6-9C963ECB59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351D3-239A-4F72-9B28-1DCC9899D086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287B-3984-4191-92B6-9C963ECB59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056A-E6A0-4479-9FE5-E5C75252FA51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287B-3984-4191-92B6-9C963ECB59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D1E9-5BA0-4657-8B15-3B34FA8CE626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287B-3984-4191-92B6-9C963ECB59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D373-5106-4270-82F5-6E54891EC396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535F-E058-41C5-9029-957C74641FB3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287B-3984-4191-92B6-9C963ECB59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FF8D"/>
            </a:gs>
            <a:gs pos="100000">
              <a:srgbClr val="FFFF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6AE41-7026-4EB9-A34A-D1C4212D799D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8287B-3984-4191-92B6-9C963ECB59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5000">
              <a:srgbClr val="FCFF8D"/>
            </a:gs>
            <a:gs pos="10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bg1">
                    <a:alpha val="0"/>
                  </a:schemeClr>
                </a:solidFill>
                <a:latin typeface="GulimChe" pitchFamily="49" charset="-127"/>
                <a:ea typeface="GulimChe" pitchFamily="49" charset="-127"/>
                <a:cs typeface="Helvetica"/>
              </a:rPr>
              <a:t>Title</a:t>
            </a:r>
            <a:endParaRPr lang="en-US" sz="8000" dirty="0">
              <a:solidFill>
                <a:schemeClr val="bg1">
                  <a:alpha val="0"/>
                </a:schemeClr>
              </a:solidFill>
              <a:latin typeface="GulimChe" pitchFamily="49" charset="-127"/>
              <a:ea typeface="GulimChe" pitchFamily="49" charset="-127"/>
              <a:cs typeface="Helvetica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7818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8287B-3984-4191-92B6-9C963ECB5955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slic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76200"/>
            <a:ext cx="3504966" cy="2944172"/>
          </a:xfrm>
          <a:prstGeom prst="rect">
            <a:avLst/>
          </a:prstGeom>
        </p:spPr>
      </p:pic>
      <p:pic>
        <p:nvPicPr>
          <p:cNvPr id="10" name="Picture 9" descr="NNPsoluti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257800"/>
            <a:ext cx="4955718" cy="10179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457200" y="3272135"/>
            <a:ext cx="998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  <a:cs typeface="EucrosiaUPC" pitchFamily="18" charset="-34"/>
              </a:rPr>
              <a:t>S</a:t>
            </a:r>
            <a:r>
              <a:rPr lang="en-US" sz="2400" dirty="0" smtClean="0">
                <a:latin typeface="+mj-lt"/>
                <a:cs typeface="EucrosiaUPC" pitchFamily="18" charset="-34"/>
              </a:rPr>
              <a:t>oftware </a:t>
            </a:r>
            <a:r>
              <a:rPr lang="en-US" sz="2400" b="1" dirty="0" smtClean="0">
                <a:latin typeface="+mj-lt"/>
                <a:cs typeface="EucrosiaUPC" pitchFamily="18" charset="-34"/>
              </a:rPr>
              <a:t>L</a:t>
            </a:r>
            <a:r>
              <a:rPr lang="en-US" sz="2400" dirty="0" smtClean="0">
                <a:latin typeface="+mj-lt"/>
                <a:cs typeface="EucrosiaUPC" pitchFamily="18" charset="-34"/>
              </a:rPr>
              <a:t>inked </a:t>
            </a:r>
            <a:r>
              <a:rPr lang="en-US" sz="2400" b="1" dirty="0" smtClean="0">
                <a:latin typeface="+mj-lt"/>
                <a:cs typeface="EucrosiaUPC" pitchFamily="18" charset="-34"/>
              </a:rPr>
              <a:t>I</a:t>
            </a:r>
            <a:r>
              <a:rPr lang="en-US" sz="2400" dirty="0" smtClean="0">
                <a:latin typeface="+mj-lt"/>
                <a:cs typeface="EucrosiaUPC" pitchFamily="18" charset="-34"/>
              </a:rPr>
              <a:t>nteractive </a:t>
            </a:r>
            <a:r>
              <a:rPr lang="en-US" sz="2400" b="1" dirty="0" smtClean="0">
                <a:latin typeface="+mj-lt"/>
                <a:cs typeface="EucrosiaUPC" pitchFamily="18" charset="-34"/>
              </a:rPr>
              <a:t>C</a:t>
            </a:r>
            <a:r>
              <a:rPr lang="en-US" sz="2400" dirty="0" smtClean="0">
                <a:latin typeface="+mj-lt"/>
                <a:cs typeface="EucrosiaUPC" pitchFamily="18" charset="-34"/>
              </a:rPr>
              <a:t>ompetitive </a:t>
            </a:r>
            <a:r>
              <a:rPr lang="en-US" sz="2400" b="1" dirty="0" smtClean="0">
                <a:latin typeface="+mj-lt"/>
                <a:cs typeface="EucrosiaUPC" pitchFamily="18" charset="-34"/>
              </a:rPr>
              <a:t>E</a:t>
            </a:r>
            <a:r>
              <a:rPr lang="en-US" sz="2400" dirty="0" smtClean="0">
                <a:latin typeface="+mj-lt"/>
                <a:cs typeface="EucrosiaUPC" pitchFamily="18" charset="-34"/>
              </a:rPr>
              <a:t>nvironment</a:t>
            </a:r>
            <a:endParaRPr lang="en-US" sz="2400" dirty="0">
              <a:latin typeface="+mj-lt"/>
              <a:cs typeface="EucrosiaUPC" pitchFamily="18" charset="-34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371600" y="3810000"/>
            <a:ext cx="6400800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u="sng" dirty="0" smtClean="0">
                <a:latin typeface="+mj-lt"/>
                <a:cs typeface="EucrosiaUPC" pitchFamily="18" charset="-34"/>
              </a:rPr>
              <a:t>Preliminary Design</a:t>
            </a:r>
          </a:p>
          <a:p>
            <a:pPr marL="0" indent="0" algn="ctr">
              <a:buNone/>
            </a:pPr>
            <a:r>
              <a:rPr lang="en-US" dirty="0" smtClean="0">
                <a:latin typeface="+mj-lt"/>
                <a:cs typeface="EucrosiaUPC" pitchFamily="18" charset="-34"/>
              </a:rPr>
              <a:t>November 7</a:t>
            </a:r>
            <a:r>
              <a:rPr lang="en-US" baseline="30000" dirty="0" smtClean="0">
                <a:latin typeface="+mj-lt"/>
                <a:cs typeface="EucrosiaUPC" pitchFamily="18" charset="-34"/>
              </a:rPr>
              <a:t>th</a:t>
            </a:r>
            <a:r>
              <a:rPr lang="en-US" dirty="0" smtClean="0">
                <a:latin typeface="+mj-lt"/>
                <a:cs typeface="EucrosiaUPC" pitchFamily="18" charset="-34"/>
              </a:rPr>
              <a:t>, 2011</a:t>
            </a:r>
            <a:endParaRPr lang="en-US" sz="900" dirty="0" smtClean="0">
              <a:latin typeface="+mj-lt"/>
              <a:cs typeface="EucrosiaUPC" pitchFamily="18" charset="-34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363108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atin typeface="GulimChe" pitchFamily="49" charset="-127"/>
                <a:ea typeface="GulimChe" pitchFamily="49" charset="-127"/>
              </a:rPr>
              <a:t>User Case Narratives</a:t>
            </a:r>
            <a:endParaRPr lang="en-US" sz="6000" b="1" dirty="0">
              <a:latin typeface="GulimChe" pitchFamily="49" charset="-127"/>
              <a:ea typeface="GulimChe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Administrator User Case Narrative Changes</a:t>
            </a:r>
          </a:p>
          <a:p>
            <a:pPr lvl="1"/>
            <a:r>
              <a:rPr lang="en-US" dirty="0" smtClean="0"/>
              <a:t>View Scoreboard</a:t>
            </a:r>
          </a:p>
          <a:p>
            <a:pPr lvl="2"/>
            <a:r>
              <a:rPr lang="en-US" dirty="0" smtClean="0"/>
              <a:t>Set the Times the contest Scoreboard is Active</a:t>
            </a:r>
          </a:p>
          <a:p>
            <a:pPr lvl="2"/>
            <a:r>
              <a:rPr lang="en-US" dirty="0" smtClean="0"/>
              <a:t>Although only the Scoreboard Judge can edit it</a:t>
            </a:r>
            <a:br>
              <a:rPr lang="en-US" dirty="0" smtClean="0"/>
            </a:br>
            <a:endParaRPr lang="en-US" b="1" dirty="0" smtClean="0">
              <a:ea typeface="GulimChe" pitchFamily="49" charset="-127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</a:rPr>
              <a:pPr/>
              <a:t>10</a:t>
            </a:fld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5" descr="NNPsolu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7000"/>
            <a:ext cx="1859560" cy="38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GulimChe" pitchFamily="49" charset="-127"/>
                <a:ea typeface="GulimChe" pitchFamily="49" charset="-127"/>
                <a:cs typeface="Helvetica"/>
              </a:rPr>
              <a:t>Agenda</a:t>
            </a:r>
            <a:endParaRPr lang="en-US" sz="4000" b="1" dirty="0">
              <a:latin typeface="GulimChe" pitchFamily="49" charset="-127"/>
              <a:ea typeface="GulimChe" pitchFamily="49" charset="-127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Introduction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Restatement of Problem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Project Progression</a:t>
            </a:r>
            <a:endParaRPr lang="en-US" sz="2000" dirty="0">
              <a:latin typeface="+mj-lt"/>
              <a:ea typeface="GulimChe" pitchFamily="49" charset="-127"/>
              <a:cs typeface="Helvetica"/>
            </a:endParaRPr>
          </a:p>
          <a:p>
            <a:r>
              <a:rPr lang="en-US" sz="2000" dirty="0" smtClean="0">
                <a:latin typeface="+mj-lt"/>
                <a:ea typeface="GulimChe" pitchFamily="49" charset="-127"/>
              </a:rPr>
              <a:t>User Case Narratives</a:t>
            </a:r>
          </a:p>
          <a:p>
            <a:r>
              <a:rPr lang="en-US" sz="2000" b="1" u="sng" dirty="0" smtClean="0">
                <a:latin typeface="+mj-lt"/>
                <a:ea typeface="GulimChe" pitchFamily="49" charset="-127"/>
              </a:rPr>
              <a:t>Use Case Diagram</a:t>
            </a:r>
            <a:endParaRPr lang="en-US" sz="2000" b="1" u="sng" dirty="0" smtClean="0">
              <a:latin typeface="+mj-lt"/>
              <a:ea typeface="GulimChe" pitchFamily="49" charset="-127"/>
              <a:cs typeface="Helvetica"/>
            </a:endParaRP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Deployment Diagram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Website Map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Activity Diagram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Data Flow Diagrams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Requirements Inventory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Data Dictionary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Testing Plan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Development and Production Environments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Prototype Screens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Project Timeline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6" name="Picture 5" descr="NNPsolu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67818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8287B-3984-4191-92B6-9C963ECB5955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latin typeface="GulimChe" pitchFamily="49" charset="-127"/>
                <a:ea typeface="GulimChe" pitchFamily="49" charset="-127"/>
              </a:rPr>
              <a:t>Use Case Diagram:</a:t>
            </a:r>
            <a:br>
              <a:rPr lang="en-US" sz="6000" b="1" dirty="0" smtClean="0">
                <a:latin typeface="GulimChe" pitchFamily="49" charset="-127"/>
                <a:ea typeface="GulimChe" pitchFamily="49" charset="-127"/>
              </a:rPr>
            </a:br>
            <a:r>
              <a:rPr lang="en-US" sz="6000" b="1" dirty="0" smtClean="0">
                <a:latin typeface="GulimChe" pitchFamily="49" charset="-127"/>
                <a:ea typeface="GulimChe" pitchFamily="49" charset="-127"/>
              </a:rPr>
              <a:t>Legend</a:t>
            </a:r>
            <a:endParaRPr lang="en-US" sz="6000" b="1" dirty="0">
              <a:latin typeface="GulimChe" pitchFamily="49" charset="-127"/>
              <a:ea typeface="GulimChe" pitchFamily="49" charset="-127"/>
            </a:endParaRPr>
          </a:p>
        </p:txBody>
      </p:sp>
      <p:pic>
        <p:nvPicPr>
          <p:cNvPr id="5" name="Content Placeholder 6" descr="SystemBoundar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9838" y="2571924"/>
            <a:ext cx="1504762" cy="1390476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</a:rPr>
              <a:pPr/>
              <a:t>12</a:t>
            </a:fld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7" name="Picture 6" descr="NNPsoluti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6477000"/>
            <a:ext cx="1859560" cy="381976"/>
          </a:xfrm>
          <a:prstGeom prst="rect">
            <a:avLst/>
          </a:prstGeom>
        </p:spPr>
      </p:pic>
      <p:pic>
        <p:nvPicPr>
          <p:cNvPr id="8" name="Picture 7" descr="Us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5029305"/>
            <a:ext cx="1600000" cy="8380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43400" y="2590801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System Boundary:</a:t>
            </a:r>
          </a:p>
          <a:p>
            <a:r>
              <a:rPr lang="en-US" dirty="0" smtClean="0"/>
              <a:t>	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43400" y="49530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Uses: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30480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the users, human and non-human, located on the outside of the boundary,  interact with the uses, located on the inside of the boundary, within the system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53000" y="53340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Activities that interact with the actors outside of the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t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1657" y="2419495"/>
            <a:ext cx="657143" cy="1161905"/>
          </a:xfrm>
          <a:prstGeom prst="rect">
            <a:avLst/>
          </a:prstGeom>
        </p:spPr>
      </p:pic>
      <p:pic>
        <p:nvPicPr>
          <p:cNvPr id="5" name="Picture 4" descr="Act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200295"/>
            <a:ext cx="657143" cy="1161905"/>
          </a:xfrm>
          <a:prstGeom prst="rect">
            <a:avLst/>
          </a:prstGeom>
        </p:spPr>
      </p:pic>
      <p:pic>
        <p:nvPicPr>
          <p:cNvPr id="6" name="Picture 5" descr="IncludesArr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705333"/>
            <a:ext cx="1657143" cy="866667"/>
          </a:xfrm>
          <a:prstGeom prst="rect">
            <a:avLst/>
          </a:prstGeom>
        </p:spPr>
      </p:pic>
      <p:pic>
        <p:nvPicPr>
          <p:cNvPr id="7" name="Picture 6" descr="InheritsArr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6971" y="4953000"/>
            <a:ext cx="1571429" cy="8666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9600" y="4800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Inherits Arrow: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1524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Left Actor: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19600" y="3697069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Includes Arrow: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0" y="2706469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Right Actor: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0" y="19812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Human users which interact with the uses within the system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29200" y="3126938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Non-Human users which interact with the uses within the system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29200" y="415426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Specific items that are included within the connected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29200" y="52578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Shows </a:t>
            </a:r>
            <a:r>
              <a:rPr lang="en-US" dirty="0" err="1" smtClean="0"/>
              <a:t>subuses</a:t>
            </a:r>
            <a:r>
              <a:rPr lang="en-US" dirty="0" smtClean="0"/>
              <a:t> of the given uses or actors which are not necessarily accessed when the parent is accessed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40475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</a:rPr>
              <a:pPr/>
              <a:t>13</a:t>
            </a:fld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7" name="Picture 16" descr="NNPsolution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6477000"/>
            <a:ext cx="1859560" cy="381976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GulimChe" pitchFamily="49" charset="-127"/>
                <a:ea typeface="GulimChe" pitchFamily="49" charset="-127"/>
              </a:rPr>
              <a:t>Legend Cont.</a:t>
            </a:r>
            <a:endParaRPr lang="en-US" sz="6000" b="1" dirty="0">
              <a:latin typeface="GulimChe" pitchFamily="49" charset="-127"/>
              <a:ea typeface="Gulim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</a:rPr>
              <a:pPr/>
              <a:t>14</a:t>
            </a:fld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5" descr="NNPsoluti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6384925"/>
            <a:ext cx="1859560" cy="38197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GulimChe" pitchFamily="49" charset="-127"/>
                <a:ea typeface="GulimChe" pitchFamily="49" charset="-127"/>
              </a:rPr>
              <a:t>Use Case Diagram</a:t>
            </a:r>
            <a:endParaRPr lang="en-US" sz="6000" b="1" dirty="0">
              <a:latin typeface="GulimChe" pitchFamily="49" charset="-127"/>
              <a:ea typeface="GulimChe" pitchFamily="49" charset="-127"/>
            </a:endParaRPr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2590800" y="990600"/>
          <a:ext cx="4267200" cy="5522766"/>
        </p:xfrm>
        <a:graphic>
          <a:graphicData uri="http://schemas.openxmlformats.org/presentationml/2006/ole">
            <p:oleObj spid="_x0000_s32769" name="Acrobat Document" r:id="rId4" imgW="5829261" imgH="7543646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GulimChe" pitchFamily="49" charset="-127"/>
                <a:ea typeface="GulimChe" pitchFamily="49" charset="-127"/>
                <a:cs typeface="Helvetica"/>
              </a:rPr>
              <a:t>Agenda</a:t>
            </a:r>
            <a:endParaRPr lang="en-US" sz="4000" b="1" dirty="0">
              <a:latin typeface="GulimChe" pitchFamily="49" charset="-127"/>
              <a:ea typeface="GulimChe" pitchFamily="49" charset="-127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Introduction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Restatement of Problem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Project Progression</a:t>
            </a:r>
            <a:endParaRPr lang="en-US" sz="2000" dirty="0">
              <a:latin typeface="+mj-lt"/>
              <a:ea typeface="GulimChe" pitchFamily="49" charset="-127"/>
              <a:cs typeface="Helvetica"/>
            </a:endParaRPr>
          </a:p>
          <a:p>
            <a:r>
              <a:rPr lang="en-US" sz="2000" dirty="0" smtClean="0">
                <a:latin typeface="+mj-lt"/>
                <a:ea typeface="GulimChe" pitchFamily="49" charset="-127"/>
              </a:rPr>
              <a:t>User Case Narratives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</a:rPr>
              <a:t>Use Case Diagram</a:t>
            </a:r>
            <a:endParaRPr lang="en-US" sz="2000" dirty="0" smtClean="0">
              <a:latin typeface="+mj-lt"/>
              <a:ea typeface="GulimChe" pitchFamily="49" charset="-127"/>
              <a:cs typeface="Helvetica"/>
            </a:endParaRPr>
          </a:p>
          <a:p>
            <a:r>
              <a:rPr lang="en-US" sz="2000" b="1" u="sng" dirty="0" smtClean="0">
                <a:latin typeface="+mj-lt"/>
                <a:ea typeface="GulimChe" pitchFamily="49" charset="-127"/>
                <a:cs typeface="Helvetica"/>
              </a:rPr>
              <a:t>Deployment Diagram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Website Map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Activity Diagram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Data Flow Diagrams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Requirements Inventory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Data Dictionary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Testing Plan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Development and Production Environments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Prototype Screens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Project Timeline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6" name="Picture 5" descr="NNPsolu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67818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8287B-3984-4191-92B6-9C963ECB5955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ysadmin\Desktop\P=NPsolutions-SLICE-Deployment Diagram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6266440" cy="4867052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>
                <a:latin typeface="GulimChe" pitchFamily="49" charset="-127"/>
                <a:ea typeface="GulimChe" pitchFamily="49" charset="-127"/>
              </a:rPr>
              <a:t>Deployment Diagram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Che" pitchFamily="49" charset="-127"/>
              <a:ea typeface="GulimChe" pitchFamily="49" charset="-127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40475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  <a:latin typeface="+mj-lt"/>
              </a:rPr>
              <a:pPr/>
              <a:t>16</a:t>
            </a:fld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Picture 7" descr="NNPsoluti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GulimChe" pitchFamily="49" charset="-127"/>
                <a:ea typeface="GulimChe" pitchFamily="49" charset="-127"/>
                <a:cs typeface="Helvetica"/>
              </a:rPr>
              <a:t>Agenda</a:t>
            </a:r>
            <a:endParaRPr lang="en-US" sz="4000" b="1" dirty="0">
              <a:latin typeface="GulimChe" pitchFamily="49" charset="-127"/>
              <a:ea typeface="GulimChe" pitchFamily="49" charset="-127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Introduction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Restatement of Problem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Project Progression</a:t>
            </a:r>
            <a:endParaRPr lang="en-US" sz="2000" dirty="0">
              <a:latin typeface="+mj-lt"/>
              <a:ea typeface="GulimChe" pitchFamily="49" charset="-127"/>
              <a:cs typeface="Helvetica"/>
            </a:endParaRPr>
          </a:p>
          <a:p>
            <a:r>
              <a:rPr lang="en-US" sz="2000" dirty="0" smtClean="0">
                <a:latin typeface="+mj-lt"/>
                <a:ea typeface="GulimChe" pitchFamily="49" charset="-127"/>
              </a:rPr>
              <a:t>User Case Narratives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</a:rPr>
              <a:t>Use Case Diagram</a:t>
            </a:r>
            <a:endParaRPr lang="en-US" sz="2000" dirty="0" smtClean="0">
              <a:latin typeface="+mj-lt"/>
              <a:ea typeface="GulimChe" pitchFamily="49" charset="-127"/>
              <a:cs typeface="Helvetica"/>
            </a:endParaRP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Deployment Diagram</a:t>
            </a:r>
          </a:p>
          <a:p>
            <a:r>
              <a:rPr lang="en-US" sz="2000" b="1" u="sng" dirty="0" smtClean="0">
                <a:latin typeface="+mj-lt"/>
                <a:ea typeface="GulimChe" pitchFamily="49" charset="-127"/>
                <a:cs typeface="Helvetica"/>
              </a:rPr>
              <a:t>Website Map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Activity Diagram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Data Flow Diagrams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Requirements Inventory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Data Dictionary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Testing Plan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Development and Production Environments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Prototype Screens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Project Timeline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6" name="Picture 5" descr="NNPsolu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67818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8287B-3984-4191-92B6-9C963ECB5955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ysadmin\Desktop\WebsiteMap_Legen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512241"/>
            <a:ext cx="4765553" cy="2640247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ulimChe" pitchFamily="49" charset="-127"/>
                <a:ea typeface="GulimChe" pitchFamily="49" charset="-127"/>
              </a:rPr>
              <a:t>Website Map Legend</a:t>
            </a:r>
            <a:endParaRPr lang="en-US" b="1" dirty="0">
              <a:latin typeface="GulimChe" pitchFamily="49" charset="-127"/>
              <a:ea typeface="GulimChe" pitchFamily="49" charset="-127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40475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  <a:latin typeface="+mj-lt"/>
              </a:rPr>
              <a:pPr/>
              <a:t>18</a:t>
            </a:fld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Picture 5" descr="NNPsoluti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ulimChe" pitchFamily="49" charset="-127"/>
                <a:ea typeface="GulimChe" pitchFamily="49" charset="-127"/>
              </a:rPr>
              <a:t>Website Map</a:t>
            </a:r>
            <a:endParaRPr lang="en-US" b="1" dirty="0">
              <a:latin typeface="GulimChe" pitchFamily="49" charset="-127"/>
              <a:ea typeface="GulimChe" pitchFamily="49" charset="-127"/>
            </a:endParaRPr>
          </a:p>
        </p:txBody>
      </p:sp>
      <p:pic>
        <p:nvPicPr>
          <p:cNvPr id="3075" name="Picture 3" descr="C:\Users\sysadmin\Desktop\newWeb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7773158" cy="5181600"/>
          </a:xfrm>
          <a:prstGeom prst="rect">
            <a:avLst/>
          </a:prstGeom>
          <a:noFill/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40475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  <a:latin typeface="+mj-lt"/>
              </a:rPr>
              <a:pPr/>
              <a:t>19</a:t>
            </a:fld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4" descr="NNPsoluti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latin typeface="GulimChe" pitchFamily="49" charset="-127"/>
                <a:ea typeface="GulimChe" pitchFamily="49" charset="-127"/>
                <a:cs typeface="Helvetica"/>
              </a:rPr>
              <a:t>Welcome</a:t>
            </a:r>
            <a:endParaRPr lang="en-US" sz="8000" b="1" dirty="0">
              <a:latin typeface="GulimChe" pitchFamily="49" charset="-127"/>
              <a:ea typeface="GulimChe" pitchFamily="49" charset="-127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3600" dirty="0" smtClean="0">
              <a:cs typeface="Helvetica"/>
            </a:endParaRPr>
          </a:p>
          <a:p>
            <a:pPr>
              <a:buNone/>
            </a:pPr>
            <a:r>
              <a:rPr lang="en-US" sz="3600" dirty="0" smtClean="0">
                <a:ea typeface="GulimChe" pitchFamily="49" charset="-127"/>
                <a:cs typeface="Helvetica"/>
              </a:rPr>
              <a:t>Our Client:</a:t>
            </a:r>
          </a:p>
          <a:p>
            <a:pPr algn="r">
              <a:buNone/>
            </a:pPr>
            <a:r>
              <a:rPr lang="en-US" sz="4000" b="1" dirty="0" smtClean="0">
                <a:ea typeface="GulimChe" pitchFamily="49" charset="-127"/>
                <a:cs typeface="Helvetica"/>
              </a:rPr>
              <a:t>Dr. Darren Lim</a:t>
            </a:r>
          </a:p>
          <a:p>
            <a:pPr algn="r">
              <a:buNone/>
            </a:pPr>
            <a:r>
              <a:rPr lang="en-US" sz="3600" dirty="0" smtClean="0">
                <a:ea typeface="GulimChe" pitchFamily="49" charset="-127"/>
                <a:cs typeface="Helvetica"/>
              </a:rPr>
              <a:t>Associate Professor</a:t>
            </a:r>
          </a:p>
          <a:p>
            <a:pPr algn="r">
              <a:buNone/>
            </a:pPr>
            <a:r>
              <a:rPr lang="en-US" sz="3600" dirty="0" smtClean="0">
                <a:ea typeface="GulimChe" pitchFamily="49" charset="-127"/>
                <a:cs typeface="Helvetica"/>
              </a:rPr>
              <a:t>Siena College</a:t>
            </a:r>
            <a:endParaRPr lang="en-US" sz="3600" dirty="0">
              <a:ea typeface="GulimChe" pitchFamily="49" charset="-127"/>
              <a:cs typeface="Helvetica"/>
            </a:endParaRPr>
          </a:p>
        </p:txBody>
      </p:sp>
      <p:pic>
        <p:nvPicPr>
          <p:cNvPr id="5" name="Picture 4" descr="NNPsolu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67818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8287B-3984-4191-92B6-9C963ECB5955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GulimChe" pitchFamily="49" charset="-127"/>
                <a:ea typeface="GulimChe" pitchFamily="49" charset="-127"/>
                <a:cs typeface="Helvetica"/>
              </a:rPr>
              <a:t>Agenda</a:t>
            </a:r>
            <a:endParaRPr lang="en-US" sz="4000" b="1" dirty="0">
              <a:latin typeface="GulimChe" pitchFamily="49" charset="-127"/>
              <a:ea typeface="GulimChe" pitchFamily="49" charset="-127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Introduction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Restatement of Problem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Project Progression</a:t>
            </a:r>
            <a:endParaRPr lang="en-US" sz="2000" dirty="0">
              <a:latin typeface="+mj-lt"/>
              <a:ea typeface="GulimChe" pitchFamily="49" charset="-127"/>
              <a:cs typeface="Helvetica"/>
            </a:endParaRPr>
          </a:p>
          <a:p>
            <a:r>
              <a:rPr lang="en-US" sz="2000" dirty="0" smtClean="0">
                <a:latin typeface="+mj-lt"/>
                <a:ea typeface="GulimChe" pitchFamily="49" charset="-127"/>
              </a:rPr>
              <a:t>User Case Narratives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</a:rPr>
              <a:t>Use Case Diagram</a:t>
            </a:r>
            <a:endParaRPr lang="en-US" sz="2000" dirty="0" smtClean="0">
              <a:latin typeface="+mj-lt"/>
              <a:ea typeface="GulimChe" pitchFamily="49" charset="-127"/>
              <a:cs typeface="Helvetica"/>
            </a:endParaRP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Deployment Diagram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Website Map</a:t>
            </a:r>
          </a:p>
          <a:p>
            <a:r>
              <a:rPr lang="en-US" sz="2000" b="1" u="sng" dirty="0" smtClean="0">
                <a:latin typeface="+mj-lt"/>
                <a:ea typeface="GulimChe" pitchFamily="49" charset="-127"/>
                <a:cs typeface="Helvetica"/>
              </a:rPr>
              <a:t>Activity Diagram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Data Flow Diagrams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Requirements Inventory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Data Dictionary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Testing Plan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Development and Production Environments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Prototype Screens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Project Timeline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6" name="Picture 5" descr="NNPsolu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67818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8287B-3984-4191-92B6-9C963ECB5955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 Diagram – Solution Submission</a:t>
            </a:r>
            <a:endParaRPr lang="en-US" dirty="0"/>
          </a:p>
        </p:txBody>
      </p:sp>
      <p:pic>
        <p:nvPicPr>
          <p:cNvPr id="1026" name="Picture 2" descr="C:\Users\sysadmin\Desktop\Preliminary Design\activity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143000"/>
            <a:ext cx="3870894" cy="5527033"/>
          </a:xfrm>
          <a:prstGeom prst="rect">
            <a:avLst/>
          </a:prstGeom>
          <a:noFill/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40475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  <a:latin typeface="+mj-lt"/>
              </a:rPr>
              <a:pPr/>
              <a:t>21</a:t>
            </a:fld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4" descr="NNPsoluti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GulimChe" pitchFamily="49" charset="-127"/>
                <a:ea typeface="GulimChe" pitchFamily="49" charset="-127"/>
                <a:cs typeface="Helvetica"/>
              </a:rPr>
              <a:t>Agenda</a:t>
            </a:r>
            <a:endParaRPr lang="en-US" sz="4000" b="1" dirty="0">
              <a:latin typeface="GulimChe" pitchFamily="49" charset="-127"/>
              <a:ea typeface="GulimChe" pitchFamily="49" charset="-127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Introduction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Restatement of Problem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Project Progression</a:t>
            </a:r>
            <a:endParaRPr lang="en-US" sz="2000" dirty="0">
              <a:latin typeface="+mj-lt"/>
              <a:ea typeface="GulimChe" pitchFamily="49" charset="-127"/>
              <a:cs typeface="Helvetica"/>
            </a:endParaRPr>
          </a:p>
          <a:p>
            <a:r>
              <a:rPr lang="en-US" sz="2000" dirty="0" smtClean="0">
                <a:latin typeface="+mj-lt"/>
                <a:ea typeface="GulimChe" pitchFamily="49" charset="-127"/>
              </a:rPr>
              <a:t>User Case Narratives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</a:rPr>
              <a:t>Use Case Diagram</a:t>
            </a:r>
            <a:endParaRPr lang="en-US" sz="2000" dirty="0" smtClean="0">
              <a:latin typeface="+mj-lt"/>
              <a:ea typeface="GulimChe" pitchFamily="49" charset="-127"/>
              <a:cs typeface="Helvetica"/>
            </a:endParaRP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Deployment Diagram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Website Map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Activity Diagram</a:t>
            </a:r>
          </a:p>
          <a:p>
            <a:r>
              <a:rPr lang="en-US" sz="2000" b="1" u="sng" dirty="0" smtClean="0">
                <a:latin typeface="+mj-lt"/>
                <a:ea typeface="GulimChe" pitchFamily="49" charset="-127"/>
                <a:cs typeface="Helvetica"/>
              </a:rPr>
              <a:t>Data Flow Diagrams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Requirements Inventory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Data Dictionary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Testing Plan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Development and Production Environments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Prototype Screens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Project Timeline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6" name="Picture 5" descr="NNPsolu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67818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8287B-3984-4191-92B6-9C963ECB5955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GulimChe" pitchFamily="49" charset="-127"/>
                <a:ea typeface="GulimChe" pitchFamily="49" charset="-127"/>
              </a:rPr>
              <a:t>Data Flow: Legend</a:t>
            </a:r>
            <a:endParaRPr lang="en-US" sz="6000" b="1" dirty="0">
              <a:latin typeface="GulimChe" pitchFamily="49" charset="-127"/>
              <a:ea typeface="GulimChe" pitchFamily="49" charset="-127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49362"/>
            <a:ext cx="8229600" cy="4525963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                                    </a:t>
            </a:r>
            <a:r>
              <a:rPr lang="en-US" sz="1800" dirty="0" smtClean="0"/>
              <a:t>Process: transforms or manipulates data</a:t>
            </a:r>
          </a:p>
          <a:p>
            <a:pPr lvl="1"/>
            <a:endParaRPr lang="en-US" sz="1800" dirty="0"/>
          </a:p>
          <a:p>
            <a:pPr marL="2286000" lvl="5" indent="0">
              <a:buNone/>
            </a:pPr>
            <a:r>
              <a:rPr lang="en-US" sz="1800" dirty="0" smtClean="0"/>
              <a:t>                 </a:t>
            </a:r>
          </a:p>
          <a:p>
            <a:pPr marL="2286000" lvl="5" indent="0">
              <a:buNone/>
            </a:pPr>
            <a:r>
              <a:rPr lang="en-US" sz="1800" dirty="0" smtClean="0"/>
              <a:t>		 Data Flow: represents the movement of data</a:t>
            </a:r>
          </a:p>
          <a:p>
            <a:pPr marL="2286000" lvl="5" indent="0">
              <a:buNone/>
            </a:pPr>
            <a:endParaRPr lang="en-US" sz="1800" dirty="0"/>
          </a:p>
          <a:p>
            <a:pPr marL="2286000" lvl="5" indent="0">
              <a:buNone/>
            </a:pPr>
            <a:r>
              <a:rPr lang="en-US" sz="1800" dirty="0" smtClean="0"/>
              <a:t>		 </a:t>
            </a:r>
          </a:p>
          <a:p>
            <a:pPr marL="2286000" lvl="5" indent="0">
              <a:buNone/>
            </a:pPr>
            <a:r>
              <a:rPr lang="en-US" sz="1800" dirty="0" smtClean="0"/>
              <a:t>		Data Store: represents some location where 			   data is temporarily held</a:t>
            </a:r>
          </a:p>
          <a:p>
            <a:pPr marL="2286000" lvl="5" indent="0">
              <a:buNone/>
            </a:pPr>
            <a:endParaRPr lang="en-US" sz="1800" dirty="0"/>
          </a:p>
          <a:p>
            <a:pPr marL="2286000" lvl="5" indent="0">
              <a:buNone/>
            </a:pPr>
            <a:endParaRPr lang="en-US" sz="1800" dirty="0" smtClean="0"/>
          </a:p>
          <a:p>
            <a:pPr marL="2286000" lvl="5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Entity :External entities are sources/sinks             		            which contribute data	or information to                         		            the system or which receive information 		            from it</a:t>
            </a:r>
            <a:endParaRPr lang="en-US" sz="1800" dirty="0"/>
          </a:p>
        </p:txBody>
      </p:sp>
      <p:sp>
        <p:nvSpPr>
          <p:cNvPr id="6" name="Oval 5"/>
          <p:cNvSpPr/>
          <p:nvPr/>
        </p:nvSpPr>
        <p:spPr>
          <a:xfrm>
            <a:off x="609600" y="868362"/>
            <a:ext cx="1447800" cy="1447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26533" y="2773362"/>
            <a:ext cx="1676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26533" y="3230562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57866" y="3230562"/>
            <a:ext cx="2480734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9600" y="4750329"/>
            <a:ext cx="2286000" cy="1295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188075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</a:rPr>
              <a:pPr/>
              <a:t>23</a:t>
            </a:fld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2" name="Picture 11" descr="NNPsolu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99824"/>
            <a:ext cx="1859560" cy="38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GulimChe" pitchFamily="49" charset="-127"/>
                <a:ea typeface="GulimChe" pitchFamily="49" charset="-127"/>
              </a:rPr>
              <a:t>Context Diagram</a:t>
            </a:r>
            <a:endParaRPr lang="en-US" sz="6000" b="1" dirty="0">
              <a:latin typeface="GulimChe" pitchFamily="49" charset="-127"/>
              <a:ea typeface="GulimChe" pitchFamily="49" charset="-127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49969"/>
            <a:ext cx="6547851" cy="518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188075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</a:rPr>
              <a:pPr/>
              <a:t>24</a:t>
            </a:fld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9" name="Picture 8" descr="NNPsoluti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99824"/>
            <a:ext cx="1859560" cy="38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GulimChe" pitchFamily="49" charset="-127"/>
                <a:ea typeface="GulimChe" pitchFamily="49" charset="-127"/>
              </a:rPr>
              <a:t>Level 0</a:t>
            </a:r>
            <a:endParaRPr lang="en-US" sz="6000" b="1" dirty="0">
              <a:latin typeface="GulimChe" pitchFamily="49" charset="-127"/>
              <a:ea typeface="GulimChe" pitchFamily="49" charset="-12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188075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</a:rPr>
              <a:pPr/>
              <a:t>25</a:t>
            </a:fld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7" name="Picture 6" descr="NNPsolu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99824"/>
            <a:ext cx="1859560" cy="381976"/>
          </a:xfrm>
          <a:prstGeom prst="rect">
            <a:avLst/>
          </a:prstGeom>
        </p:spPr>
      </p:pic>
      <p:pic>
        <p:nvPicPr>
          <p:cNvPr id="2050" name="Picture 2" descr="C:\Users\sysadmin\Desktop\Level0 f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1" y="838200"/>
            <a:ext cx="7344656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GulimChe" pitchFamily="49" charset="-127"/>
                <a:ea typeface="GulimChe" pitchFamily="49" charset="-127"/>
              </a:rPr>
              <a:t>Level 1</a:t>
            </a:r>
            <a:endParaRPr lang="en-US" sz="6000" b="1" dirty="0">
              <a:latin typeface="GulimChe" pitchFamily="49" charset="-127"/>
              <a:ea typeface="GulimChe" pitchFamily="49" charset="-12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40475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</a:rPr>
              <a:pPr/>
              <a:t>26</a:t>
            </a:fld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7" name="Picture 6" descr="NNPsolu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99824"/>
            <a:ext cx="1859560" cy="381976"/>
          </a:xfrm>
          <a:prstGeom prst="rect">
            <a:avLst/>
          </a:prstGeom>
        </p:spPr>
      </p:pic>
      <p:pic>
        <p:nvPicPr>
          <p:cNvPr id="3074" name="Picture 2" descr="C:\Users\sysadmin\Desktop\level 1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219200"/>
            <a:ext cx="3441700" cy="4842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ulimChe" pitchFamily="49" charset="-127"/>
                <a:ea typeface="GulimChe" pitchFamily="49" charset="-127"/>
              </a:rPr>
              <a:t>Level 2</a:t>
            </a:r>
            <a:endParaRPr lang="en-US" b="1" dirty="0">
              <a:latin typeface="GulimChe" pitchFamily="49" charset="-127"/>
              <a:ea typeface="GulimChe" pitchFamily="49" charset="-127"/>
            </a:endParaRPr>
          </a:p>
        </p:txBody>
      </p:sp>
      <p:pic>
        <p:nvPicPr>
          <p:cNvPr id="4098" name="Picture 2" descr="C:\Users\sysadmin\Desktop\level 2 3.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6645389" cy="5181600"/>
          </a:xfrm>
          <a:prstGeom prst="rect">
            <a:avLst/>
          </a:prstGeom>
          <a:noFill/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40475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  <a:latin typeface="+mj-lt"/>
              </a:rPr>
              <a:pPr/>
              <a:t>27</a:t>
            </a:fld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4" descr="NNPsoluti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ulimChe" pitchFamily="49" charset="-127"/>
                <a:ea typeface="GulimChe" pitchFamily="49" charset="-127"/>
              </a:rPr>
              <a:t>Level 3</a:t>
            </a:r>
            <a:endParaRPr lang="en-US" b="1" dirty="0">
              <a:latin typeface="GulimChe" pitchFamily="49" charset="-127"/>
              <a:ea typeface="GulimChe" pitchFamily="49" charset="-127"/>
            </a:endParaRPr>
          </a:p>
        </p:txBody>
      </p:sp>
      <p:pic>
        <p:nvPicPr>
          <p:cNvPr id="5122" name="Picture 2" descr="C:\Users\sysadmin\Desktop\level 3 3.1.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7010400" cy="5266076"/>
          </a:xfrm>
          <a:prstGeom prst="rect">
            <a:avLst/>
          </a:prstGeom>
          <a:noFill/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40475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  <a:latin typeface="+mj-lt"/>
              </a:rPr>
              <a:pPr/>
              <a:t>28</a:t>
            </a:fld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4" descr="NNPsoluti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GulimChe" pitchFamily="49" charset="-127"/>
                <a:ea typeface="GulimChe" pitchFamily="49" charset="-127"/>
                <a:cs typeface="Helvetica"/>
              </a:rPr>
              <a:t>Agenda</a:t>
            </a:r>
            <a:endParaRPr lang="en-US" sz="4000" b="1" dirty="0">
              <a:latin typeface="GulimChe" pitchFamily="49" charset="-127"/>
              <a:ea typeface="GulimChe" pitchFamily="49" charset="-127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Introduction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Restatement of Problem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Project Progression</a:t>
            </a:r>
            <a:endParaRPr lang="en-US" sz="2000" dirty="0">
              <a:latin typeface="+mj-lt"/>
              <a:ea typeface="GulimChe" pitchFamily="49" charset="-127"/>
              <a:cs typeface="Helvetica"/>
            </a:endParaRPr>
          </a:p>
          <a:p>
            <a:r>
              <a:rPr lang="en-US" sz="2000" dirty="0" smtClean="0">
                <a:latin typeface="+mj-lt"/>
                <a:ea typeface="GulimChe" pitchFamily="49" charset="-127"/>
              </a:rPr>
              <a:t>User Case Narratives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</a:rPr>
              <a:t>Use Case Diagram</a:t>
            </a:r>
            <a:endParaRPr lang="en-US" sz="2000" dirty="0" smtClean="0">
              <a:latin typeface="+mj-lt"/>
              <a:ea typeface="GulimChe" pitchFamily="49" charset="-127"/>
              <a:cs typeface="Helvetica"/>
            </a:endParaRP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Deployment Diagram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Website Map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Activity Diagram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Data Flow Diagrams</a:t>
            </a:r>
          </a:p>
          <a:p>
            <a:r>
              <a:rPr lang="en-US" sz="2000" b="1" u="sng" dirty="0" smtClean="0">
                <a:latin typeface="+mj-lt"/>
                <a:ea typeface="GulimChe" pitchFamily="49" charset="-127"/>
                <a:cs typeface="Helvetica"/>
              </a:rPr>
              <a:t>Requirements Inventory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Data Dictionary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Testing Plan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Development and Production Environments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Prototype Screens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Project Timeline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6" name="Picture 5" descr="NNPsolu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67818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8287B-3984-4191-92B6-9C963ECB5955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GulimChe" pitchFamily="49" charset="-127"/>
                <a:ea typeface="GulimChe" pitchFamily="49" charset="-127"/>
                <a:cs typeface="Helvetica"/>
              </a:rPr>
              <a:t>Introduction</a:t>
            </a:r>
            <a:endParaRPr lang="en-US" sz="6000" b="1" dirty="0">
              <a:latin typeface="GulimChe" pitchFamily="49" charset="-127"/>
              <a:ea typeface="GulimChe" pitchFamily="49" charset="-127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4300" dirty="0" smtClean="0">
                <a:ea typeface="GulimChe" pitchFamily="49" charset="-127"/>
                <a:cs typeface="Helvetica"/>
              </a:rPr>
              <a:t>Our Team</a:t>
            </a:r>
          </a:p>
          <a:p>
            <a:pPr algn="ctr">
              <a:buNone/>
            </a:pPr>
            <a:r>
              <a:rPr lang="en-US" sz="1700" dirty="0">
                <a:ea typeface="GulimChe" pitchFamily="49" charset="-127"/>
                <a:cs typeface="Helvetica"/>
              </a:rPr>
              <a:t> </a:t>
            </a:r>
            <a:endParaRPr lang="en-US" sz="1700" dirty="0" smtClean="0">
              <a:ea typeface="GulimChe" pitchFamily="49" charset="-127"/>
              <a:cs typeface="Helvetica"/>
            </a:endParaRPr>
          </a:p>
          <a:p>
            <a:pPr algn="ctr">
              <a:buNone/>
            </a:pPr>
            <a:r>
              <a:rPr lang="en-US" sz="2600" b="1" dirty="0" smtClean="0">
                <a:ea typeface="GulimChe" pitchFamily="49" charset="-127"/>
                <a:cs typeface="Helvetica"/>
              </a:rPr>
              <a:t>Zachary Fitzsimmons</a:t>
            </a:r>
          </a:p>
          <a:p>
            <a:pPr algn="ctr">
              <a:buNone/>
            </a:pPr>
            <a:r>
              <a:rPr lang="en-US" sz="2600" dirty="0" smtClean="0">
                <a:ea typeface="GulimChe" pitchFamily="49" charset="-127"/>
                <a:cs typeface="Helvetica"/>
              </a:rPr>
              <a:t>Team Leader</a:t>
            </a:r>
          </a:p>
          <a:p>
            <a:pPr algn="ctr">
              <a:buNone/>
            </a:pPr>
            <a:endParaRPr lang="en-US" sz="2600" dirty="0">
              <a:ea typeface="GulimChe" pitchFamily="49" charset="-127"/>
              <a:cs typeface="Helvetica"/>
            </a:endParaRPr>
          </a:p>
          <a:p>
            <a:pPr algn="ctr">
              <a:buNone/>
            </a:pPr>
            <a:r>
              <a:rPr lang="en-US" sz="2600" b="1" dirty="0" smtClean="0">
                <a:ea typeface="GulimChe" pitchFamily="49" charset="-127"/>
                <a:cs typeface="Helvetica"/>
              </a:rPr>
              <a:t>Michael </a:t>
            </a:r>
            <a:r>
              <a:rPr lang="en-US" sz="2600" b="1" dirty="0" err="1" smtClean="0">
                <a:ea typeface="GulimChe" pitchFamily="49" charset="-127"/>
                <a:cs typeface="Helvetica"/>
              </a:rPr>
              <a:t>Pepe</a:t>
            </a:r>
            <a:endParaRPr lang="en-US" sz="2600" b="1" dirty="0" smtClean="0">
              <a:ea typeface="GulimChe" pitchFamily="49" charset="-127"/>
              <a:cs typeface="Helvetica"/>
            </a:endParaRPr>
          </a:p>
          <a:p>
            <a:pPr algn="ctr">
              <a:buNone/>
            </a:pPr>
            <a:r>
              <a:rPr lang="en-US" sz="2600" dirty="0" smtClean="0">
                <a:ea typeface="GulimChe" pitchFamily="49" charset="-127"/>
                <a:cs typeface="Helvetica"/>
              </a:rPr>
              <a:t>Lieutenant</a:t>
            </a:r>
          </a:p>
          <a:p>
            <a:pPr algn="ctr">
              <a:buNone/>
            </a:pPr>
            <a:endParaRPr lang="en-US" sz="2600" b="1" dirty="0">
              <a:ea typeface="GulimChe" pitchFamily="49" charset="-127"/>
              <a:cs typeface="Helvetica"/>
            </a:endParaRPr>
          </a:p>
          <a:p>
            <a:pPr algn="ctr">
              <a:buNone/>
            </a:pPr>
            <a:r>
              <a:rPr lang="en-US" sz="2600" b="1" dirty="0" smtClean="0">
                <a:ea typeface="GulimChe" pitchFamily="49" charset="-127"/>
                <a:cs typeface="Helvetica"/>
              </a:rPr>
              <a:t>Anthony </a:t>
            </a:r>
            <a:r>
              <a:rPr lang="en-US" sz="2600" b="1" dirty="0" err="1" smtClean="0">
                <a:ea typeface="GulimChe" pitchFamily="49" charset="-127"/>
                <a:cs typeface="Helvetica"/>
              </a:rPr>
              <a:t>Parente</a:t>
            </a:r>
            <a:endParaRPr lang="en-US" sz="2600" b="1" dirty="0" smtClean="0">
              <a:ea typeface="GulimChe" pitchFamily="49" charset="-127"/>
              <a:cs typeface="Helvetica"/>
            </a:endParaRPr>
          </a:p>
          <a:p>
            <a:pPr algn="ctr">
              <a:buNone/>
            </a:pPr>
            <a:r>
              <a:rPr lang="en-US" sz="2600" dirty="0" smtClean="0">
                <a:ea typeface="GulimChe" pitchFamily="49" charset="-127"/>
                <a:cs typeface="Helvetica"/>
              </a:rPr>
              <a:t>Systems Administrator </a:t>
            </a:r>
          </a:p>
          <a:p>
            <a:pPr algn="ctr">
              <a:buNone/>
            </a:pPr>
            <a:endParaRPr lang="en-US" sz="2600" dirty="0">
              <a:ea typeface="GulimChe" pitchFamily="49" charset="-127"/>
              <a:cs typeface="Helvetica"/>
            </a:endParaRPr>
          </a:p>
          <a:p>
            <a:pPr algn="ctr">
              <a:buNone/>
            </a:pPr>
            <a:r>
              <a:rPr lang="en-US" sz="2600" b="1" dirty="0" smtClean="0">
                <a:ea typeface="GulimChe" pitchFamily="49" charset="-127"/>
                <a:cs typeface="Helvetica"/>
              </a:rPr>
              <a:t>Matthew </a:t>
            </a:r>
            <a:r>
              <a:rPr lang="en-US" sz="2600" b="1" dirty="0" err="1" smtClean="0">
                <a:ea typeface="GulimChe" pitchFamily="49" charset="-127"/>
                <a:cs typeface="Helvetica"/>
              </a:rPr>
              <a:t>Ferritto</a:t>
            </a:r>
            <a:endParaRPr lang="en-US" sz="2600" b="1" dirty="0" smtClean="0">
              <a:ea typeface="GulimChe" pitchFamily="49" charset="-127"/>
              <a:cs typeface="Helvetica"/>
            </a:endParaRPr>
          </a:p>
          <a:p>
            <a:pPr algn="ctr">
              <a:buNone/>
            </a:pPr>
            <a:r>
              <a:rPr lang="en-US" sz="2600" dirty="0" smtClean="0">
                <a:ea typeface="GulimChe" pitchFamily="49" charset="-127"/>
                <a:cs typeface="Helvetica"/>
              </a:rPr>
              <a:t>Lead Webmaster</a:t>
            </a:r>
          </a:p>
          <a:p>
            <a:pPr algn="ctr">
              <a:buNone/>
            </a:pPr>
            <a:endParaRPr lang="en-US" sz="2600" dirty="0">
              <a:ea typeface="GulimChe" pitchFamily="49" charset="-127"/>
              <a:cs typeface="Helvetica"/>
            </a:endParaRPr>
          </a:p>
          <a:p>
            <a:pPr algn="ctr">
              <a:buNone/>
            </a:pPr>
            <a:r>
              <a:rPr lang="en-US" sz="2600" b="1" dirty="0" smtClean="0">
                <a:ea typeface="GulimChe" pitchFamily="49" charset="-127"/>
                <a:cs typeface="Helvetica"/>
              </a:rPr>
              <a:t>Renee </a:t>
            </a:r>
            <a:r>
              <a:rPr lang="en-US" sz="2600" b="1" dirty="0" err="1" smtClean="0">
                <a:ea typeface="GulimChe" pitchFamily="49" charset="-127"/>
                <a:cs typeface="Helvetica"/>
              </a:rPr>
              <a:t>Solheim</a:t>
            </a:r>
            <a:endParaRPr lang="en-US" sz="2600" b="1" dirty="0" smtClean="0">
              <a:ea typeface="GulimChe" pitchFamily="49" charset="-127"/>
              <a:cs typeface="Helvetica"/>
            </a:endParaRPr>
          </a:p>
          <a:p>
            <a:pPr algn="ctr">
              <a:buNone/>
            </a:pPr>
            <a:r>
              <a:rPr lang="en-US" sz="2600" dirty="0" smtClean="0">
                <a:ea typeface="GulimChe" pitchFamily="49" charset="-127"/>
                <a:cs typeface="Helvetica"/>
              </a:rPr>
              <a:t>Document Analyst</a:t>
            </a:r>
          </a:p>
          <a:p>
            <a:pPr algn="ctr">
              <a:buNone/>
            </a:pPr>
            <a:endParaRPr lang="en-US" sz="1800" b="1" dirty="0" smtClean="0">
              <a:cs typeface="Helvetica"/>
            </a:endParaRPr>
          </a:p>
          <a:p>
            <a:pPr algn="ctr">
              <a:buNone/>
            </a:pPr>
            <a:endParaRPr lang="en-US" sz="1800" dirty="0">
              <a:cs typeface="Helvetica"/>
            </a:endParaRPr>
          </a:p>
          <a:p>
            <a:pPr algn="ctr">
              <a:buNone/>
            </a:pPr>
            <a:endParaRPr lang="en-US" sz="1800" b="1" dirty="0" smtClean="0">
              <a:cs typeface="Helvetica"/>
            </a:endParaRPr>
          </a:p>
          <a:p>
            <a:pPr algn="ctr">
              <a:buNone/>
            </a:pPr>
            <a:endParaRPr lang="en-US" sz="1800" dirty="0">
              <a:cs typeface="Helvetica"/>
            </a:endParaRPr>
          </a:p>
        </p:txBody>
      </p:sp>
      <p:pic>
        <p:nvPicPr>
          <p:cNvPr id="5" name="Picture 4" descr="NNPsolu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0" y="6476024"/>
            <a:ext cx="1859560" cy="381976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64275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</a:rPr>
              <a:pPr/>
              <a:t>3</a:t>
            </a:fld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latin typeface="GulimChe" pitchFamily="49" charset="-127"/>
                <a:ea typeface="GulimChe" pitchFamily="49" charset="-127"/>
              </a:rPr>
              <a:t>Requirements Inventory</a:t>
            </a:r>
            <a:endParaRPr lang="en-US" sz="6000" dirty="0">
              <a:latin typeface="GulimChe" pitchFamily="49" charset="-127"/>
              <a:ea typeface="GulimChe" pitchFamily="49" charset="-127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3100" dirty="0" smtClean="0"/>
              <a:t>Team Advisor User</a:t>
            </a:r>
          </a:p>
          <a:p>
            <a:pPr lvl="1"/>
            <a:r>
              <a:rPr lang="en-US" sz="2700" dirty="0" smtClean="0"/>
              <a:t>Now multiple accounts, not necessarily linked to a Participant User</a:t>
            </a:r>
            <a:endParaRPr lang="en-US" sz="27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40475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  <a:latin typeface="+mj-lt"/>
              </a:rPr>
              <a:pPr/>
              <a:t>30</a:t>
            </a:fld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 descr="NNPsolu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124200"/>
            <a:ext cx="6705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Scoreboard Judge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Judge user with extra permissions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Edits contest scoreboard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latin typeface="GulimChe" pitchFamily="49" charset="-127"/>
                <a:ea typeface="GulimChe" pitchFamily="49" charset="-127"/>
              </a:rPr>
              <a:t>Requirements Inventory</a:t>
            </a:r>
            <a:endParaRPr lang="en-US" sz="6000" b="1" dirty="0">
              <a:latin typeface="GulimChe" pitchFamily="49" charset="-127"/>
              <a:ea typeface="GulimChe" pitchFamily="49" charset="-127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Non-Functional Requirements</a:t>
            </a:r>
          </a:p>
          <a:p>
            <a:pPr lvl="1"/>
            <a:r>
              <a:rPr lang="en-US" dirty="0" smtClean="0"/>
              <a:t>The system will be easily maintained</a:t>
            </a:r>
          </a:p>
          <a:p>
            <a:pPr lvl="1"/>
            <a:r>
              <a:rPr lang="en-US" dirty="0" smtClean="0"/>
              <a:t> The system will be stable</a:t>
            </a:r>
          </a:p>
          <a:p>
            <a:pPr lvl="1"/>
            <a:r>
              <a:rPr lang="en-US" dirty="0" smtClean="0"/>
              <a:t> The system will be viewable on multiple browsers</a:t>
            </a:r>
          </a:p>
          <a:p>
            <a:pPr lvl="1"/>
            <a:r>
              <a:rPr lang="en-US" dirty="0" smtClean="0"/>
              <a:t> The system will run efficiently</a:t>
            </a:r>
          </a:p>
          <a:p>
            <a:pPr lvl="1"/>
            <a:r>
              <a:rPr lang="en-US" dirty="0" smtClean="0"/>
              <a:t>The system will be user friendly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64275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</a:rPr>
              <a:pPr/>
              <a:t>31</a:t>
            </a:fld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7" name="Picture 6" descr="NNPsolu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GulimChe" pitchFamily="49" charset="-127"/>
                <a:ea typeface="GulimChe" pitchFamily="49" charset="-127"/>
                <a:cs typeface="Helvetica"/>
              </a:rPr>
              <a:t>Agenda</a:t>
            </a:r>
            <a:endParaRPr lang="en-US" sz="4000" b="1" dirty="0">
              <a:latin typeface="GulimChe" pitchFamily="49" charset="-127"/>
              <a:ea typeface="GulimChe" pitchFamily="49" charset="-127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Introduction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Restatement of Problem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Project Progression</a:t>
            </a:r>
            <a:endParaRPr lang="en-US" sz="2000" dirty="0">
              <a:latin typeface="+mj-lt"/>
              <a:ea typeface="GulimChe" pitchFamily="49" charset="-127"/>
              <a:cs typeface="Helvetica"/>
            </a:endParaRPr>
          </a:p>
          <a:p>
            <a:r>
              <a:rPr lang="en-US" sz="2000" dirty="0" smtClean="0">
                <a:latin typeface="+mj-lt"/>
                <a:ea typeface="GulimChe" pitchFamily="49" charset="-127"/>
              </a:rPr>
              <a:t>User Case Narratives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</a:rPr>
              <a:t>Use Case Diagram</a:t>
            </a:r>
            <a:endParaRPr lang="en-US" sz="2000" dirty="0" smtClean="0">
              <a:latin typeface="+mj-lt"/>
              <a:ea typeface="GulimChe" pitchFamily="49" charset="-127"/>
              <a:cs typeface="Helvetica"/>
            </a:endParaRP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Deployment Diagram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Website Map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Activity Diagram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Data Flow Diagrams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Requirements Inventory</a:t>
            </a:r>
          </a:p>
          <a:p>
            <a:r>
              <a:rPr lang="en-US" sz="2000" b="1" u="sng" dirty="0" smtClean="0">
                <a:latin typeface="+mj-lt"/>
                <a:ea typeface="GulimChe" pitchFamily="49" charset="-127"/>
                <a:cs typeface="Helvetica"/>
              </a:rPr>
              <a:t>Data Dictionary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Testing Plan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Development and Production Environments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Prototype Screens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Project Timeline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6" name="Picture 5" descr="NNPsolu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67818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8287B-3984-4191-92B6-9C963ECB5955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6294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GulimChe" pitchFamily="49" charset="-127"/>
                <a:ea typeface="GulimChe" pitchFamily="49" charset="-127"/>
              </a:rPr>
              <a:t>Data Dictionary</a:t>
            </a:r>
            <a:endParaRPr lang="en-US" sz="6000" b="1" dirty="0">
              <a:latin typeface="GulimChe" pitchFamily="49" charset="-127"/>
              <a:ea typeface="GulimChe" pitchFamily="49" charset="-12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524000"/>
            <a:ext cx="7924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Table Columns: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Data Name - The name of the data entity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Applicable to - The views that the data is used or displayed in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Data Type - How the data entity will be stored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Data Size - How large that data entity can be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Description - What the data entity is used for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Acceptable Input - A descriptor of allowed input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Good Example of Input - An acceptable example input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Notes - Additional comments on an entity</a:t>
            </a:r>
            <a:endParaRPr lang="en-US" sz="26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40475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  <a:latin typeface="+mj-lt"/>
              </a:rPr>
              <a:pPr/>
              <a:t>33</a:t>
            </a:fld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4" descr="NNPsolu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atin typeface="GulimChe" pitchFamily="49" charset="-127"/>
                <a:ea typeface="GulimChe" pitchFamily="49" charset="-127"/>
              </a:rPr>
              <a:t>Data Dictionary</a:t>
            </a:r>
            <a:endParaRPr lang="en-US" sz="6000" b="1" dirty="0">
              <a:latin typeface="GulimChe" pitchFamily="49" charset="-127"/>
              <a:ea typeface="GulimChe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Types of Data:</a:t>
            </a:r>
          </a:p>
          <a:p>
            <a:r>
              <a:rPr lang="en-US" dirty="0" smtClean="0"/>
              <a:t>String</a:t>
            </a:r>
          </a:p>
          <a:p>
            <a:r>
              <a:rPr lang="en-US" dirty="0" smtClean="0"/>
              <a:t>List of Strings</a:t>
            </a:r>
          </a:p>
          <a:p>
            <a:r>
              <a:rPr lang="en-US" dirty="0" smtClean="0"/>
              <a:t>2D array of Strings</a:t>
            </a:r>
          </a:p>
          <a:p>
            <a:r>
              <a:rPr lang="en-US" dirty="0" smtClean="0"/>
              <a:t>Boolean</a:t>
            </a:r>
          </a:p>
          <a:p>
            <a:r>
              <a:rPr lang="en-US" dirty="0" err="1" smtClean="0"/>
              <a:t>Enum</a:t>
            </a:r>
            <a:endParaRPr lang="en-US" dirty="0" smtClean="0"/>
          </a:p>
          <a:p>
            <a:r>
              <a:rPr lang="en-US" dirty="0" smtClean="0"/>
              <a:t>(String, String) </a:t>
            </a:r>
            <a:r>
              <a:rPr lang="en-US" dirty="0" err="1" smtClean="0"/>
              <a:t>Tuple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40475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  <a:latin typeface="+mj-lt"/>
              </a:rPr>
              <a:pPr/>
              <a:t>34</a:t>
            </a:fld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4" descr="NNPsolu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GulimChe" pitchFamily="49" charset="-127"/>
                <a:ea typeface="GulimChe" pitchFamily="49" charset="-127"/>
                <a:cs typeface="Helvetica"/>
              </a:rPr>
              <a:t>Agenda</a:t>
            </a:r>
            <a:endParaRPr lang="en-US" sz="4000" b="1" dirty="0">
              <a:latin typeface="GulimChe" pitchFamily="49" charset="-127"/>
              <a:ea typeface="GulimChe" pitchFamily="49" charset="-127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Introduction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Restatement of Problem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Project Progression</a:t>
            </a:r>
            <a:endParaRPr lang="en-US" sz="2000" dirty="0">
              <a:latin typeface="+mj-lt"/>
              <a:ea typeface="GulimChe" pitchFamily="49" charset="-127"/>
              <a:cs typeface="Helvetica"/>
            </a:endParaRPr>
          </a:p>
          <a:p>
            <a:r>
              <a:rPr lang="en-US" sz="2000" dirty="0" smtClean="0">
                <a:latin typeface="+mj-lt"/>
                <a:ea typeface="GulimChe" pitchFamily="49" charset="-127"/>
              </a:rPr>
              <a:t>User Case Narratives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</a:rPr>
              <a:t>Use Case Diagram</a:t>
            </a:r>
            <a:endParaRPr lang="en-US" sz="2000" dirty="0" smtClean="0">
              <a:latin typeface="+mj-lt"/>
              <a:ea typeface="GulimChe" pitchFamily="49" charset="-127"/>
              <a:cs typeface="Helvetica"/>
            </a:endParaRP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Deployment Diagram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Website Map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Activity Diagram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Data Flow Diagrams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Requirements Inventory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Data Dictionary</a:t>
            </a:r>
          </a:p>
          <a:p>
            <a:r>
              <a:rPr lang="en-US" sz="2000" b="1" u="sng" dirty="0" smtClean="0">
                <a:latin typeface="+mj-lt"/>
                <a:ea typeface="GulimChe" pitchFamily="49" charset="-127"/>
                <a:cs typeface="Helvetica"/>
              </a:rPr>
              <a:t>Testing Plan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Development and Production Environments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Prototype Screens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Project Timeline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6" name="Picture 5" descr="NNPsolu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67818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8287B-3984-4191-92B6-9C963ECB5955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atin typeface="GulimChe" pitchFamily="49" charset="-127"/>
                <a:ea typeface="GulimChe" pitchFamily="49" charset="-127"/>
              </a:rPr>
              <a:t>Testing Plan</a:t>
            </a:r>
            <a:endParaRPr lang="en-US" sz="6000" b="1" dirty="0">
              <a:latin typeface="GulimChe" pitchFamily="49" charset="-127"/>
              <a:ea typeface="GulimChe" pitchFamily="49" charset="-127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Unit Tests:</a:t>
            </a:r>
          </a:p>
          <a:p>
            <a:r>
              <a:rPr lang="en-US" dirty="0" smtClean="0"/>
              <a:t>User Login</a:t>
            </a:r>
          </a:p>
          <a:p>
            <a:r>
              <a:rPr lang="en-US" dirty="0" smtClean="0"/>
              <a:t>Problem Submission</a:t>
            </a:r>
          </a:p>
          <a:p>
            <a:r>
              <a:rPr lang="en-US" dirty="0" smtClean="0"/>
              <a:t>Judging</a:t>
            </a:r>
          </a:p>
        </p:txBody>
      </p:sp>
      <p:pic>
        <p:nvPicPr>
          <p:cNvPr id="3075" name="Picture 3" descr="C:\Users\sysadmin\Desktop\unit.jpg"/>
          <p:cNvPicPr>
            <a:picLocks noChangeAspect="1" noChangeArrowheads="1"/>
          </p:cNvPicPr>
          <p:nvPr/>
        </p:nvPicPr>
        <p:blipFill>
          <a:blip r:embed="rId2" cstate="print"/>
          <a:srcRect b="55441"/>
          <a:stretch>
            <a:fillRect/>
          </a:stretch>
        </p:blipFill>
        <p:spPr bwMode="auto">
          <a:xfrm>
            <a:off x="1066800" y="3886200"/>
            <a:ext cx="7162801" cy="2408475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40475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  <a:latin typeface="+mj-lt"/>
              </a:rPr>
              <a:pPr/>
              <a:t>36</a:t>
            </a:fld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 descr="NNPsoluti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GulimChe" pitchFamily="49" charset="-127"/>
                <a:ea typeface="GulimChe" pitchFamily="49" charset="-127"/>
                <a:cs typeface="Helvetica"/>
              </a:rPr>
              <a:t>Agenda</a:t>
            </a:r>
            <a:endParaRPr lang="en-US" sz="4000" b="1" dirty="0">
              <a:latin typeface="GulimChe" pitchFamily="49" charset="-127"/>
              <a:ea typeface="GulimChe" pitchFamily="49" charset="-127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Introduction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Restatement of Problem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Project Progression</a:t>
            </a:r>
            <a:endParaRPr lang="en-US" sz="2000" dirty="0">
              <a:latin typeface="+mj-lt"/>
              <a:ea typeface="GulimChe" pitchFamily="49" charset="-127"/>
              <a:cs typeface="Helvetica"/>
            </a:endParaRPr>
          </a:p>
          <a:p>
            <a:r>
              <a:rPr lang="en-US" sz="2000" dirty="0" smtClean="0">
                <a:latin typeface="+mj-lt"/>
                <a:ea typeface="GulimChe" pitchFamily="49" charset="-127"/>
              </a:rPr>
              <a:t>User Case Narratives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</a:rPr>
              <a:t>Use Case Diagram</a:t>
            </a:r>
            <a:endParaRPr lang="en-US" sz="2000" dirty="0" smtClean="0">
              <a:latin typeface="+mj-lt"/>
              <a:ea typeface="GulimChe" pitchFamily="49" charset="-127"/>
              <a:cs typeface="Helvetica"/>
            </a:endParaRP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Deployment Diagram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Website Map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Activity Diagram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Data Flow Diagrams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Requirements Inventory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Data Dictionary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Testing Plan</a:t>
            </a:r>
          </a:p>
          <a:p>
            <a:r>
              <a:rPr lang="en-US" sz="2000" b="1" u="sng" dirty="0" smtClean="0">
                <a:latin typeface="+mj-lt"/>
                <a:ea typeface="GulimChe" pitchFamily="49" charset="-127"/>
                <a:cs typeface="Helvetica"/>
              </a:rPr>
              <a:t>Development and Production Environments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Prototype Screens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Project Timeline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6" name="Picture 5" descr="NNPsolu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67818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8287B-3984-4191-92B6-9C963ECB5955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a typeface="GulimChe" pitchFamily="49" charset="-127"/>
                <a:cs typeface="Helvetica"/>
              </a:rPr>
              <a:t>Development and Production Environments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Upgrade Python 2.4.3 -&gt; Python 2.7.1</a:t>
            </a:r>
          </a:p>
          <a:p>
            <a:r>
              <a:rPr lang="en-US" dirty="0" smtClean="0"/>
              <a:t>Install </a:t>
            </a:r>
            <a:r>
              <a:rPr lang="en-US" dirty="0" err="1" smtClean="0"/>
              <a:t>mod_wsgi</a:t>
            </a:r>
            <a:r>
              <a:rPr lang="en-US" dirty="0" smtClean="0"/>
              <a:t> Apache Module</a:t>
            </a:r>
          </a:p>
          <a:p>
            <a:r>
              <a:rPr lang="en-US" dirty="0" smtClean="0"/>
              <a:t>Install </a:t>
            </a:r>
            <a:r>
              <a:rPr lang="en-US" dirty="0" err="1" smtClean="0"/>
              <a:t>setuptools</a:t>
            </a:r>
            <a:r>
              <a:rPr lang="en-US" dirty="0" smtClean="0"/>
              <a:t> 0.6 for Python package management</a:t>
            </a:r>
          </a:p>
          <a:p>
            <a:r>
              <a:rPr lang="en-US" dirty="0" smtClean="0"/>
              <a:t>Install </a:t>
            </a:r>
            <a:r>
              <a:rPr lang="en-US" dirty="0" err="1" smtClean="0"/>
              <a:t>Django</a:t>
            </a:r>
            <a:r>
              <a:rPr lang="en-US" dirty="0" smtClean="0"/>
              <a:t> 1.3.1 Web Framework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40475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  <a:latin typeface="+mj-lt"/>
              </a:rPr>
              <a:pPr/>
              <a:t>38</a:t>
            </a:fld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4" descr="NNPsolu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GulimChe" pitchFamily="49" charset="-127"/>
                <a:ea typeface="GulimChe" pitchFamily="49" charset="-127"/>
                <a:cs typeface="Helvetica"/>
              </a:rPr>
              <a:t>Agenda</a:t>
            </a:r>
            <a:endParaRPr lang="en-US" sz="4000" b="1" dirty="0">
              <a:latin typeface="GulimChe" pitchFamily="49" charset="-127"/>
              <a:ea typeface="GulimChe" pitchFamily="49" charset="-127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Introduction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Restatement of Problem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Project Progression</a:t>
            </a:r>
            <a:endParaRPr lang="en-US" sz="2000" dirty="0">
              <a:latin typeface="+mj-lt"/>
              <a:ea typeface="GulimChe" pitchFamily="49" charset="-127"/>
              <a:cs typeface="Helvetica"/>
            </a:endParaRPr>
          </a:p>
          <a:p>
            <a:r>
              <a:rPr lang="en-US" sz="2000" dirty="0" smtClean="0">
                <a:latin typeface="+mj-lt"/>
                <a:ea typeface="GulimChe" pitchFamily="49" charset="-127"/>
              </a:rPr>
              <a:t>User Case Narratives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</a:rPr>
              <a:t>Use Case Diagram</a:t>
            </a:r>
            <a:endParaRPr lang="en-US" sz="2000" dirty="0" smtClean="0">
              <a:latin typeface="+mj-lt"/>
              <a:ea typeface="GulimChe" pitchFamily="49" charset="-127"/>
              <a:cs typeface="Helvetica"/>
            </a:endParaRP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Deployment Diagram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Website Map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Activity Diagram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Data Flow Diagrams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Requirements Inventory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Data Dictionary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Testing Plan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Development and Production Environments</a:t>
            </a:r>
          </a:p>
          <a:p>
            <a:r>
              <a:rPr lang="en-US" sz="2000" b="1" u="sng" dirty="0" smtClean="0">
                <a:latin typeface="+mj-lt"/>
                <a:ea typeface="GulimChe" pitchFamily="49" charset="-127"/>
                <a:cs typeface="Helvetica"/>
              </a:rPr>
              <a:t>Prototype Screens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Project Timeline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6" name="Picture 5" descr="NNPsolu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67818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8287B-3984-4191-92B6-9C963ECB5955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GulimChe" pitchFamily="49" charset="-127"/>
                <a:ea typeface="GulimChe" pitchFamily="49" charset="-127"/>
                <a:cs typeface="Helvetica"/>
              </a:rPr>
              <a:t>Agenda</a:t>
            </a:r>
            <a:endParaRPr lang="en-US" sz="4000" b="1" dirty="0">
              <a:latin typeface="GulimChe" pitchFamily="49" charset="-127"/>
              <a:ea typeface="GulimChe" pitchFamily="49" charset="-127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Introduction</a:t>
            </a:r>
          </a:p>
          <a:p>
            <a:r>
              <a:rPr lang="en-US" sz="2000" b="1" u="sng" dirty="0" smtClean="0">
                <a:latin typeface="+mj-lt"/>
                <a:ea typeface="GulimChe" pitchFamily="49" charset="-127"/>
                <a:cs typeface="Helvetica"/>
              </a:rPr>
              <a:t>Restatement of Problem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Project Progression</a:t>
            </a:r>
            <a:endParaRPr lang="en-US" sz="2000" dirty="0">
              <a:latin typeface="+mj-lt"/>
              <a:ea typeface="GulimChe" pitchFamily="49" charset="-127"/>
              <a:cs typeface="Helvetica"/>
            </a:endParaRPr>
          </a:p>
          <a:p>
            <a:r>
              <a:rPr lang="en-US" sz="2000" dirty="0" smtClean="0">
                <a:latin typeface="+mj-lt"/>
                <a:ea typeface="GulimChe" pitchFamily="49" charset="-127"/>
              </a:rPr>
              <a:t>User Case Narratives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</a:rPr>
              <a:t>Use Case Diagram</a:t>
            </a:r>
            <a:endParaRPr lang="en-US" sz="2000" dirty="0" smtClean="0">
              <a:latin typeface="+mj-lt"/>
              <a:ea typeface="GulimChe" pitchFamily="49" charset="-127"/>
              <a:cs typeface="Helvetica"/>
            </a:endParaRP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Deployment Diagram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Website Map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Activity Diagram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Data Flow Diagrams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Requirements Inventory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Data Dictionary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Testing Plan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Development and Production Environments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Prototype Screens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Project Timeline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6" name="Picture 5" descr="NNPsolu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67818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8287B-3984-4191-92B6-9C963ECB5955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729615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33800" y="5486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Login Screen for SLICE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40475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  <a:latin typeface="+mj-lt"/>
              </a:rPr>
              <a:pPr/>
              <a:t>40</a:t>
            </a:fld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 descr="NNPsoluti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Prototypes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57266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Contest Configuration Page</a:t>
            </a:r>
            <a:endParaRPr lang="en-US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30868"/>
            <a:ext cx="6096000" cy="451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40475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  <a:latin typeface="+mj-lt"/>
              </a:rPr>
              <a:pPr/>
              <a:t>41</a:t>
            </a:fld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 descr="NNPsoluti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5802868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Pop-Up for the Manage Participants/Advisors Button</a:t>
            </a:r>
            <a:endParaRPr lang="en-US" dirty="0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19200"/>
            <a:ext cx="5715000" cy="456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40475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  <a:latin typeface="+mj-lt"/>
              </a:rPr>
              <a:pPr/>
              <a:t>42</a:t>
            </a:fld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 descr="NNPsoluti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5802868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Pop-Up for the Manage Participants/Advisors Button</a:t>
            </a:r>
            <a:endParaRPr lang="en-US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1756" y="1219201"/>
            <a:ext cx="572584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40475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  <a:latin typeface="+mj-lt"/>
              </a:rPr>
              <a:pPr/>
              <a:t>43</a:t>
            </a:fld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 descr="NNPsoluti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5650468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Pop-Up for the Change Password Button</a:t>
            </a:r>
            <a:endParaRPr lang="en-US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00200"/>
            <a:ext cx="5533756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40475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  <a:latin typeface="+mj-lt"/>
              </a:rPr>
              <a:pPr/>
              <a:t>44</a:t>
            </a:fld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 descr="NNPsoluti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58028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Administrative Messaging View</a:t>
            </a:r>
            <a:endParaRPr lang="en-US" dirty="0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348663" cy="417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40475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  <a:latin typeface="+mj-lt"/>
              </a:rPr>
              <a:pPr/>
              <a:t>45</a:t>
            </a:fld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 descr="NNPsoluti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58028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Administrative Scoreboard View</a:t>
            </a:r>
            <a:endParaRPr lang="en-US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382000" cy="419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40475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  <a:latin typeface="+mj-lt"/>
              </a:rPr>
              <a:pPr/>
              <a:t>46</a:t>
            </a:fld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 descr="NNPsoluti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58028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Judge Console View</a:t>
            </a:r>
            <a:endParaRPr lang="en-US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484" y="1600200"/>
            <a:ext cx="8316516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40475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  <a:latin typeface="+mj-lt"/>
              </a:rPr>
              <a:pPr/>
              <a:t>47</a:t>
            </a:fld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 descr="NNPsoluti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1360" y="1447800"/>
            <a:ext cx="314464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0" y="6248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Pop-Up for Problem Grading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  <a:latin typeface="+mj-lt"/>
              </a:rPr>
              <a:pPr/>
              <a:t>48</a:t>
            </a:fld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 descr="NNPsoluti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60149"/>
            <a:ext cx="1859560" cy="38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850" y="1524000"/>
            <a:ext cx="8458350" cy="423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29000" y="5867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Judge Messaging 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40475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  <a:latin typeface="+mj-lt"/>
              </a:rPr>
              <a:pPr/>
              <a:t>49</a:t>
            </a:fld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 descr="NNPsoluti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latin typeface="GulimChe" pitchFamily="49" charset="-127"/>
                <a:ea typeface="GulimChe" pitchFamily="49" charset="-127"/>
              </a:rPr>
              <a:t>Restatement of the Problem</a:t>
            </a:r>
            <a:endParaRPr lang="en-US" sz="5000" b="1" dirty="0">
              <a:latin typeface="GulimChe" pitchFamily="49" charset="-127"/>
              <a:ea typeface="GulimChe" pitchFamily="49" charset="-127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848600" cy="3276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Competitive Programming Contests</a:t>
            </a:r>
          </a:p>
          <a:p>
            <a:pPr lvl="1"/>
            <a:r>
              <a:rPr lang="en-US" dirty="0" smtClean="0">
                <a:latin typeface="+mj-lt"/>
              </a:rPr>
              <a:t>Problem submission and compilation</a:t>
            </a:r>
          </a:p>
          <a:p>
            <a:pPr lvl="1"/>
            <a:r>
              <a:rPr lang="en-US" dirty="0" smtClean="0">
                <a:latin typeface="+mj-lt"/>
              </a:rPr>
              <a:t>Messaging between participants/judges</a:t>
            </a:r>
          </a:p>
          <a:p>
            <a:pPr lvl="1"/>
            <a:r>
              <a:rPr lang="en-US" dirty="0" smtClean="0">
                <a:latin typeface="+mj-lt"/>
              </a:rPr>
              <a:t>Scoreboard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10" name="Picture 9" descr="NNPsolu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7000"/>
            <a:ext cx="1859560" cy="38197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  <a:latin typeface="+mj-lt"/>
              </a:rPr>
              <a:pPr/>
              <a:t>5</a:t>
            </a:fld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421388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458200" cy="423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95600" y="5867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Scoreboard Judge Scoreboard 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40475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  <a:latin typeface="+mj-lt"/>
              </a:rPr>
              <a:pPr/>
              <a:t>50</a:t>
            </a:fld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 descr="NNPsoluti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Prototypes</a:t>
            </a:r>
            <a:endParaRPr lang="en-US" dirty="0"/>
          </a:p>
        </p:txBody>
      </p:sp>
      <p:pic>
        <p:nvPicPr>
          <p:cNvPr id="880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124200" y="5791200"/>
            <a:ext cx="2831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Participant Submission 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40475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  <a:latin typeface="+mj-lt"/>
              </a:rPr>
              <a:pPr/>
              <a:t>51</a:t>
            </a:fld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 descr="NNPsoluti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466487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76600" y="5791200"/>
            <a:ext cx="2559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Participant Problem 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40475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  <a:latin typeface="+mj-lt"/>
              </a:rPr>
              <a:pPr/>
              <a:t>52</a:t>
            </a:fld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 descr="NNPsoluti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Prototypes</a:t>
            </a:r>
            <a:endParaRPr lang="en-US" dirty="0"/>
          </a:p>
        </p:txBody>
      </p:sp>
      <p:pic>
        <p:nvPicPr>
          <p:cNvPr id="901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8229600" cy="411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895600" y="5638800"/>
            <a:ext cx="3578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Participant </a:t>
            </a:r>
            <a:r>
              <a:rPr lang="en-US" dirty="0" err="1" smtClean="0"/>
              <a:t>Clarication</a:t>
            </a:r>
            <a:r>
              <a:rPr lang="en-US" dirty="0" smtClean="0"/>
              <a:t> Request 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40475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  <a:latin typeface="+mj-lt"/>
              </a:rPr>
              <a:pPr/>
              <a:t>53</a:t>
            </a:fld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 descr="NNPsoluti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8458200" cy="422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56095" y="5867400"/>
            <a:ext cx="2763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Participant Messaging 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40475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  <a:latin typeface="+mj-lt"/>
              </a:rPr>
              <a:pPr/>
              <a:t>54</a:t>
            </a:fld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 descr="NNPsoluti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8534400" cy="42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00400" y="5867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Participant Scoreboard 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40475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  <a:latin typeface="+mj-lt"/>
              </a:rPr>
              <a:pPr/>
              <a:t>55</a:t>
            </a:fld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 descr="NNPsoluti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GulimChe" pitchFamily="49" charset="-127"/>
                <a:ea typeface="GulimChe" pitchFamily="49" charset="-127"/>
                <a:cs typeface="Helvetica"/>
              </a:rPr>
              <a:t>Agenda</a:t>
            </a:r>
            <a:endParaRPr lang="en-US" sz="4000" b="1" dirty="0">
              <a:latin typeface="GulimChe" pitchFamily="49" charset="-127"/>
              <a:ea typeface="GulimChe" pitchFamily="49" charset="-127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Introduction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Restatement of Problem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Project Progression</a:t>
            </a:r>
            <a:endParaRPr lang="en-US" sz="2000" dirty="0">
              <a:latin typeface="+mj-lt"/>
              <a:ea typeface="GulimChe" pitchFamily="49" charset="-127"/>
              <a:cs typeface="Helvetica"/>
            </a:endParaRPr>
          </a:p>
          <a:p>
            <a:r>
              <a:rPr lang="en-US" sz="2000" dirty="0" smtClean="0">
                <a:latin typeface="+mj-lt"/>
                <a:ea typeface="GulimChe" pitchFamily="49" charset="-127"/>
              </a:rPr>
              <a:t>User Case Narratives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</a:rPr>
              <a:t>Use Case Diagram</a:t>
            </a:r>
            <a:endParaRPr lang="en-US" sz="2000" dirty="0" smtClean="0">
              <a:latin typeface="+mj-lt"/>
              <a:ea typeface="GulimChe" pitchFamily="49" charset="-127"/>
              <a:cs typeface="Helvetica"/>
            </a:endParaRP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Deployment Diagram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Website Map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Activity Diagram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Data Flow Diagrams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Requirements Inventory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Data Dictionary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Testing Plan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Development and Production Environments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Prototype Screens</a:t>
            </a:r>
          </a:p>
          <a:p>
            <a:r>
              <a:rPr lang="en-US" sz="2000" b="1" u="sng" dirty="0" smtClean="0">
                <a:latin typeface="+mj-lt"/>
                <a:ea typeface="GulimChe" pitchFamily="49" charset="-127"/>
                <a:cs typeface="Helvetica"/>
              </a:rPr>
              <a:t>Project Timeline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6" name="Picture 5" descr="NNPsolu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67818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8287B-3984-4191-92B6-9C963ECB5955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Timeline</a:t>
            </a:r>
            <a:endParaRPr lang="en-US" dirty="0"/>
          </a:p>
        </p:txBody>
      </p:sp>
      <p:pic>
        <p:nvPicPr>
          <p:cNvPr id="75782" name="Picture 6" descr="C:\Users\sysadmin\Desktop\Preliminary Design\gantt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144000" cy="3352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66800" y="5181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Detailed Design: March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51932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Acceptance Test: April 27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40475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  <a:latin typeface="+mj-lt"/>
              </a:rPr>
              <a:pPr/>
              <a:t>57</a:t>
            </a:fld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 descr="NNPsoluti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ea typeface="GulimChe" pitchFamily="49" charset="-127"/>
              </a:rPr>
              <a:t>Thank You</a:t>
            </a:r>
            <a:endParaRPr lang="en-US" sz="7200" b="1" dirty="0">
              <a:ea typeface="GulimChe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6000" dirty="0">
              <a:latin typeface="+mj-lt"/>
              <a:ea typeface="GulimChe" pitchFamily="49" charset="-127"/>
            </a:endParaRPr>
          </a:p>
          <a:p>
            <a:pPr algn="ctr">
              <a:buNone/>
            </a:pPr>
            <a:r>
              <a:rPr lang="en-US" sz="6000" dirty="0" smtClean="0">
                <a:latin typeface="+mj-lt"/>
                <a:ea typeface="GulimChe" pitchFamily="49" charset="-127"/>
              </a:rPr>
              <a:t>Any Questions??</a:t>
            </a:r>
            <a:endParaRPr lang="en-US" sz="6000" dirty="0">
              <a:latin typeface="+mj-lt"/>
              <a:ea typeface="GulimChe" pitchFamily="49" charset="-127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  <a:latin typeface="+mj-lt"/>
              </a:rPr>
              <a:pPr/>
              <a:t>58</a:t>
            </a:fld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Picture 5" descr="NNPsolu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GulimChe" pitchFamily="49" charset="-127"/>
                <a:ea typeface="GulimChe" pitchFamily="49" charset="-127"/>
                <a:cs typeface="Helvetica"/>
              </a:rPr>
              <a:t>Agenda</a:t>
            </a:r>
            <a:endParaRPr lang="en-US" sz="4000" b="1" dirty="0">
              <a:latin typeface="GulimChe" pitchFamily="49" charset="-127"/>
              <a:ea typeface="GulimChe" pitchFamily="49" charset="-127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Introduction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Restatement of Problem</a:t>
            </a:r>
          </a:p>
          <a:p>
            <a:r>
              <a:rPr lang="en-US" sz="2000" b="1" u="sng" dirty="0" smtClean="0">
                <a:latin typeface="+mj-lt"/>
                <a:ea typeface="GulimChe" pitchFamily="49" charset="-127"/>
                <a:cs typeface="Helvetica"/>
              </a:rPr>
              <a:t>Project Progression</a:t>
            </a:r>
            <a:endParaRPr lang="en-US" sz="2000" b="1" u="sng" dirty="0">
              <a:latin typeface="+mj-lt"/>
              <a:ea typeface="GulimChe" pitchFamily="49" charset="-127"/>
              <a:cs typeface="Helvetica"/>
            </a:endParaRPr>
          </a:p>
          <a:p>
            <a:r>
              <a:rPr lang="en-US" sz="2000" dirty="0" smtClean="0">
                <a:latin typeface="+mj-lt"/>
                <a:ea typeface="GulimChe" pitchFamily="49" charset="-127"/>
              </a:rPr>
              <a:t>User Case Narratives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</a:rPr>
              <a:t>Use Case Diagram</a:t>
            </a:r>
            <a:endParaRPr lang="en-US" sz="2000" dirty="0" smtClean="0">
              <a:latin typeface="+mj-lt"/>
              <a:ea typeface="GulimChe" pitchFamily="49" charset="-127"/>
              <a:cs typeface="Helvetica"/>
            </a:endParaRP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Deployment Diagram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Website Map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Activity Diagram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Data Flow Diagrams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Requirements Inventory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Data Dictionary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Testing Plan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Development and Production Environments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Prototype Screens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Project Timeline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6" name="Picture 5" descr="NNPsolu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67818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8287B-3984-4191-92B6-9C963ECB5955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atin typeface="GulimChe" pitchFamily="49" charset="-127"/>
                <a:ea typeface="GulimChe" pitchFamily="49" charset="-127"/>
              </a:rPr>
              <a:t>Project Progression</a:t>
            </a:r>
            <a:endParaRPr lang="en-US" sz="6000" b="1" dirty="0">
              <a:latin typeface="GulimChe" pitchFamily="49" charset="-127"/>
              <a:ea typeface="GulimChe" pitchFamily="49" charset="-127"/>
            </a:endParaRPr>
          </a:p>
        </p:txBody>
      </p:sp>
      <p:pic>
        <p:nvPicPr>
          <p:cNvPr id="5" name="Picture 4" descr="NNPsolu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</a:rPr>
              <a:pPr/>
              <a:t>7</a:t>
            </a:fld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sysadmin\Desktop\waterfall_model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447800"/>
            <a:ext cx="68580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11355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GulimChe" pitchFamily="49" charset="-127"/>
                <a:ea typeface="GulimChe" pitchFamily="49" charset="-127"/>
                <a:cs typeface="Helvetica"/>
              </a:rPr>
              <a:t>Agenda</a:t>
            </a:r>
            <a:endParaRPr lang="en-US" sz="4000" b="1" dirty="0">
              <a:latin typeface="GulimChe" pitchFamily="49" charset="-127"/>
              <a:ea typeface="GulimChe" pitchFamily="49" charset="-127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Introduction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Restatement of Problem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Project Progression</a:t>
            </a:r>
            <a:endParaRPr lang="en-US" sz="2000" dirty="0">
              <a:latin typeface="+mj-lt"/>
              <a:ea typeface="GulimChe" pitchFamily="49" charset="-127"/>
              <a:cs typeface="Helvetica"/>
            </a:endParaRPr>
          </a:p>
          <a:p>
            <a:r>
              <a:rPr lang="en-US" sz="2000" b="1" u="sng" dirty="0" smtClean="0">
                <a:latin typeface="+mj-lt"/>
                <a:ea typeface="GulimChe" pitchFamily="49" charset="-127"/>
              </a:rPr>
              <a:t>User Case Narratives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</a:rPr>
              <a:t>Use Case Diagram</a:t>
            </a:r>
            <a:endParaRPr lang="en-US" sz="2000" dirty="0" smtClean="0">
              <a:latin typeface="+mj-lt"/>
              <a:ea typeface="GulimChe" pitchFamily="49" charset="-127"/>
              <a:cs typeface="Helvetica"/>
            </a:endParaRP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Deployment Diagram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Website Map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Activity Diagram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Data Flow Diagrams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Requirements Inventory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Data Dictionary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Testing Plan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Development and Production Environments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Prototype Screens</a:t>
            </a:r>
          </a:p>
          <a:p>
            <a:r>
              <a:rPr lang="en-US" sz="2000" dirty="0" smtClean="0">
                <a:latin typeface="+mj-lt"/>
                <a:ea typeface="GulimChe" pitchFamily="49" charset="-127"/>
                <a:cs typeface="Helvetica"/>
              </a:rPr>
              <a:t>Project Timeline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6" name="Picture 5" descr="NNPsolu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67818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8287B-3984-4191-92B6-9C963ECB5955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atin typeface="GulimChe" pitchFamily="49" charset="-127"/>
                <a:ea typeface="GulimChe" pitchFamily="49" charset="-127"/>
              </a:rPr>
              <a:t>User Case Narratives</a:t>
            </a:r>
            <a:endParaRPr lang="en-US" sz="6000" b="1" dirty="0">
              <a:latin typeface="GulimChe" pitchFamily="49" charset="-127"/>
              <a:ea typeface="GulimChe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Describes what a user can do as a story</a:t>
            </a:r>
          </a:p>
          <a:p>
            <a:r>
              <a:rPr lang="en-US" dirty="0" smtClean="0"/>
              <a:t>Provides a description of how each user interacts with the system</a:t>
            </a:r>
            <a:endParaRPr lang="en-US" b="1" dirty="0" smtClean="0">
              <a:latin typeface="GulimChe" pitchFamily="49" charset="-127"/>
              <a:ea typeface="GulimChe" pitchFamily="49" charset="-127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</a:rPr>
              <a:pPr/>
              <a:t>9</a:t>
            </a:fld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5" descr="NNPsolu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7000"/>
            <a:ext cx="1859560" cy="38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</TotalTime>
  <Words>1105</Words>
  <Application>Microsoft Office PowerPoint</Application>
  <PresentationFormat>On-screen Show (4:3)</PresentationFormat>
  <Paragraphs>440</Paragraphs>
  <Slides>58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Office Theme</vt:lpstr>
      <vt:lpstr>Acrobat Document</vt:lpstr>
      <vt:lpstr>Title</vt:lpstr>
      <vt:lpstr>Welcome</vt:lpstr>
      <vt:lpstr>Introduction</vt:lpstr>
      <vt:lpstr>Agenda</vt:lpstr>
      <vt:lpstr>Restatement of the Problem</vt:lpstr>
      <vt:lpstr>Agenda</vt:lpstr>
      <vt:lpstr>Project Progression</vt:lpstr>
      <vt:lpstr>Agenda</vt:lpstr>
      <vt:lpstr>User Case Narratives</vt:lpstr>
      <vt:lpstr>User Case Narratives</vt:lpstr>
      <vt:lpstr>Agenda</vt:lpstr>
      <vt:lpstr>Use Case Diagram: Legend</vt:lpstr>
      <vt:lpstr>Legend Cont.</vt:lpstr>
      <vt:lpstr>Use Case Diagram</vt:lpstr>
      <vt:lpstr>Agenda</vt:lpstr>
      <vt:lpstr>Deployment Diagram</vt:lpstr>
      <vt:lpstr>Agenda</vt:lpstr>
      <vt:lpstr>Website Map Legend</vt:lpstr>
      <vt:lpstr>Website Map</vt:lpstr>
      <vt:lpstr>Agenda</vt:lpstr>
      <vt:lpstr>Activity Diagram – Solution Submission</vt:lpstr>
      <vt:lpstr>Agenda</vt:lpstr>
      <vt:lpstr>Data Flow: Legend</vt:lpstr>
      <vt:lpstr>Context Diagram</vt:lpstr>
      <vt:lpstr>Level 0</vt:lpstr>
      <vt:lpstr>Level 1</vt:lpstr>
      <vt:lpstr>Level 2</vt:lpstr>
      <vt:lpstr>Level 3</vt:lpstr>
      <vt:lpstr>Agenda</vt:lpstr>
      <vt:lpstr>Requirements Inventory</vt:lpstr>
      <vt:lpstr>Requirements Inventory</vt:lpstr>
      <vt:lpstr>Agenda</vt:lpstr>
      <vt:lpstr>Data Dictionary</vt:lpstr>
      <vt:lpstr>Data Dictionary</vt:lpstr>
      <vt:lpstr>Agenda</vt:lpstr>
      <vt:lpstr>Testing Plan</vt:lpstr>
      <vt:lpstr>Agenda</vt:lpstr>
      <vt:lpstr>Development and Production Environments</vt:lpstr>
      <vt:lpstr>Agenda</vt:lpstr>
      <vt:lpstr>Prototypes</vt:lpstr>
      <vt:lpstr>Prototypes</vt:lpstr>
      <vt:lpstr>Prototypes</vt:lpstr>
      <vt:lpstr>Prototypes</vt:lpstr>
      <vt:lpstr>Prototypes</vt:lpstr>
      <vt:lpstr>Prototypes</vt:lpstr>
      <vt:lpstr>Prototypes</vt:lpstr>
      <vt:lpstr>Prototypes</vt:lpstr>
      <vt:lpstr>Prototypes</vt:lpstr>
      <vt:lpstr>Prototypes</vt:lpstr>
      <vt:lpstr>Prototypes</vt:lpstr>
      <vt:lpstr>Prototypes</vt:lpstr>
      <vt:lpstr>Prototypes</vt:lpstr>
      <vt:lpstr>Prototypes</vt:lpstr>
      <vt:lpstr>Prototypes</vt:lpstr>
      <vt:lpstr>Prototypes</vt:lpstr>
      <vt:lpstr>Agenda</vt:lpstr>
      <vt:lpstr>Project Timeline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S.L.I.C.E</dc:title>
  <dc:creator>rm22solh</dc:creator>
  <cp:lastModifiedBy>sysadmin</cp:lastModifiedBy>
  <cp:revision>85</cp:revision>
  <dcterms:created xsi:type="dcterms:W3CDTF">2011-10-31T01:55:02Z</dcterms:created>
  <dcterms:modified xsi:type="dcterms:W3CDTF">2011-12-07T02:41:26Z</dcterms:modified>
</cp:coreProperties>
</file>