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Efficient and Simple</a:t>
            </a:r>
            <a:endParaRPr sz="7600">
              <a:solidFill>
                <a:srgbClr val="85604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(E.A.S.)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Maroon Solutions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6375348" y="9321800"/>
            <a:ext cx="254104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40">
                <a:solidFill>
                  <a:srgbClr val="85604A"/>
                </a:solidFill>
              </a:rPr>
              <a:t>Project Management and Development Model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Spiral Method</a:t>
            </a:r>
          </a:p>
        </p:txBody>
      </p:sp>
      <p:pic>
        <p:nvPicPr>
          <p:cNvPr id="87" name="image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6653" y="2617353"/>
            <a:ext cx="4518894" cy="451889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Solution Strategy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1104900" y="2382639"/>
            <a:ext cx="10795000" cy="6571148"/>
          </a:xfrm>
          <a:prstGeom prst="rect">
            <a:avLst/>
          </a:prstGeom>
        </p:spPr>
        <p:txBody>
          <a:bodyPr/>
          <a:lstStyle/>
          <a:p>
            <a:pPr lvl="0" marL="37338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Spiral Method: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Define and Obtain Requirements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Development of Design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Implementation/Coding of Project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Testing the Solution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Installation and Maintenance of the System</a:t>
            </a:r>
            <a:endParaRPr sz="3528">
              <a:solidFill>
                <a:srgbClr val="625B48"/>
              </a:solidFill>
            </a:endParaRPr>
          </a:p>
          <a:p>
            <a:pPr lvl="1" marL="746760" indent="-373380" defTabSz="572516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625B48"/>
                </a:solidFill>
              </a:rPr>
              <a:t>Repeat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Acceptance Criteria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Directors/Employees will be able to</a:t>
            </a:r>
            <a:endParaRPr sz="3600">
              <a:solidFill>
                <a:srgbClr val="625B48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Add/remove/edit items to the inventory database</a:t>
            </a:r>
            <a:endParaRPr sz="3600">
              <a:solidFill>
                <a:srgbClr val="625B48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Add/remove/edit customer profiles</a:t>
            </a:r>
            <a:endParaRPr sz="3600">
              <a:solidFill>
                <a:srgbClr val="625B48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Add/remove/edit donor profiles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Sources of Information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Dr. Meg Fryling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Dr. Darren Lim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Ms. Mary Partridge-Brown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Ms. Roberta Sandler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635000" y="1473200"/>
            <a:ext cx="5715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Our Agenda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635000" y="3834358"/>
            <a:ext cx="5715000" cy="4712742"/>
          </a:xfrm>
          <a:prstGeom prst="rect">
            <a:avLst/>
          </a:prstGeom>
        </p:spPr>
        <p:txBody>
          <a:bodyPr/>
          <a:lstStyle/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Project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Resource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3384" u="sng">
                <a:solidFill>
                  <a:srgbClr val="625B48"/>
                </a:solidFill>
              </a:rPr>
              <a:t>Company Overview</a:t>
            </a:r>
            <a:endParaRPr sz="3384" u="sng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Delivery Overview</a:t>
            </a:r>
          </a:p>
        </p:txBody>
      </p:sp>
      <p:pic>
        <p:nvPicPr>
          <p:cNvPr id="104" name="grg-logo-small-w-na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2184400"/>
            <a:ext cx="5969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2161" y="5362703"/>
            <a:ext cx="5067877" cy="276199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Team Structure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Kathleen Rotondo:  Team Leader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Mathew Banville:  Web Master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Kyle Flack:  Database Administrator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Marissa Gasparro:  Data Analyst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Kean Smullen:  Head Developer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Preliminary Staffing and Resources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Assigning roles to ensure efficiency 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All team members will keep all other team members on task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Laptops and Software Engineering lab computers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Meetings in Software Engineering Lab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635000" y="1604928"/>
            <a:ext cx="5715000" cy="21845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Development Schedule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635000" y="4353710"/>
            <a:ext cx="5715000" cy="360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Gantt Chart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  <p:graphicFrame>
        <p:nvGraphicFramePr>
          <p:cNvPr id="119" name="Table 119"/>
          <p:cNvGraphicFramePr/>
          <p:nvPr/>
        </p:nvGraphicFramePr>
        <p:xfrm>
          <a:off x="6534150" y="485241"/>
          <a:ext cx="5803900" cy="29718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{C7B018BB-80A7-4F77-B60F-C8B233D01FF8}</a:tableStyleId>
              </a:tblPr>
              <a:tblGrid>
                <a:gridCol w="3098800"/>
                <a:gridCol w="977900"/>
                <a:gridCol w="863600"/>
                <a:gridCol w="863600"/>
              </a:tblGrid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600"/>
                        <a:t>Task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600"/>
                        <a:t>Duration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600"/>
                        <a:t>Start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1600"/>
                        <a:t>Finish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Establish Team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9/5/14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9/5/14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Software Plan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 days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9/6/14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9/19/14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Software Plan Due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9/19/14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9/19/01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Software Plan Presentation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9/23/14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9/23/14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Requirement Specifications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26 days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9/23/14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Required Document Due Date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Requirement Presentation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Preliminary Design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26 days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10/28/14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12/2/14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Preliminary Design Due Date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12/2/14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12/3/14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Preliminary Design Presentation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 day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12/2/14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12/3/14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Team Meetings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63 days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9/5/14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12/2/14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Client Meetings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8B725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61 days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9/9/14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12/2/14</a:t>
                      </a:r>
                    </a:p>
                  </a:txBody>
                  <a:tcPr marL="50800" marR="50800" marT="50800" marB="50800" anchor="t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120" name="Screen Shot 2014-09-18 at 3.00.39 PM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236" y="5916243"/>
            <a:ext cx="10848328" cy="2982165"/>
          </a:xfrm>
          <a:prstGeom prst="rect">
            <a:avLst/>
          </a:prstGeom>
          <a:ln w="12700">
            <a:solidFill/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Project Monitoring and Control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Timely fashion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Meeting weekly with Dr. Fryling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Emails with questions pertaining to the project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Daily form of communication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35000" y="1473200"/>
            <a:ext cx="5715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Our Agenda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635000" y="3834358"/>
            <a:ext cx="5715000" cy="4712742"/>
          </a:xfrm>
          <a:prstGeom prst="rect">
            <a:avLst/>
          </a:prstGeom>
        </p:spPr>
        <p:txBody>
          <a:bodyPr/>
          <a:lstStyle/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Project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Resource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Company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3384" u="sng">
                <a:solidFill>
                  <a:srgbClr val="625B48"/>
                </a:solidFill>
              </a:rPr>
              <a:t>Delivery Overview</a:t>
            </a:r>
          </a:p>
        </p:txBody>
      </p:sp>
      <p:pic>
        <p:nvPicPr>
          <p:cNvPr id="128" name="grg-logo-small-w-na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2184400"/>
            <a:ext cx="5969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2161" y="5362703"/>
            <a:ext cx="5067877" cy="2761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35000" y="1473200"/>
            <a:ext cx="5715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Our Agenda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635000" y="3834358"/>
            <a:ext cx="5715000" cy="4712742"/>
          </a:xfrm>
          <a:prstGeom prst="rect">
            <a:avLst/>
          </a:prstGeom>
        </p:spPr>
        <p:txBody>
          <a:bodyPr/>
          <a:lstStyle/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3384" u="sng">
                <a:solidFill>
                  <a:srgbClr val="625B48"/>
                </a:solidFill>
              </a:rPr>
              <a:t>Project Overview</a:t>
            </a:r>
            <a:endParaRPr sz="3384" u="sng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Resource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Company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Delivery Overview</a:t>
            </a:r>
          </a:p>
        </p:txBody>
      </p:sp>
      <p:pic>
        <p:nvPicPr>
          <p:cNvPr id="51" name="grg-logo-small-w-na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2184400"/>
            <a:ext cx="5969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2161" y="5362703"/>
            <a:ext cx="5067877" cy="276199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4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48">
                <a:solidFill>
                  <a:srgbClr val="85604A"/>
                </a:solidFill>
              </a:rPr>
              <a:t>Programming Languages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HTML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CSS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Javascript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PHP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SQL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Testing Requirements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Testing regularly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Look at every scenario to remove bugs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Test with non-skilled users for feedback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Continuous client meetings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Supporting Documentation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Software Plan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Requirement Specifications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Preliminary Design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Detailed Design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Acceptance Test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Documentation and Delivery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195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Presentations on documentation</a:t>
            </a:r>
            <a:endParaRPr sz="3420">
              <a:solidFill>
                <a:srgbClr val="625B48"/>
              </a:solidFill>
            </a:endParaRPr>
          </a:p>
          <a:p>
            <a:pPr lvl="0" marL="36195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Presentation dates:</a:t>
            </a:r>
            <a:endParaRPr sz="3420">
              <a:solidFill>
                <a:srgbClr val="625B48"/>
              </a:solidFill>
            </a:endParaRPr>
          </a:p>
          <a:p>
            <a:pPr lvl="1" marL="72390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Software Plan:  September 23rd</a:t>
            </a:r>
            <a:endParaRPr sz="3420">
              <a:solidFill>
                <a:srgbClr val="625B48"/>
              </a:solidFill>
            </a:endParaRPr>
          </a:p>
          <a:p>
            <a:pPr lvl="1" marL="72390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Requirement Specifications:  October 28th</a:t>
            </a:r>
            <a:endParaRPr sz="3420">
              <a:solidFill>
                <a:srgbClr val="625B48"/>
              </a:solidFill>
            </a:endParaRPr>
          </a:p>
          <a:p>
            <a:pPr lvl="1" marL="72390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Preliminary Design:  December 2nd</a:t>
            </a:r>
            <a:endParaRPr sz="3420">
              <a:solidFill>
                <a:srgbClr val="625B48"/>
              </a:solidFill>
            </a:endParaRPr>
          </a:p>
          <a:p>
            <a:pPr lvl="1" marL="723900" indent="-361950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625B48"/>
                </a:solidFill>
              </a:rPr>
              <a:t>Detailed Design and Acceptance Test:  Spring 2015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Questions?</a:t>
            </a:r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Problem Definition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Tracking “sold” items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Recites for donors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System Justification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The need to get off paper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Tracking suspicious activity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Giving recites to donors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92">
                <a:solidFill>
                  <a:srgbClr val="85604A"/>
                </a:solidFill>
              </a:rPr>
              <a:t>Goals for the System and the Project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1098549" y="3022600"/>
            <a:ext cx="10795001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Simplicity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Ease of use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Multi-user functionality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Constraints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Potential for laptop to be stolen again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High information traffic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Wifi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User friendly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635000" y="1473200"/>
            <a:ext cx="5715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Our Agenda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635000" y="3834358"/>
            <a:ext cx="5715000" cy="4712742"/>
          </a:xfrm>
          <a:prstGeom prst="rect">
            <a:avLst/>
          </a:prstGeom>
        </p:spPr>
        <p:txBody>
          <a:bodyPr/>
          <a:lstStyle/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Project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3384" u="sng">
                <a:solidFill>
                  <a:srgbClr val="625B48"/>
                </a:solidFill>
              </a:rPr>
              <a:t>Resource Overview</a:t>
            </a:r>
            <a:endParaRPr sz="3384" u="sng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Company Overview</a:t>
            </a:r>
            <a:endParaRPr sz="2444">
              <a:solidFill>
                <a:srgbClr val="625B48"/>
              </a:solidFill>
            </a:endParaRPr>
          </a:p>
          <a:p>
            <a:pPr lvl="0" defTabSz="549148">
              <a:defRPr sz="1800">
                <a:solidFill>
                  <a:srgbClr val="000000"/>
                </a:solidFill>
              </a:defRPr>
            </a:pPr>
            <a:r>
              <a:rPr sz="2444">
                <a:solidFill>
                  <a:srgbClr val="625B48"/>
                </a:solidFill>
              </a:rPr>
              <a:t>Delivery Overview</a:t>
            </a:r>
          </a:p>
        </p:txBody>
      </p:sp>
      <p:pic>
        <p:nvPicPr>
          <p:cNvPr id="73" name="grg-logo-small-w-na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600" y="2184400"/>
            <a:ext cx="5969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2161" y="5362703"/>
            <a:ext cx="5067877" cy="276199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Environment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Development Environment: Software Engineering Lab, personal computers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Operating Environment:  Mac and PC, Internet, Siena servers</a:t>
            </a:r>
            <a:endParaRPr sz="3600">
              <a:solidFill>
                <a:srgbClr val="625B4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Maintenance Environment:  to be determined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Tools and Techniques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Google Chrome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Mozilla Firefox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Safari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Internet Explorer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Notepad++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SQL Developer</a:t>
            </a:r>
            <a:endParaRPr sz="3132">
              <a:solidFill>
                <a:srgbClr val="625B48"/>
              </a:solidFill>
            </a:endParaRPr>
          </a:p>
          <a:p>
            <a:pPr lvl="0" marL="331470" indent="-331470" defTabSz="50825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625B48"/>
                </a:solidFill>
              </a:rPr>
              <a:t>Eclipse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375348" y="9321800"/>
            <a:ext cx="241403" cy="4258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51573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