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45.xml"/>
  <Override ContentType="application/vnd.openxmlformats-officedocument.presentationml.slide+xml" PartName="/ppt/slides/slide6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24.xml"/>
  <Override ContentType="application/vnd.openxmlformats-officedocument.presentationml.slide+xml" PartName="/ppt/slides/slide5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40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46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4.xml"/>
  <Override ContentType="application/vnd.openxmlformats-officedocument.presentationml.slide+xml" PartName="/ppt/slides/slide28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34.xml"/>
  <Override ContentType="application/vnd.openxmlformats-officedocument.presentationml.slide+xml" PartName="/ppt/slides/slide10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3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E465D4C-D3F9-4853-9C29-9DE06314C326}">
  <a:tblStyle styleId="{CE465D4C-D3F9-4853-9C29-9DE06314C326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4F81BD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rgbClr val="4F81BD"/>
          </a:solidFill>
        </a:fill>
      </a:tcStyle>
    </a:firstRow>
  </a:tblStyle>
  <a:tblStyle styleId="{FC32F0D9-02EB-49E5-8E82-27E5EEB1AC5F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4F81BD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rgbClr val="4F81BD"/>
          </a:solidFill>
        </a:fill>
      </a:tcStyle>
    </a:firstRow>
  </a:tblStyle>
  <a:tblStyle styleId="{B5D216AC-A967-4292-A228-FC91ABD36A3E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4F81BD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rgbClr val="4F81BD"/>
          </a:solidFill>
        </a:fill>
      </a:tcStyle>
    </a:firstRow>
  </a:tblStyle>
  <a:tblStyle styleId="{C9DAE350-E58D-4576-9D87-D5F1F184FB15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4F81BD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rgbClr val="4F81BD"/>
          </a:solidFill>
        </a:fill>
      </a:tcStyle>
    </a:firstRow>
  </a:tblStyle>
  <a:tblStyle styleId="{265FF3D6-A4E7-4E75-B43F-4BC6C1A3F16F}" styleName="Table_4">
    <a:wholeTbl>
      <a:tcStyle>
        <a:tcBdr>
          <a:lef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3FE80CC4-DB59-46BC-A921-FF3A17AC4E61}" styleName="Table_5">
    <a:wholeTbl>
      <a:tcStyle>
        <a:tcBdr>
          <a:lef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FFF010B0-2DD2-48FA-AFB2-21ECC488DE86}" styleName="Table_6">
    <a:wholeTbl>
      <a:tcStyle>
        <a:tcBdr>
          <a:lef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1A031B0F-3507-486C-BAE7-7C489B45B3BD}" styleName="Table_7">
    <a:wholeTbl>
      <a:tcStyle>
        <a:tcBdr>
          <a:lef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C3922045-1DE1-46C6-B022-2F2D98F2940E}" styleName="Table_8"/>
  <a:tblStyle styleId="{A53255A0-5C6A-4234-A54B-461A90BE4ECE}" styleName="Table_9"/>
</a:tblStyleLst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29" Type="http://schemas.openxmlformats.org/officeDocument/2006/relationships/slide" Target="slides/slide24.xml"/><Relationship Id="rId49" Type="http://schemas.openxmlformats.org/officeDocument/2006/relationships/slide" Target="slides/slide4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KATHLEEN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KATHLEEN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KATHLEEN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KATHLEEN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KATHLEEN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KATHLEEN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KATHLEEN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KATHLEEN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KATHLEEN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KYLE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KYLE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KYLE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KEAN and MARISSA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KEAN and MARISSA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KATHLEEN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KYLE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KYLE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#slide=id.gae182dd66_1_61" TargetMode="External"/><Relationship Id="rId3" Type="http://schemas.openxmlformats.org/officeDocument/2006/relationships/hyperlink" Target="http://oraserv.cs.siena.edu/~perm_maroon/Grassroot/home.php" TargetMode="External"/><Relationship Id="rId5" Type="http://schemas.openxmlformats.org/officeDocument/2006/relationships/image" Target="../media/image00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gif"/><Relationship Id="rId3" Type="http://schemas.openxmlformats.org/officeDocument/2006/relationships/image" Target="../media/image00.png"/><Relationship Id="rId6" Type="http://schemas.openxmlformats.org/officeDocument/2006/relationships/image" Target="../media/image05.gif"/><Relationship Id="rId5" Type="http://schemas.openxmlformats.org/officeDocument/2006/relationships/image" Target="../media/image02.gif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0.pn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png"/><Relationship Id="rId3" Type="http://schemas.openxmlformats.org/officeDocument/2006/relationships/image" Target="../media/image00.pn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png"/><Relationship Id="rId3" Type="http://schemas.openxmlformats.org/officeDocument/2006/relationships/image" Target="../media/image08.pn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9.png"/><Relationship Id="rId3" Type="http://schemas.openxmlformats.org/officeDocument/2006/relationships/image" Target="../media/image00.pn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00.pn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00.pn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00.png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00.png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00.png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00.png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00.png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00.png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00.png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00.png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00.png"/></Relationships>
</file>

<file path=ppt/slides/_rels/slide4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00.png"/></Relationships>
</file>

<file path=ppt/slides/_rels/slide4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00.png"/></Relationships>
</file>

<file path=ppt/slides/_rels/slide4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5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png"/><Relationship Id="rId3" Type="http://schemas.openxmlformats.org/officeDocument/2006/relationships/hyperlink" Target="#slide=id.gae0eb3720_2_46" TargetMode="External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png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ACCEPTANCE TEST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</a:t>
            </a:r>
            <a:r>
              <a:rPr b="0" lang="en"/>
              <a:t>fficient </a:t>
            </a:r>
            <a:r>
              <a:rPr lang="en"/>
              <a:t>A</a:t>
            </a:r>
            <a:r>
              <a:rPr b="0" lang="en"/>
              <a:t>nd </a:t>
            </a:r>
            <a:r>
              <a:rPr lang="en"/>
              <a:t>S</a:t>
            </a:r>
            <a:r>
              <a:rPr b="0" lang="en"/>
              <a:t>imple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Maroon Solutions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912" y="2768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TESTING OVERVIEW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•"/>
            </a:pPr>
            <a:r>
              <a:rPr lang="en" sz="3200"/>
              <a:t>Tested on Chrome, IE, Firefox, Opera, Safari, Android, and iOS</a:t>
            </a:r>
          </a:p>
          <a:p>
            <a:pPr indent="-342900" lvl="0" marL="342900" rtl="0">
              <a:spcBef>
                <a:spcPts val="640"/>
              </a:spcBef>
              <a:buClr>
                <a:schemeClr val="dk2"/>
              </a:buClr>
              <a:buSzPct val="100000"/>
              <a:buFont typeface="Trebuchet MS"/>
              <a:buChar char="•"/>
            </a:pPr>
            <a:r>
              <a:rPr lang="en" sz="3200"/>
              <a:t>Checked both regular user and Admin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INTEGRATION TESTS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612" y="1063375"/>
            <a:ext cx="5752768" cy="38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3012" y="41335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DIRECTORY OF UNIT TESTS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 PICTURE HERE WHEN DONE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LOG IN UNIT TESTING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28" name="Shape 128"/>
          <p:cNvGraphicFramePr/>
          <p:nvPr/>
        </p:nvGraphicFramePr>
        <p:xfrm>
          <a:off x="28104" y="11407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{CE465D4C-D3F9-4853-9C29-9DE06314C326}</a:tableStyleId>
              </a:tblPr>
              <a:tblGrid>
                <a:gridCol w="1428225"/>
                <a:gridCol w="1232200"/>
                <a:gridCol w="1232200"/>
                <a:gridCol w="1232200"/>
                <a:gridCol w="1232200"/>
                <a:gridCol w="1526250"/>
                <a:gridCol w="1232200"/>
              </a:tblGrid>
              <a:tr h="596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" sz="1000" u="none" cap="none" strike="noStrike">
                          <a:solidFill>
                            <a:schemeClr val="dk2"/>
                          </a:solidFill>
                        </a:rPr>
                        <a:t>Description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" sz="1000" u="none" cap="none" strike="noStrike">
                          <a:solidFill>
                            <a:schemeClr val="dk2"/>
                          </a:solidFill>
                        </a:rPr>
                        <a:t>Action to perform test (input)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" sz="1000" u="none" cap="none" strike="noStrike">
                          <a:solidFill>
                            <a:schemeClr val="dk2"/>
                          </a:solidFill>
                        </a:rPr>
                        <a:t>Steps to be Executed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" sz="1000" u="none" cap="none" strike="noStrike">
                          <a:solidFill>
                            <a:schemeClr val="dk2"/>
                          </a:solidFill>
                        </a:rPr>
                        <a:t>State Before Test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" sz="1000" u="none" cap="none" strike="noStrike">
                          <a:solidFill>
                            <a:schemeClr val="dk2"/>
                          </a:solidFill>
                        </a:rPr>
                        <a:t>Expected result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" sz="1000" u="none" cap="none" strike="noStrike">
                          <a:solidFill>
                            <a:schemeClr val="dk2"/>
                          </a:solidFill>
                        </a:rPr>
                        <a:t>Observed result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" sz="1000" u="none" cap="none" strike="noStrike">
                          <a:solidFill>
                            <a:schemeClr val="dk2"/>
                          </a:solidFill>
                        </a:rPr>
                        <a:t>Comments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623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text box 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type into textbox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none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text box displays text and sends info to right destination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types in text box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19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open session 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open page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none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session is created / user logged in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49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Admin rights  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admin rights login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none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no admin rights given or options shown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admin rights are given to user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view additional tabs once logged in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49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user restricted rights  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user </a:t>
                      </a:r>
                      <a:r>
                        <a:rPr lang="en" sz="1000">
                          <a:solidFill>
                            <a:schemeClr val="dk2"/>
                          </a:solidFill>
                        </a:rPr>
                        <a:t>can't</a:t>
                      </a: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 access admin rights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none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no admin rights given or options shown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basic rights given to user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non admin unable to change prices and </a:t>
                      </a:r>
                      <a:r>
                        <a:rPr lang="en" sz="1000">
                          <a:solidFill>
                            <a:schemeClr val="dk2"/>
                          </a:solidFill>
                        </a:rPr>
                        <a:t>access</a:t>
                      </a: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 certain pages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19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null user id  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null user id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click submit button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prompt</a:t>
                      </a: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 to enter user id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not allowing you to log in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49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null password 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null password</a:t>
                      </a:r>
                    </a:p>
                  </a:txBody>
                  <a:tcPr marT="7025" marB="0" marR="7025" marL="7025" anchor="b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click submit button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prompt to enter password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not allowing you to log in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" name="Shape 129"/>
          <p:cNvGraphicFramePr/>
          <p:nvPr/>
        </p:nvGraphicFramePr>
        <p:xfrm>
          <a:off x="24325" y="43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{FC32F0D9-02EB-49E5-8E82-27E5EEB1AC5F}</a:tableStyleId>
              </a:tblPr>
              <a:tblGrid>
                <a:gridCol w="1439725"/>
                <a:gridCol w="1240575"/>
                <a:gridCol w="1208750"/>
                <a:gridCol w="1238525"/>
                <a:gridCol w="1238000"/>
                <a:gridCol w="1523625"/>
                <a:gridCol w="1233800"/>
              </a:tblGrid>
              <a:tr h="76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Correct user id with password into textboxes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User id and corresponding password entered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enter text; click submit button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allow submit button to redirect user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allows log in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36" name="Shape 136"/>
          <p:cNvGraphicFramePr/>
          <p:nvPr/>
        </p:nvGraphicFramePr>
        <p:xfrm>
          <a:off x="0" y="55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{B5D216AC-A967-4292-A228-FC91ABD36A3E}</a:tableStyleId>
              </a:tblPr>
              <a:tblGrid>
                <a:gridCol w="1431775"/>
                <a:gridCol w="1235250"/>
                <a:gridCol w="1235250"/>
                <a:gridCol w="1235250"/>
                <a:gridCol w="1235250"/>
                <a:gridCol w="1530025"/>
                <a:gridCol w="1235250"/>
              </a:tblGrid>
              <a:tr h="6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incorrect user id 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incorrect user id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enter text; click submit button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display message that id is incorrect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returns to login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" name="Shape 137"/>
          <p:cNvGraphicFramePr/>
          <p:nvPr/>
        </p:nvGraphicFramePr>
        <p:xfrm>
          <a:off x="0" y="124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{C9DAE350-E58D-4576-9D87-D5F1F184FB15}</a:tableStyleId>
              </a:tblPr>
              <a:tblGrid>
                <a:gridCol w="1433025"/>
                <a:gridCol w="1236350"/>
                <a:gridCol w="1236350"/>
                <a:gridCol w="1236350"/>
                <a:gridCol w="1236350"/>
                <a:gridCol w="1531375"/>
                <a:gridCol w="1236350"/>
              </a:tblGrid>
              <a:tr h="631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incorrect password 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incorrect password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enter text; click submit button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display message that password is incorrect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returns to login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48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back arrow in browser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back arrow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click button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return to previous page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returns to login screen still logged in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631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resize window 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resize window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drag window size or specify dimensions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scale page elements properly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rescales properly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631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disconnect from internet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disconnect from internet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end connection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reload page when connection resumes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remains logged in for the session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682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refresh page 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refresh webpage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click button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refresh web page with information reset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refreshes</a:t>
                      </a: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 page and clears out username and password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835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submit information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click submit information button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click button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blank login screen displayed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submit information and redirect to next page if authorized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allows user to log in properly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000" u="none" cap="none" strike="noStrike">
                          <a:solidFill>
                            <a:schemeClr val="dk2"/>
                          </a:solidFill>
                        </a:rPr>
                        <a:t>Correct password with correct id</a:t>
                      </a:r>
                    </a:p>
                  </a:txBody>
                  <a:tcPr marT="7025" marB="0" marR="7025" marL="7025" anchor="ctr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ITEM UNIT TEST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44" name="Shape 144"/>
          <p:cNvGraphicFramePr/>
          <p:nvPr/>
        </p:nvGraphicFramePr>
        <p:xfrm>
          <a:off x="14075" y="114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{265FF3D6-A4E7-4E75-B43F-4BC6C1A3F16F}</a:tableStyleId>
              </a:tblPr>
              <a:tblGrid>
                <a:gridCol w="1304275"/>
                <a:gridCol w="1304275"/>
                <a:gridCol w="1304275"/>
                <a:gridCol w="1304275"/>
                <a:gridCol w="1304275"/>
                <a:gridCol w="1304275"/>
                <a:gridCol w="1304275"/>
              </a:tblGrid>
              <a:tr h="288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to perform test (input)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Steps to be Executed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Before Test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 result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Observed result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88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Loading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entering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blank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successfully loads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successfully loads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88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Refresh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Refresh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loading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loaded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refresh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refreshed successfully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768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to a different page on the website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 another page to enter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"Add to Inventory"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page change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changed successfully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logged in as the masteradmin, I was able to switch to every page seamlessly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768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Heading back to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clicking the back arrow to get back on to the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on any other page and clicking the back arrow to get on to it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pages other than "Add to Inventory"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page change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changed successfully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was performed from every page but the log out page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88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Donor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selecting donor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 and select donor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non-selected donor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donor successfully selected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donor successfully selected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51" name="Shape 151"/>
          <p:cNvGraphicFramePr/>
          <p:nvPr/>
        </p:nvGraphicFramePr>
        <p:xfrm>
          <a:off x="7037" y="192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{3FE80CC4-DB59-46BC-A921-FF3A17AC4E61}</a:tableStyleId>
              </a:tblPr>
              <a:tblGrid>
                <a:gridCol w="1304275"/>
                <a:gridCol w="1304275"/>
                <a:gridCol w="1304275"/>
                <a:gridCol w="1304275"/>
                <a:gridCol w="1304275"/>
                <a:gridCol w="1304275"/>
                <a:gridCol w="1304275"/>
              </a:tblGrid>
              <a:tr h="288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Category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selecting category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 and select category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non-selected category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 successfully selected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 successfully selected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88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Item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selecting Item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 and select Item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non-selected Item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successfully selected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successfully selected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88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 or increase number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in number or use arrows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null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successfully entered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submitting the new information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fill out all areas and hit submit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filled out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submitted and appearing in inventory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appears in inventory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ITEM TYPE UNIT TEST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58" name="Shape 158"/>
          <p:cNvGraphicFramePr/>
          <p:nvPr/>
        </p:nvGraphicFramePr>
        <p:xfrm>
          <a:off x="0" y="114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{FFF010B0-2DD2-48FA-AFB2-21ECC488DE86}</a:tableStyleId>
              </a:tblPr>
              <a:tblGrid>
                <a:gridCol w="1307125"/>
                <a:gridCol w="1307125"/>
                <a:gridCol w="1307125"/>
                <a:gridCol w="1307125"/>
                <a:gridCol w="1307125"/>
                <a:gridCol w="1307125"/>
                <a:gridCol w="1307125"/>
              </a:tblGrid>
              <a:tr h="369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to perform test (input)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Steps to be Executed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Before Test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 result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Observed result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69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Loading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entering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blank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successfully loads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successfully loads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69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Refresh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Refresh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loading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loaded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refresh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refreshed successfully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610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to a different page on the website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 another page to enter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"Add to Inventory"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page change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changed successfully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logged in as the masteradmin, I was able to switch to every page seamlessly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610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Heading back to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clicking the back arrow to get back on to the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on any other page and clicking the back arrow to get on to it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pages other than "Add to Inventory"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page change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changed successfully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was performed from every page but the log out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69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Donor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selecting donor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 and select donor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non-selected donor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donor successfully selected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donor successfully selected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65" name="Shape 165"/>
          <p:cNvGraphicFramePr/>
          <p:nvPr/>
        </p:nvGraphicFramePr>
        <p:xfrm>
          <a:off x="-2950" y="123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{1A031B0F-3507-486C-BAE7-7C489B45B3BD}</a:tableStyleId>
              </a:tblPr>
              <a:tblGrid>
                <a:gridCol w="1307125"/>
                <a:gridCol w="1307125"/>
                <a:gridCol w="1307125"/>
                <a:gridCol w="1307125"/>
                <a:gridCol w="1307125"/>
                <a:gridCol w="1307125"/>
                <a:gridCol w="1307125"/>
              </a:tblGrid>
              <a:tr h="481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Previous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selecting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 and select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possibly selected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 successfully selected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 successfully selected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7959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New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a new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in new name for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possibly selected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category added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 successfully added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 if the field for the new name for the category is left empty, it still adds as "(null)"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9530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Entering a new item name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a new item type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typing in a new items name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empty field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item type added to database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addition to database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catch is thrown if the item field is blank, so it won't do what happens with category additions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81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 or increase number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in number or use arrows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null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successfully entered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6388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submitting the new information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fill out all areas and hit submit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filled out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submitted and appearing in inventory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appears in inventory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VIEW INVENTORY UNIT TEST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Shape 173"/>
          <p:cNvGraphicFramePr/>
          <p:nvPr/>
        </p:nvGraphicFramePr>
        <p:xfrm>
          <a:off x="825" y="113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{C3922045-1DE1-46C6-B022-2F2D98F2940E}</a:tableStyleId>
              </a:tblPr>
              <a:tblGrid>
                <a:gridCol w="1323150"/>
                <a:gridCol w="1323150"/>
                <a:gridCol w="1323150"/>
                <a:gridCol w="1323150"/>
                <a:gridCol w="1323150"/>
                <a:gridCol w="1323150"/>
                <a:gridCol w="1203450"/>
              </a:tblGrid>
              <a:tr h="268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to perform test (input)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Steps to be Executed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Before Test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 result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Observed result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68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Loading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entering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blank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successfully loads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successfully loads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68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Refresh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Refresh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loading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loaded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refresh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refreshed successfully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5625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to a different page on the website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 another page to enter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"Add to Inventory"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page change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changed successfully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logged in as the masteradmin, I was able to switch to every page seamlessly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64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Heading back to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clicking the back arrow to get back on to the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on any other page and clicking the back arrow to get on to it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pages other than "Add to Inventory"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page change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 changed successfully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was performed from every page but the log out page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68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Donor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selecting donor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 and select donor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non-selected donor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donor successfully selected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donor successfully selected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WELCOME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200150"/>
            <a:ext cx="41174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Our Client: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Ms. Mary Partridge-Brown</a:t>
            </a: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Co-Director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Ms. Roberta Sandler</a:t>
            </a:r>
          </a:p>
          <a:p>
            <a:pPr indent="-381000" lvl="2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Co-Director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>
            <p:ph idx="2" type="body"/>
          </p:nvPr>
        </p:nvSpPr>
        <p:spPr>
          <a:xfrm>
            <a:off x="4727600" y="1200150"/>
            <a:ext cx="41174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Guests: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Dr. Meg Fryling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Dr. Darren Lim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80" name="Shape 180"/>
          <p:cNvGraphicFramePr/>
          <p:nvPr/>
        </p:nvGraphicFramePr>
        <p:xfrm>
          <a:off x="825" y="106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{A53255A0-5C6A-4234-A54B-461A90BE4ECE}</a:tableStyleId>
              </a:tblPr>
              <a:tblGrid>
                <a:gridCol w="1323150"/>
                <a:gridCol w="1323150"/>
                <a:gridCol w="1323150"/>
                <a:gridCol w="1323150"/>
                <a:gridCol w="1323150"/>
                <a:gridCol w="1323150"/>
                <a:gridCol w="1203450"/>
              </a:tblGrid>
              <a:tr h="268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Previous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selecting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 and select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possibly selected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 successfully selected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 successfully selected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679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New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a new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in new name for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possibly selected category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category added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 successfully added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 if the field for the new name for the category is left empty, it still adds as "(null)"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5625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Entering a new item name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a new item type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typing in a new items name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empty field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item type added to database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 addition to database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catch is thrown if the item field is blank, so it won't do what happens with category additions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68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 or increase number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in number or use arrows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null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successfully entered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successful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66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submitting the new information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fill out all areas and hit submit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filled out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submitted and appearing in inventory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appears in inventory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Introduction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Problem Overview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Project Progression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Testing</a:t>
            </a:r>
          </a:p>
          <a:p>
            <a:pPr indent="-419100" lvl="0" marL="457200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800000"/>
                </a:solidFill>
              </a:rPr>
              <a:t>Requirements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Product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What’s Next?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FUNCTIONAL REQUIREMENTS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063350"/>
            <a:ext cx="4125600" cy="386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User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Log in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Print receipts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Sell and add items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Add customer profiles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Manage donor and customer accounts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idx="2" type="body"/>
          </p:nvPr>
        </p:nvSpPr>
        <p:spPr>
          <a:xfrm>
            <a:off x="4767675" y="1063375"/>
            <a:ext cx="4125600" cy="386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Admin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Inherits all abilities of user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Edit prices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Manage employee accounts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Change password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NON-FUNCTIONAL REQUIREMENTS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Easy to use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Efficient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Low maintenance 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User friendly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Work with multiple internet browsers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ENHANCEMENTS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Expand History Log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6 months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Simple and user friendly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Item attributes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Store credit system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Introduction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Problem Overview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Project Progression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Testing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Development Environment</a:t>
            </a:r>
          </a:p>
          <a:p>
            <a:pPr indent="-419100" lvl="0" marL="457200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800000"/>
                </a:solidFill>
              </a:rPr>
              <a:t>Product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What’s Next?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PRODUCT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hlinkClick r:id="rId3"/>
              </a:rPr>
              <a:t>http://oraserv.cs.siena.edu/~perm_maroon/Grassroot/home.php</a:t>
            </a:r>
            <a:r>
              <a:rPr lang="en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lt1"/>
                </a:solidFill>
                <a:hlinkClick r:id="rId4"/>
              </a:rPr>
              <a:t>Other Slides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Introduction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Problem Overview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Project Progression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Testing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Development Environment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Product</a:t>
            </a:r>
          </a:p>
          <a:p>
            <a:pPr indent="-419100" lvl="0" marL="457200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800000"/>
                </a:solidFill>
              </a:rPr>
              <a:t>What’s Next?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DELIVERABLES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CD-ROM/Flash Drive: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133333"/>
              <a:buFont typeface="Courier New"/>
              <a:buChar char="o"/>
            </a:pPr>
            <a:r>
              <a:rPr lang="en" sz="1800"/>
              <a:t>A full copy of all of the team files from the team directory. This includes all website files, folders, and images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133333"/>
              <a:buFont typeface="Courier New"/>
              <a:buChar char="o"/>
            </a:pPr>
            <a:r>
              <a:rPr lang="en" sz="1800"/>
              <a:t>README.txt files that explain what every file, folder, and image is and where they are used/locate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133333"/>
              <a:buFont typeface="Courier New"/>
              <a:buChar char="o"/>
            </a:pPr>
            <a:r>
              <a:rPr lang="en" sz="1800"/>
              <a:t>The lyrics to the team song, a copy of the music file for the team song, and the audio/visual recording of the team song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LESSONS LEARNED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Don’t procrastinate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Don’t stress too much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800000"/>
                </a:solidFill>
              </a:rPr>
              <a:t>Introduction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Problem Overview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Project Progression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Testing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Requirements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Product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What’s Next?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WHAT’S NEXT?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10575" y="2899475"/>
            <a:ext cx="3831599" cy="616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/>
              <a:t>GRADUATION!</a:t>
            </a:r>
            <a:r>
              <a:rPr lang="en"/>
              <a:t> 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451" y="1195650"/>
            <a:ext cx="3020425" cy="170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29650"/>
            <a:ext cx="4013849" cy="401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6325" y="3697525"/>
            <a:ext cx="2874300" cy="14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997" y="0"/>
            <a:ext cx="4190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 b="39437" l="0" r="0" t="0"/>
          <a:stretch/>
        </p:blipFill>
        <p:spPr>
          <a:xfrm>
            <a:off x="0" y="1493012"/>
            <a:ext cx="9144000" cy="215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11870" l="0" r="0" t="0"/>
          <a:stretch/>
        </p:blipFill>
        <p:spPr>
          <a:xfrm>
            <a:off x="32050" y="1346237"/>
            <a:ext cx="9144000" cy="245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 b="5589" l="0" r="0" t="0"/>
          <a:stretch/>
        </p:blipFill>
        <p:spPr>
          <a:xfrm>
            <a:off x="0" y="890024"/>
            <a:ext cx="9143996" cy="403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 b="7183" l="0" r="0" t="0"/>
          <a:stretch/>
        </p:blipFill>
        <p:spPr>
          <a:xfrm>
            <a:off x="0" y="167800"/>
            <a:ext cx="9144000" cy="38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 b="11308" l="0" r="0" t="0"/>
          <a:stretch/>
        </p:blipFill>
        <p:spPr>
          <a:xfrm>
            <a:off x="0" y="222125"/>
            <a:ext cx="9144003" cy="37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4">
            <a:alphaModFix/>
          </a:blip>
          <a:srcRect b="12510" l="0" r="0" t="0"/>
          <a:stretch/>
        </p:blipFill>
        <p:spPr>
          <a:xfrm>
            <a:off x="0" y="125800"/>
            <a:ext cx="9144000" cy="379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0" y="143875"/>
            <a:ext cx="9144000" cy="383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b="18520" l="0" r="0" t="0"/>
          <a:stretch/>
        </p:blipFill>
        <p:spPr>
          <a:xfrm>
            <a:off x="0" y="699950"/>
            <a:ext cx="9144000" cy="314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TEAM INTRODUCTION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Mathew Banville - Data Analysist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Kyle Flack - Database Administrator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Marissa Gasparro - Team Leader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Kathleen Rotondo - Assistant Developer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Kean Smullen - Head Developer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 b="20394" l="0" r="0" t="0"/>
          <a:stretch/>
        </p:blipFill>
        <p:spPr>
          <a:xfrm>
            <a:off x="0" y="685799"/>
            <a:ext cx="9143997" cy="31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 b="19581" l="0" r="0" t="0"/>
          <a:stretch/>
        </p:blipFill>
        <p:spPr>
          <a:xfrm>
            <a:off x="0" y="642975"/>
            <a:ext cx="9144000" cy="318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 b="21439" l="0" r="0" t="0"/>
          <a:stretch/>
        </p:blipFill>
        <p:spPr>
          <a:xfrm>
            <a:off x="0" y="406800"/>
            <a:ext cx="9144000" cy="346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4">
            <a:alphaModFix/>
          </a:blip>
          <a:srcRect b="7910" l="0" r="0" t="0"/>
          <a:stretch/>
        </p:blipFill>
        <p:spPr>
          <a:xfrm>
            <a:off x="0" y="817550"/>
            <a:ext cx="9144000" cy="31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0850"/>
            <a:ext cx="9144000" cy="36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4">
            <a:alphaModFix/>
          </a:blip>
          <a:srcRect b="9214" l="0" r="0" t="0"/>
          <a:stretch/>
        </p:blipFill>
        <p:spPr>
          <a:xfrm>
            <a:off x="0" y="313925"/>
            <a:ext cx="9144000" cy="35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b="8850" l="0" r="0" t="0"/>
          <a:stretch/>
        </p:blipFill>
        <p:spPr>
          <a:xfrm>
            <a:off x="0" y="446325"/>
            <a:ext cx="9144000" cy="345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 b="0" l="0" r="0" t="704"/>
          <a:stretch/>
        </p:blipFill>
        <p:spPr>
          <a:xfrm>
            <a:off x="0" y="240350"/>
            <a:ext cx="9144000" cy="486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5975"/>
            <a:ext cx="9144000" cy="48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4">
            <a:alphaModFix/>
          </a:blip>
          <a:srcRect b="11504" l="0" r="0" t="0"/>
          <a:stretch/>
        </p:blipFill>
        <p:spPr>
          <a:xfrm>
            <a:off x="0" y="47575"/>
            <a:ext cx="9144000" cy="393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Introduction</a:t>
            </a:r>
          </a:p>
          <a:p>
            <a:pPr indent="-419100" lvl="0" marL="457200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800000"/>
                </a:solidFill>
              </a:rPr>
              <a:t>Problem Overview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Project Progression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Testing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Requirements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Product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What’s Next?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lt1"/>
                </a:solidFill>
                <a:hlinkClick r:id="rId3"/>
              </a:rPr>
              <a:t>LAST SLIDE</a:t>
            </a:r>
          </a:p>
        </p:txBody>
      </p:sp>
      <p:pic>
        <p:nvPicPr>
          <p:cNvPr id="413" name="Shape 4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6997" y="0"/>
            <a:ext cx="4190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OVERVIEW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900"/>
              <a:t>Easy and convenient</a:t>
            </a:r>
          </a:p>
          <a:p>
            <a:pPr indent="-3492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900"/>
              <a:t>Track donations, donors, sold items, customers, and employees</a:t>
            </a:r>
          </a:p>
          <a:p>
            <a:pPr indent="-3492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900"/>
              <a:t>Web application capable of storing donated items </a:t>
            </a:r>
          </a:p>
          <a:p>
            <a:pPr indent="-3492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900"/>
              <a:t>Tracks when it leaves the store</a:t>
            </a:r>
          </a:p>
          <a:p>
            <a:pPr indent="-3492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900"/>
              <a:t>Employees to enter in donor information so that donor receipts can be printed</a:t>
            </a:r>
          </a:p>
          <a:p>
            <a:pPr indent="-3492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900"/>
              <a:t>Customer’s history will be kept</a:t>
            </a:r>
          </a:p>
          <a:p>
            <a:pPr indent="-34925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900"/>
              <a:t>Track for suspicious activity</a:t>
            </a:r>
          </a:p>
          <a:p>
            <a:pPr indent="-349250" lvl="1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900"/>
              <a:t>The past year’s worth of activity in the store will be collected so the store can use it for future references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Introduction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Problem Overview</a:t>
            </a:r>
          </a:p>
          <a:p>
            <a:pPr indent="-419100" lvl="0" marL="457200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800000"/>
                </a:solidFill>
              </a:rPr>
              <a:t>Project Progression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Testing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Requirements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Product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What’s Next?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PROGRESSION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976" y="1312737"/>
            <a:ext cx="4040051" cy="350052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4444500" y="4510575"/>
            <a:ext cx="162299" cy="136200"/>
          </a:xfrm>
          <a:prstGeom prst="ellipse">
            <a:avLst/>
          </a:prstGeom>
          <a:solidFill>
            <a:srgbClr val="800000"/>
          </a:solidFill>
          <a:ln cap="flat" w="19050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Introduction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Problem Overview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Project Progression</a:t>
            </a:r>
          </a:p>
          <a:p>
            <a:pPr indent="-419100" lvl="0" marL="457200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800000"/>
                </a:solidFill>
              </a:rPr>
              <a:t>Testing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Requirements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Product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What’s Next?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612" y="3981150"/>
            <a:ext cx="1736184" cy="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