
<file path=[Content_Types].xml><?xml version="1.0" encoding="utf-8"?>
<Types xmlns="http://schemas.openxmlformats.org/package/2006/content-types">
  <Default ContentType="application/vnd.openxmlformats-package.relationships+xml" Extension="rels"/>
  <Default ContentType="image/png" Extension="png"/>
  <Default ContentType="application/xml" Extension="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1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16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2.xml"/>
  <Override ContentType="application/vnd.openxmlformats-officedocument.presentationml.slide+xml" PartName="/ppt/slides/slide9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15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4.xml"/>
  <Override ContentType="application/vnd.openxmlformats-officedocument.presentationml.slide+xml" PartName="/ppt/slides/slide10.xml"/>
  <Override ContentType="application/vnd.openxmlformats-officedocument.presentationml.slide+xml" PartName="/ppt/slides/slide14.xml"/>
  <Override ContentType="application/vnd.openxmlformats-officedocument.presentationml.slide+xml" PartName="/ppt/slides/slide11.xml"/>
  <Override ContentType="application/vnd.openxmlformats-officedocument.presentationml.slide+xml" PartName="/ppt/slides/slide5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9" Type="http://schemas.openxmlformats.org/officeDocument/2006/relationships/slide" Target="slides/slide14.xml"/><Relationship Id="rId18" Type="http://schemas.openxmlformats.org/officeDocument/2006/relationships/slide" Target="slides/slide1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21" Type="http://schemas.openxmlformats.org/officeDocument/2006/relationships/slide" Target="slides/slide16.xml"/><Relationship Id="rId2" Type="http://schemas.openxmlformats.org/officeDocument/2006/relationships/presProps" Target="presProps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" Type="http://schemas.openxmlformats.org/officeDocument/2006/relationships/theme" Target="theme/theme3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3" Type="http://schemas.openxmlformats.org/officeDocument/2006/relationships/tableStyles" Target="tableStyles.xml"/><Relationship Id="rId11" Type="http://schemas.openxmlformats.org/officeDocument/2006/relationships/slide" Target="slides/slide6.xml"/><Relationship Id="rId20" Type="http://schemas.openxmlformats.org/officeDocument/2006/relationships/slide" Target="slides/slide15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70" name="Shape 17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77" name="Shape 17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84" name="Shape 18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91" name="Shape 19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98" name="Shape 19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05" name="Shape 20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37" name="Shape 23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63" name="Shape 16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1200150"/>
            <a:ext cx="9144000" cy="2743199"/>
          </a:xfrm>
          <a:prstGeom prst="rect">
            <a:avLst/>
          </a:prstGeom>
          <a:solidFill>
            <a:schemeClr val="dk1">
              <a:alpha val="2000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10" name="Shape 10"/>
          <p:cNvGrpSpPr/>
          <p:nvPr/>
        </p:nvGrpSpPr>
        <p:grpSpPr>
          <a:xfrm>
            <a:off x="0" y="-1078"/>
            <a:ext cx="1827407" cy="5144627"/>
            <a:chOff x="0" y="-1438"/>
            <a:chExt cx="798029" cy="6859503"/>
          </a:xfrm>
        </p:grpSpPr>
        <p:sp>
          <p:nvSpPr>
            <p:cNvPr id="11" name="Shape 11"/>
            <p:cNvSpPr/>
            <p:nvPr/>
          </p:nvSpPr>
          <p:spPr>
            <a:xfrm>
              <a:off x="0" y="-1438"/>
              <a:ext cx="798029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0" y="0"/>
              <a:ext cx="399014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3" name="Shape 13"/>
          <p:cNvGrpSpPr/>
          <p:nvPr/>
        </p:nvGrpSpPr>
        <p:grpSpPr>
          <a:xfrm flipH="1">
            <a:off x="7316591" y="0"/>
            <a:ext cx="1827407" cy="5144627"/>
            <a:chOff x="0" y="-1438"/>
            <a:chExt cx="798029" cy="6859503"/>
          </a:xfrm>
        </p:grpSpPr>
        <p:sp>
          <p:nvSpPr>
            <p:cNvPr id="14" name="Shape 14"/>
            <p:cNvSpPr/>
            <p:nvPr/>
          </p:nvSpPr>
          <p:spPr>
            <a:xfrm>
              <a:off x="0" y="-1438"/>
              <a:ext cx="798029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0" y="0"/>
              <a:ext cx="399014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Shape 16"/>
          <p:cNvSpPr txBox="1"/>
          <p:nvPr>
            <p:ph type="ctrTitle"/>
          </p:nvPr>
        </p:nvSpPr>
        <p:spPr>
          <a:xfrm>
            <a:off x="685800" y="1568184"/>
            <a:ext cx="7772400" cy="12380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7" name="Shape 17"/>
          <p:cNvSpPr txBox="1"/>
          <p:nvPr>
            <p:ph idx="1" type="subTitle"/>
          </p:nvPr>
        </p:nvSpPr>
        <p:spPr>
          <a:xfrm>
            <a:off x="685800" y="2914650"/>
            <a:ext cx="7772400" cy="658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1pPr>
            <a:lvl2pPr algn="ctr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2pPr>
            <a:lvl3pPr algn="ctr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3pPr>
            <a:lvl4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4pPr>
            <a:lvl5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5pPr>
            <a:lvl6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6pPr>
            <a:lvl7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7pPr>
            <a:lvl8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8pPr>
            <a:lvl9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0" y="-1078"/>
            <a:ext cx="9144000" cy="11441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21" name="Shape 21"/>
          <p:cNvGrpSpPr/>
          <p:nvPr/>
        </p:nvGrpSpPr>
        <p:grpSpPr>
          <a:xfrm>
            <a:off x="0" y="-1078"/>
            <a:ext cx="649180" cy="5144627"/>
            <a:chOff x="0" y="-1438"/>
            <a:chExt cx="649180" cy="6859503"/>
          </a:xfrm>
        </p:grpSpPr>
        <p:sp>
          <p:nvSpPr>
            <p:cNvPr id="22" name="Shape 22"/>
            <p:cNvSpPr/>
            <p:nvPr/>
          </p:nvSpPr>
          <p:spPr>
            <a:xfrm>
              <a:off x="0" y="-1438"/>
              <a:ext cx="649180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>
              <a:off x="0" y="0"/>
              <a:ext cx="500331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4" name="Shape 24"/>
          <p:cNvGrpSpPr/>
          <p:nvPr/>
        </p:nvGrpSpPr>
        <p:grpSpPr>
          <a:xfrm flipH="1">
            <a:off x="8494493" y="0"/>
            <a:ext cx="649180" cy="5144627"/>
            <a:chOff x="0" y="-1438"/>
            <a:chExt cx="649180" cy="6859503"/>
          </a:xfrm>
        </p:grpSpPr>
        <p:sp>
          <p:nvSpPr>
            <p:cNvPr id="25" name="Shape 25"/>
            <p:cNvSpPr/>
            <p:nvPr/>
          </p:nvSpPr>
          <p:spPr>
            <a:xfrm>
              <a:off x="0" y="-1438"/>
              <a:ext cx="649180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6" name="Shape 26"/>
            <p:cNvSpPr/>
            <p:nvPr/>
          </p:nvSpPr>
          <p:spPr>
            <a:xfrm>
              <a:off x="0" y="0"/>
              <a:ext cx="500331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27" name="Shape 27"/>
          <p:cNvSpPr/>
          <p:nvPr/>
        </p:nvSpPr>
        <p:spPr>
          <a:xfrm>
            <a:off x="0" y="4743450"/>
            <a:ext cx="9144000" cy="401099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" name="Shape 2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0" y="-1078"/>
            <a:ext cx="9144000" cy="11441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33" name="Shape 33"/>
          <p:cNvGrpSpPr/>
          <p:nvPr/>
        </p:nvGrpSpPr>
        <p:grpSpPr>
          <a:xfrm>
            <a:off x="0" y="-1078"/>
            <a:ext cx="649180" cy="5144627"/>
            <a:chOff x="0" y="-1438"/>
            <a:chExt cx="649180" cy="6859503"/>
          </a:xfrm>
        </p:grpSpPr>
        <p:sp>
          <p:nvSpPr>
            <p:cNvPr id="34" name="Shape 34"/>
            <p:cNvSpPr/>
            <p:nvPr/>
          </p:nvSpPr>
          <p:spPr>
            <a:xfrm>
              <a:off x="0" y="-1438"/>
              <a:ext cx="649180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>
              <a:off x="0" y="0"/>
              <a:ext cx="500331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6" name="Shape 36"/>
          <p:cNvGrpSpPr/>
          <p:nvPr/>
        </p:nvGrpSpPr>
        <p:grpSpPr>
          <a:xfrm flipH="1">
            <a:off x="8494493" y="0"/>
            <a:ext cx="649180" cy="5144627"/>
            <a:chOff x="0" y="-1438"/>
            <a:chExt cx="649180" cy="6859503"/>
          </a:xfrm>
        </p:grpSpPr>
        <p:sp>
          <p:nvSpPr>
            <p:cNvPr id="37" name="Shape 37"/>
            <p:cNvSpPr/>
            <p:nvPr/>
          </p:nvSpPr>
          <p:spPr>
            <a:xfrm>
              <a:off x="0" y="-1438"/>
              <a:ext cx="649180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8" name="Shape 38"/>
            <p:cNvSpPr/>
            <p:nvPr/>
          </p:nvSpPr>
          <p:spPr>
            <a:xfrm>
              <a:off x="0" y="0"/>
              <a:ext cx="500331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39" name="Shape 39"/>
          <p:cNvSpPr/>
          <p:nvPr/>
        </p:nvSpPr>
        <p:spPr>
          <a:xfrm>
            <a:off x="0" y="4743450"/>
            <a:ext cx="9144000" cy="401099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" name="Shape 4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42" name="Shape 42"/>
          <p:cNvSpPr txBox="1"/>
          <p:nvPr>
            <p:ph idx="2" type="body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/>
        </p:nvSpPr>
        <p:spPr>
          <a:xfrm>
            <a:off x="0" y="-1078"/>
            <a:ext cx="9144000" cy="11441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46" name="Shape 46"/>
          <p:cNvGrpSpPr/>
          <p:nvPr/>
        </p:nvGrpSpPr>
        <p:grpSpPr>
          <a:xfrm>
            <a:off x="0" y="-1078"/>
            <a:ext cx="649180" cy="5144627"/>
            <a:chOff x="0" y="-1438"/>
            <a:chExt cx="649180" cy="6859503"/>
          </a:xfrm>
        </p:grpSpPr>
        <p:sp>
          <p:nvSpPr>
            <p:cNvPr id="47" name="Shape 47"/>
            <p:cNvSpPr/>
            <p:nvPr/>
          </p:nvSpPr>
          <p:spPr>
            <a:xfrm>
              <a:off x="0" y="-1438"/>
              <a:ext cx="649180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8" name="Shape 48"/>
            <p:cNvSpPr/>
            <p:nvPr/>
          </p:nvSpPr>
          <p:spPr>
            <a:xfrm>
              <a:off x="0" y="0"/>
              <a:ext cx="500331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9" name="Shape 49"/>
          <p:cNvGrpSpPr/>
          <p:nvPr/>
        </p:nvGrpSpPr>
        <p:grpSpPr>
          <a:xfrm flipH="1">
            <a:off x="8494493" y="0"/>
            <a:ext cx="649180" cy="5144627"/>
            <a:chOff x="0" y="-1438"/>
            <a:chExt cx="649180" cy="6859503"/>
          </a:xfrm>
        </p:grpSpPr>
        <p:sp>
          <p:nvSpPr>
            <p:cNvPr id="50" name="Shape 50"/>
            <p:cNvSpPr/>
            <p:nvPr/>
          </p:nvSpPr>
          <p:spPr>
            <a:xfrm>
              <a:off x="0" y="-1438"/>
              <a:ext cx="649180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1" name="Shape 51"/>
            <p:cNvSpPr/>
            <p:nvPr/>
          </p:nvSpPr>
          <p:spPr>
            <a:xfrm>
              <a:off x="0" y="0"/>
              <a:ext cx="500331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Shape 52"/>
          <p:cNvSpPr/>
          <p:nvPr/>
        </p:nvSpPr>
        <p:spPr>
          <a:xfrm>
            <a:off x="0" y="4743450"/>
            <a:ext cx="9144000" cy="401099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3" name="Shape 5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54" name="Shape 54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/>
        </p:nvSpPr>
        <p:spPr>
          <a:xfrm>
            <a:off x="0" y="-1078"/>
            <a:ext cx="9144000" cy="11441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57" name="Shape 57"/>
          <p:cNvGrpSpPr/>
          <p:nvPr/>
        </p:nvGrpSpPr>
        <p:grpSpPr>
          <a:xfrm>
            <a:off x="0" y="-1078"/>
            <a:ext cx="649180" cy="5144627"/>
            <a:chOff x="0" y="-1438"/>
            <a:chExt cx="649180" cy="6859503"/>
          </a:xfrm>
        </p:grpSpPr>
        <p:sp>
          <p:nvSpPr>
            <p:cNvPr id="58" name="Shape 58"/>
            <p:cNvSpPr/>
            <p:nvPr/>
          </p:nvSpPr>
          <p:spPr>
            <a:xfrm>
              <a:off x="0" y="-1438"/>
              <a:ext cx="649180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9" name="Shape 59"/>
            <p:cNvSpPr/>
            <p:nvPr/>
          </p:nvSpPr>
          <p:spPr>
            <a:xfrm>
              <a:off x="0" y="0"/>
              <a:ext cx="500331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0" name="Shape 60"/>
          <p:cNvGrpSpPr/>
          <p:nvPr/>
        </p:nvGrpSpPr>
        <p:grpSpPr>
          <a:xfrm flipH="1">
            <a:off x="8494493" y="0"/>
            <a:ext cx="649180" cy="5144627"/>
            <a:chOff x="0" y="-1438"/>
            <a:chExt cx="649180" cy="6859503"/>
          </a:xfrm>
        </p:grpSpPr>
        <p:sp>
          <p:nvSpPr>
            <p:cNvPr id="61" name="Shape 61"/>
            <p:cNvSpPr/>
            <p:nvPr/>
          </p:nvSpPr>
          <p:spPr>
            <a:xfrm>
              <a:off x="0" y="-1438"/>
              <a:ext cx="649180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2" name="Shape 62"/>
            <p:cNvSpPr/>
            <p:nvPr/>
          </p:nvSpPr>
          <p:spPr>
            <a:xfrm>
              <a:off x="0" y="0"/>
              <a:ext cx="500331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63" name="Shape 63"/>
          <p:cNvSpPr/>
          <p:nvPr/>
        </p:nvSpPr>
        <p:spPr>
          <a:xfrm>
            <a:off x="0" y="4743450"/>
            <a:ext cx="9144000" cy="401099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1800">
                <a:solidFill>
                  <a:schemeClr val="lt2"/>
                </a:solidFill>
              </a:defRPr>
            </a:lvl1pPr>
          </a:lstStyle>
          <a:p/>
        </p:txBody>
      </p:sp>
      <p:sp>
        <p:nvSpPr>
          <p:cNvPr id="65" name="Shape 65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/>
        </p:nvSpPr>
        <p:spPr>
          <a:xfrm>
            <a:off x="0" y="-1078"/>
            <a:ext cx="9144000" cy="11441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68" name="Shape 68"/>
          <p:cNvGrpSpPr/>
          <p:nvPr/>
        </p:nvGrpSpPr>
        <p:grpSpPr>
          <a:xfrm>
            <a:off x="0" y="-1078"/>
            <a:ext cx="649180" cy="5144627"/>
            <a:chOff x="0" y="-1438"/>
            <a:chExt cx="649180" cy="6859503"/>
          </a:xfrm>
        </p:grpSpPr>
        <p:sp>
          <p:nvSpPr>
            <p:cNvPr id="69" name="Shape 69"/>
            <p:cNvSpPr/>
            <p:nvPr/>
          </p:nvSpPr>
          <p:spPr>
            <a:xfrm>
              <a:off x="0" y="-1438"/>
              <a:ext cx="649180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0" name="Shape 70"/>
            <p:cNvSpPr/>
            <p:nvPr/>
          </p:nvSpPr>
          <p:spPr>
            <a:xfrm>
              <a:off x="0" y="0"/>
              <a:ext cx="500331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1" name="Shape 71"/>
          <p:cNvGrpSpPr/>
          <p:nvPr/>
        </p:nvGrpSpPr>
        <p:grpSpPr>
          <a:xfrm flipH="1">
            <a:off x="8494493" y="0"/>
            <a:ext cx="649180" cy="5144627"/>
            <a:chOff x="0" y="-1438"/>
            <a:chExt cx="649180" cy="6859503"/>
          </a:xfrm>
        </p:grpSpPr>
        <p:sp>
          <p:nvSpPr>
            <p:cNvPr id="72" name="Shape 72"/>
            <p:cNvSpPr/>
            <p:nvPr/>
          </p:nvSpPr>
          <p:spPr>
            <a:xfrm>
              <a:off x="0" y="-1438"/>
              <a:ext cx="649180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>
              <a:off x="0" y="0"/>
              <a:ext cx="500331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74" name="Shape 74"/>
          <p:cNvSpPr/>
          <p:nvPr/>
        </p:nvSpPr>
        <p:spPr>
          <a:xfrm>
            <a:off x="0" y="4743450"/>
            <a:ext cx="9144000" cy="401099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5" name="Shape 75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09.png"/><Relationship Id="rId4" Type="http://schemas.openxmlformats.org/officeDocument/2006/relationships/slideLayout" Target="../slideLayouts/slideLayout3.xml"/><Relationship Id="rId3" Type="http://schemas.openxmlformats.org/officeDocument/2006/relationships/slideLayout" Target="../slideLayouts/slideLayout2.xml"/><Relationship Id="rId6" Type="http://schemas.openxmlformats.org/officeDocument/2006/relationships/slideLayout" Target="../slideLayouts/slideLayout5.xml"/><Relationship Id="rId5" Type="http://schemas.openxmlformats.org/officeDocument/2006/relationships/slideLayout" Target="../slideLayouts/slideLayout4.xml"/><Relationship Id="rId8" Type="http://schemas.openxmlformats.org/officeDocument/2006/relationships/theme" Target="../theme/theme1.xml"/><Relationship Id="rId7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Clr>
                <a:schemeClr val="lt1"/>
              </a:buClr>
              <a:buSzPct val="100000"/>
              <a:buFont typeface="Trebuchet MS"/>
              <a:defRPr sz="30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480"/>
              </a:spcBef>
              <a:buClr>
                <a:schemeClr val="lt1"/>
              </a:buClr>
              <a:buSzPct val="100000"/>
              <a:buFont typeface="Trebuchet MS"/>
              <a:defRPr sz="24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480"/>
              </a:spcBef>
              <a:buClr>
                <a:schemeClr val="lt1"/>
              </a:buClr>
              <a:buSzPct val="100000"/>
              <a:buFont typeface="Trebuchet MS"/>
              <a:defRPr sz="24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</p:sldLayoutIdLst>
  <p:hf dt="0" ftr="0" hdr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3" Type="http://schemas.openxmlformats.org/officeDocument/2006/relationships/hyperlink" Target="http://oraserv.cs.siena.edu/~perm_maker/working/live/" TargetMode="External"/></Relationships>
</file>

<file path=ppt/slides/_rels/slide1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3" Type="http://schemas.openxmlformats.org/officeDocument/2006/relationships/image" Target="../media/image08.png"/></Relationships>
</file>

<file path=ppt/slides/_rels/slide1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3" Type="http://schemas.openxmlformats.org/officeDocument/2006/relationships/image" Target="../media/image03.png"/></Relationships>
</file>

<file path=ppt/slides/_rels/slide1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3" Type="http://schemas.openxmlformats.org/officeDocument/2006/relationships/image" Target="../media/image06.png"/></Relationships>
</file>

<file path=ppt/slides/_rels/slide1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3" Type="http://schemas.openxmlformats.org/officeDocument/2006/relationships/image" Target="../media/image05.png"/></Relationships>
</file>

<file path=ppt/slides/_rels/slide1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Relationship Id="rId3" Type="http://schemas.openxmlformats.org/officeDocument/2006/relationships/image" Target="../media/image10.png"/></Relationships>
</file>

<file path=ppt/slides/_rels/slide1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2.png"/></Relationships>
</file>

<file path=ppt/slides/_rels/slide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3" Type="http://schemas.openxmlformats.org/officeDocument/2006/relationships/image" Target="../media/image04.png"/></Relationships>
</file>

<file path=ppt/slides/_rels/slide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3" Type="http://schemas.openxmlformats.org/officeDocument/2006/relationships/image" Target="../media/image00.png"/></Relationships>
</file>

<file path=ppt/slides/_rels/slide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3" Type="http://schemas.openxmlformats.org/officeDocument/2006/relationships/image" Target="../media/image01.png"/></Relationships>
</file>

<file path=ppt/slides/_rels/slide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3" Type="http://schemas.openxmlformats.org/officeDocument/2006/relationships/image" Target="../media/image0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ctrTitle"/>
          </p:nvPr>
        </p:nvSpPr>
        <p:spPr>
          <a:xfrm>
            <a:off x="685800" y="1263384"/>
            <a:ext cx="7772400" cy="12380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Georgia"/>
                <a:ea typeface="Georgia"/>
                <a:cs typeface="Georgia"/>
                <a:sym typeface="Georgia"/>
              </a:rPr>
              <a:t>C.S.-A.C.T.I.O.N.S</a:t>
            </a:r>
          </a:p>
        </p:txBody>
      </p:sp>
      <p:sp>
        <p:nvSpPr>
          <p:cNvPr id="78" name="Shape 78"/>
          <p:cNvSpPr txBox="1"/>
          <p:nvPr>
            <p:ph idx="1" type="subTitle"/>
          </p:nvPr>
        </p:nvSpPr>
        <p:spPr>
          <a:xfrm>
            <a:off x="685800" y="2533650"/>
            <a:ext cx="7772400" cy="658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3800">
                <a:solidFill>
                  <a:srgbClr val="EFEFEF"/>
                </a:solidFill>
              </a:rPr>
              <a:t>Detailed Design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by MAKER Technologies</a:t>
            </a:r>
          </a:p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Application Demo</a:t>
            </a:r>
          </a:p>
        </p:txBody>
      </p:sp>
      <p:sp>
        <p:nvSpPr>
          <p:cNvPr id="166" name="Shape 166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sp>
        <p:nvSpPr>
          <p:cNvPr id="167" name="Shape 167"/>
          <p:cNvSpPr txBox="1"/>
          <p:nvPr/>
        </p:nvSpPr>
        <p:spPr>
          <a:xfrm>
            <a:off x="501800" y="1327725"/>
            <a:ext cx="6021600" cy="70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http://oraserv.cs.siena.edu/~perm_maker/working/live/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Unit Tests</a:t>
            </a:r>
          </a:p>
        </p:txBody>
      </p:sp>
      <p:sp>
        <p:nvSpPr>
          <p:cNvPr id="173" name="Shape 173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pic>
        <p:nvPicPr>
          <p:cNvPr id="174" name="Shape 17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06811" y="1063375"/>
            <a:ext cx="6730381" cy="4080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Unit Tests: Register Alumni</a:t>
            </a:r>
          </a:p>
        </p:txBody>
      </p:sp>
      <p:sp>
        <p:nvSpPr>
          <p:cNvPr id="180" name="Shape 180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pic>
        <p:nvPicPr>
          <p:cNvPr id="181" name="Shape 18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200" y="971228"/>
            <a:ext cx="8686800" cy="40960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Unit Tests: Register Alumni Cont.</a:t>
            </a:r>
          </a:p>
        </p:txBody>
      </p:sp>
      <p:sp>
        <p:nvSpPr>
          <p:cNvPr id="187" name="Shape 187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pic>
        <p:nvPicPr>
          <p:cNvPr id="188" name="Shape 18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850" y="1192125"/>
            <a:ext cx="8895849" cy="22136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Unit Tests: Login</a:t>
            </a:r>
          </a:p>
        </p:txBody>
      </p:sp>
      <p:sp>
        <p:nvSpPr>
          <p:cNvPr id="194" name="Shape 194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pic>
        <p:nvPicPr>
          <p:cNvPr id="195" name="Shape 19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063367"/>
            <a:ext cx="8534401" cy="40920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Unit Tests: Login continued</a:t>
            </a:r>
          </a:p>
        </p:txBody>
      </p:sp>
      <p:sp>
        <p:nvSpPr>
          <p:cNvPr id="201" name="Shape 201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pic>
        <p:nvPicPr>
          <p:cNvPr id="202" name="Shape 20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3900" y="1599874"/>
            <a:ext cx="8991600" cy="22184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What’s Next?</a:t>
            </a:r>
          </a:p>
        </p:txBody>
      </p:sp>
      <p:sp>
        <p:nvSpPr>
          <p:cNvPr id="208" name="Shape 208"/>
          <p:cNvSpPr/>
          <p:nvPr/>
        </p:nvSpPr>
        <p:spPr>
          <a:xfrm>
            <a:off x="1023150" y="1102650"/>
            <a:ext cx="1099499" cy="844199"/>
          </a:xfrm>
          <a:prstGeom prst="rect">
            <a:avLst/>
          </a:prstGeom>
          <a:solidFill>
            <a:srgbClr val="93A299"/>
          </a:solidFill>
          <a:ln cap="flat" w="15875">
            <a:solidFill>
              <a:srgbClr val="6B767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Questrial"/>
              <a:buNone/>
            </a:pPr>
            <a:r>
              <a:rPr b="0" baseline="0" i="0" lang="en" sz="1400" u="none" cap="none" strike="noStrik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rPr>
              <a:t>Software Plan</a:t>
            </a:r>
          </a:p>
        </p:txBody>
      </p:sp>
      <p:sp>
        <p:nvSpPr>
          <p:cNvPr id="209" name="Shape 209"/>
          <p:cNvSpPr/>
          <p:nvPr/>
        </p:nvSpPr>
        <p:spPr>
          <a:xfrm>
            <a:off x="2288316" y="1705593"/>
            <a:ext cx="1099499" cy="844199"/>
          </a:xfrm>
          <a:prstGeom prst="rect">
            <a:avLst/>
          </a:prstGeom>
          <a:solidFill>
            <a:srgbClr val="93A299"/>
          </a:solidFill>
          <a:ln cap="flat" w="15875">
            <a:solidFill>
              <a:srgbClr val="6B767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Questrial"/>
              <a:buNone/>
            </a:pPr>
            <a:r>
              <a:rPr b="0" baseline="0" i="0" lang="en" sz="11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Requirements Specification</a:t>
            </a:r>
          </a:p>
        </p:txBody>
      </p:sp>
      <p:sp>
        <p:nvSpPr>
          <p:cNvPr id="210" name="Shape 210"/>
          <p:cNvSpPr/>
          <p:nvPr/>
        </p:nvSpPr>
        <p:spPr>
          <a:xfrm>
            <a:off x="3569212" y="2429125"/>
            <a:ext cx="1099499" cy="844199"/>
          </a:xfrm>
          <a:prstGeom prst="rect">
            <a:avLst/>
          </a:prstGeom>
          <a:solidFill>
            <a:srgbClr val="93A299"/>
          </a:solidFill>
          <a:ln cap="flat" w="15875">
            <a:solidFill>
              <a:srgbClr val="6B767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Questrial"/>
              <a:buNone/>
            </a:pPr>
            <a:r>
              <a:rPr lang="en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Preliminary Design</a:t>
            </a:r>
          </a:p>
        </p:txBody>
      </p:sp>
      <p:sp>
        <p:nvSpPr>
          <p:cNvPr id="211" name="Shape 211"/>
          <p:cNvSpPr/>
          <p:nvPr/>
        </p:nvSpPr>
        <p:spPr>
          <a:xfrm>
            <a:off x="5999550" y="3876200"/>
            <a:ext cx="1250399" cy="893400"/>
          </a:xfrm>
          <a:prstGeom prst="rect">
            <a:avLst/>
          </a:prstGeom>
          <a:solidFill>
            <a:srgbClr val="93A299"/>
          </a:solidFill>
          <a:ln cap="flat" w="15875">
            <a:solidFill>
              <a:srgbClr val="6B767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Questrial"/>
              <a:buNone/>
            </a:pPr>
            <a:r>
              <a:rPr b="0" baseline="0" i="0" lang="en" sz="1400" u="none" cap="none" strike="noStrik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rPr>
              <a:t>Acceptance Test</a:t>
            </a:r>
          </a:p>
        </p:txBody>
      </p:sp>
      <p:cxnSp>
        <p:nvCxnSpPr>
          <p:cNvPr id="212" name="Shape 212"/>
          <p:cNvCxnSpPr>
            <a:endCxn id="208" idx="2"/>
          </p:cNvCxnSpPr>
          <p:nvPr/>
        </p:nvCxnSpPr>
        <p:spPr>
          <a:xfrm rot="10800000">
            <a:off x="1572899" y="1946849"/>
            <a:ext cx="0" cy="2894400"/>
          </a:xfrm>
          <a:prstGeom prst="straightConnector1">
            <a:avLst/>
          </a:prstGeom>
          <a:noFill/>
          <a:ln cap="flat" w="15875">
            <a:solidFill>
              <a:srgbClr val="8F9F95"/>
            </a:solidFill>
            <a:prstDash val="solid"/>
            <a:round/>
            <a:headEnd len="med" w="med" type="none"/>
            <a:tailEnd len="lg" w="lg" type="stealth"/>
          </a:ln>
        </p:spPr>
      </p:cxnSp>
      <p:cxnSp>
        <p:nvCxnSpPr>
          <p:cNvPr id="213" name="Shape 213"/>
          <p:cNvCxnSpPr/>
          <p:nvPr/>
        </p:nvCxnSpPr>
        <p:spPr>
          <a:xfrm>
            <a:off x="5478760" y="3996780"/>
            <a:ext cx="0" cy="844199"/>
          </a:xfrm>
          <a:prstGeom prst="straightConnector1">
            <a:avLst/>
          </a:prstGeom>
          <a:noFill/>
          <a:ln cap="flat" w="15875">
            <a:solidFill>
              <a:srgbClr val="8F9F95"/>
            </a:solidFill>
            <a:prstDash val="solid"/>
            <a:round/>
            <a:headEnd len="med" w="med" type="none"/>
            <a:tailEnd len="lg" w="lg" type="stealth"/>
          </a:ln>
        </p:spPr>
      </p:cxnSp>
      <p:cxnSp>
        <p:nvCxnSpPr>
          <p:cNvPr id="214" name="Shape 214"/>
          <p:cNvCxnSpPr/>
          <p:nvPr/>
        </p:nvCxnSpPr>
        <p:spPr>
          <a:xfrm rot="10800000">
            <a:off x="1556473" y="4838650"/>
            <a:ext cx="3924299" cy="0"/>
          </a:xfrm>
          <a:prstGeom prst="straightConnector1">
            <a:avLst/>
          </a:prstGeom>
          <a:noFill/>
          <a:ln cap="flat" w="15875">
            <a:solidFill>
              <a:srgbClr val="8F9F95"/>
            </a:solidFill>
            <a:prstDash val="solid"/>
            <a:round/>
            <a:headEnd len="med" w="med" type="none"/>
            <a:tailEnd len="lg" w="lg" type="stealth"/>
          </a:ln>
        </p:spPr>
      </p:cxnSp>
      <p:cxnSp>
        <p:nvCxnSpPr>
          <p:cNvPr id="215" name="Shape 215"/>
          <p:cNvCxnSpPr/>
          <p:nvPr/>
        </p:nvCxnSpPr>
        <p:spPr>
          <a:xfrm>
            <a:off x="2122585" y="1343828"/>
            <a:ext cx="698100" cy="0"/>
          </a:xfrm>
          <a:prstGeom prst="straightConnector1">
            <a:avLst/>
          </a:prstGeom>
          <a:noFill/>
          <a:ln cap="flat" w="15875">
            <a:solidFill>
              <a:srgbClr val="8F9F95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16" name="Shape 216"/>
          <p:cNvCxnSpPr/>
          <p:nvPr/>
        </p:nvCxnSpPr>
        <p:spPr>
          <a:xfrm>
            <a:off x="2820618" y="1343828"/>
            <a:ext cx="0" cy="361800"/>
          </a:xfrm>
          <a:prstGeom prst="straightConnector1">
            <a:avLst/>
          </a:prstGeom>
          <a:noFill/>
          <a:ln cap="flat" w="15875">
            <a:solidFill>
              <a:srgbClr val="8F9F95"/>
            </a:solidFill>
            <a:prstDash val="solid"/>
            <a:round/>
            <a:headEnd len="med" w="med" type="none"/>
            <a:tailEnd len="lg" w="lg" type="stealth"/>
          </a:ln>
        </p:spPr>
      </p:cxnSp>
      <p:cxnSp>
        <p:nvCxnSpPr>
          <p:cNvPr id="217" name="Shape 217"/>
          <p:cNvCxnSpPr/>
          <p:nvPr/>
        </p:nvCxnSpPr>
        <p:spPr>
          <a:xfrm>
            <a:off x="4089998" y="2067359"/>
            <a:ext cx="0" cy="361800"/>
          </a:xfrm>
          <a:prstGeom prst="straightConnector1">
            <a:avLst/>
          </a:prstGeom>
          <a:noFill/>
          <a:ln cap="flat" w="15875">
            <a:solidFill>
              <a:srgbClr val="8F9F95"/>
            </a:solidFill>
            <a:prstDash val="solid"/>
            <a:round/>
            <a:headEnd len="med" w="med" type="none"/>
            <a:tailEnd len="lg" w="lg" type="stealth"/>
          </a:ln>
        </p:spPr>
      </p:cxnSp>
      <p:cxnSp>
        <p:nvCxnSpPr>
          <p:cNvPr id="218" name="Shape 218"/>
          <p:cNvCxnSpPr/>
          <p:nvPr/>
        </p:nvCxnSpPr>
        <p:spPr>
          <a:xfrm>
            <a:off x="3387753" y="2067359"/>
            <a:ext cx="698100" cy="0"/>
          </a:xfrm>
          <a:prstGeom prst="straightConnector1">
            <a:avLst/>
          </a:prstGeom>
          <a:noFill/>
          <a:ln cap="flat" w="15875">
            <a:solidFill>
              <a:srgbClr val="8F9F95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19" name="Shape 219"/>
          <p:cNvCxnSpPr/>
          <p:nvPr/>
        </p:nvCxnSpPr>
        <p:spPr>
          <a:xfrm>
            <a:off x="4552919" y="2790891"/>
            <a:ext cx="698100" cy="0"/>
          </a:xfrm>
          <a:prstGeom prst="straightConnector1">
            <a:avLst/>
          </a:prstGeom>
          <a:noFill/>
          <a:ln cap="flat" w="15875">
            <a:solidFill>
              <a:srgbClr val="8F9F95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20" name="Shape 220"/>
          <p:cNvCxnSpPr/>
          <p:nvPr/>
        </p:nvCxnSpPr>
        <p:spPr>
          <a:xfrm>
            <a:off x="5250951" y="2790891"/>
            <a:ext cx="0" cy="361800"/>
          </a:xfrm>
          <a:prstGeom prst="straightConnector1">
            <a:avLst/>
          </a:prstGeom>
          <a:noFill/>
          <a:ln cap="flat" w="15875">
            <a:solidFill>
              <a:srgbClr val="8F9F95"/>
            </a:solidFill>
            <a:prstDash val="solid"/>
            <a:round/>
            <a:headEnd len="med" w="med" type="none"/>
            <a:tailEnd len="lg" w="lg" type="stealth"/>
          </a:ln>
        </p:spPr>
      </p:cxnSp>
      <p:cxnSp>
        <p:nvCxnSpPr>
          <p:cNvPr id="221" name="Shape 221"/>
          <p:cNvCxnSpPr/>
          <p:nvPr/>
        </p:nvCxnSpPr>
        <p:spPr>
          <a:xfrm>
            <a:off x="5851230" y="3393835"/>
            <a:ext cx="698100" cy="0"/>
          </a:xfrm>
          <a:prstGeom prst="straightConnector1">
            <a:avLst/>
          </a:prstGeom>
          <a:noFill/>
          <a:ln cap="flat" w="15875">
            <a:solidFill>
              <a:srgbClr val="8F9F95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22" name="Shape 222"/>
          <p:cNvCxnSpPr/>
          <p:nvPr/>
        </p:nvCxnSpPr>
        <p:spPr>
          <a:xfrm>
            <a:off x="6549264" y="3393835"/>
            <a:ext cx="0" cy="482399"/>
          </a:xfrm>
          <a:prstGeom prst="straightConnector1">
            <a:avLst/>
          </a:prstGeom>
          <a:noFill/>
          <a:ln cap="flat" w="15875">
            <a:solidFill>
              <a:srgbClr val="8F9F95"/>
            </a:solidFill>
            <a:prstDash val="solid"/>
            <a:round/>
            <a:headEnd len="med" w="med" type="none"/>
            <a:tailEnd len="lg" w="lg" type="stealth"/>
          </a:ln>
        </p:spPr>
      </p:cxnSp>
      <p:sp>
        <p:nvSpPr>
          <p:cNvPr id="223" name="Shape 223"/>
          <p:cNvSpPr/>
          <p:nvPr/>
        </p:nvSpPr>
        <p:spPr>
          <a:xfrm>
            <a:off x="6346737" y="2067359"/>
            <a:ext cx="1099499" cy="844199"/>
          </a:xfrm>
          <a:prstGeom prst="rect">
            <a:avLst/>
          </a:prstGeom>
          <a:solidFill>
            <a:srgbClr val="93A299"/>
          </a:solidFill>
          <a:ln cap="flat" w="38100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Questrial"/>
              <a:buNone/>
            </a:pPr>
            <a:r>
              <a:rPr b="0" baseline="0" i="0" lang="en" sz="1200" u="none" cap="none" strike="noStrike">
                <a:solidFill>
                  <a:srgbClr val="CC0000"/>
                </a:solidFill>
                <a:latin typeface="Questrial"/>
                <a:ea typeface="Questrial"/>
                <a:cs typeface="Questrial"/>
                <a:sym typeface="Questrial"/>
              </a:rPr>
              <a:t>Development and Testing</a:t>
            </a:r>
          </a:p>
        </p:txBody>
      </p:sp>
      <p:cxnSp>
        <p:nvCxnSpPr>
          <p:cNvPr id="224" name="Shape 224"/>
          <p:cNvCxnSpPr/>
          <p:nvPr/>
        </p:nvCxnSpPr>
        <p:spPr>
          <a:xfrm rot="10800000">
            <a:off x="6057544" y="2500435"/>
            <a:ext cx="28800" cy="893400"/>
          </a:xfrm>
          <a:prstGeom prst="straightConnector1">
            <a:avLst/>
          </a:prstGeom>
          <a:noFill/>
          <a:ln cap="flat" w="15875">
            <a:solidFill>
              <a:srgbClr val="8F9F95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25" name="Shape 225"/>
          <p:cNvCxnSpPr/>
          <p:nvPr/>
        </p:nvCxnSpPr>
        <p:spPr>
          <a:xfrm>
            <a:off x="6055585" y="2500541"/>
            <a:ext cx="289200" cy="0"/>
          </a:xfrm>
          <a:prstGeom prst="straightConnector1">
            <a:avLst/>
          </a:prstGeom>
          <a:noFill/>
          <a:ln cap="flat" w="15875">
            <a:solidFill>
              <a:srgbClr val="8F9F95"/>
            </a:solidFill>
            <a:prstDash val="solid"/>
            <a:round/>
            <a:headEnd len="med" w="med" type="none"/>
            <a:tailEnd len="lg" w="lg" type="stealth"/>
          </a:ln>
        </p:spPr>
      </p:cxnSp>
      <p:cxnSp>
        <p:nvCxnSpPr>
          <p:cNvPr id="226" name="Shape 226"/>
          <p:cNvCxnSpPr>
            <a:stCxn id="223" idx="2"/>
          </p:cNvCxnSpPr>
          <p:nvPr/>
        </p:nvCxnSpPr>
        <p:spPr>
          <a:xfrm>
            <a:off x="6896487" y="2911559"/>
            <a:ext cx="0" cy="723600"/>
          </a:xfrm>
          <a:prstGeom prst="straightConnector1">
            <a:avLst/>
          </a:prstGeom>
          <a:noFill/>
          <a:ln cap="flat" w="15875">
            <a:solidFill>
              <a:srgbClr val="8F9F95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27" name="Shape 227"/>
          <p:cNvCxnSpPr/>
          <p:nvPr/>
        </p:nvCxnSpPr>
        <p:spPr>
          <a:xfrm rot="10800000">
            <a:off x="6549054" y="3635014"/>
            <a:ext cx="347400" cy="0"/>
          </a:xfrm>
          <a:prstGeom prst="straightConnector1">
            <a:avLst/>
          </a:prstGeom>
          <a:noFill/>
          <a:ln cap="flat" w="15875">
            <a:solidFill>
              <a:srgbClr val="8F9F95"/>
            </a:solidFill>
            <a:prstDash val="solid"/>
            <a:round/>
            <a:headEnd len="med" w="med" type="none"/>
            <a:tailEnd len="lg" w="lg" type="stealth"/>
          </a:ln>
        </p:spPr>
      </p:cxnSp>
      <p:cxnSp>
        <p:nvCxnSpPr>
          <p:cNvPr id="228" name="Shape 228"/>
          <p:cNvCxnSpPr/>
          <p:nvPr/>
        </p:nvCxnSpPr>
        <p:spPr>
          <a:xfrm>
            <a:off x="3077359" y="2549715"/>
            <a:ext cx="0" cy="2291100"/>
          </a:xfrm>
          <a:prstGeom prst="straightConnector1">
            <a:avLst/>
          </a:prstGeom>
          <a:noFill/>
          <a:ln cap="flat" w="15875">
            <a:solidFill>
              <a:srgbClr val="8F9F95"/>
            </a:solidFill>
            <a:prstDash val="solid"/>
            <a:round/>
            <a:headEnd len="med" w="med" type="none"/>
            <a:tailEnd len="lg" w="lg" type="stealth"/>
          </a:ln>
        </p:spPr>
      </p:cxnSp>
      <p:cxnSp>
        <p:nvCxnSpPr>
          <p:cNvPr id="229" name="Shape 229"/>
          <p:cNvCxnSpPr/>
          <p:nvPr/>
        </p:nvCxnSpPr>
        <p:spPr>
          <a:xfrm>
            <a:off x="4379323" y="3273247"/>
            <a:ext cx="14400" cy="1567799"/>
          </a:xfrm>
          <a:prstGeom prst="straightConnector1">
            <a:avLst/>
          </a:prstGeom>
          <a:noFill/>
          <a:ln cap="flat" w="15875">
            <a:solidFill>
              <a:srgbClr val="8F9F95"/>
            </a:solidFill>
            <a:prstDash val="solid"/>
            <a:round/>
            <a:headEnd len="med" w="med" type="none"/>
            <a:tailEnd len="lg" w="lg" type="stealth"/>
          </a:ln>
        </p:spPr>
      </p:cxnSp>
      <p:cxnSp>
        <p:nvCxnSpPr>
          <p:cNvPr id="230" name="Shape 230"/>
          <p:cNvCxnSpPr/>
          <p:nvPr/>
        </p:nvCxnSpPr>
        <p:spPr>
          <a:xfrm rot="10800000">
            <a:off x="5073705" y="3996700"/>
            <a:ext cx="0" cy="844199"/>
          </a:xfrm>
          <a:prstGeom prst="straightConnector1">
            <a:avLst/>
          </a:prstGeom>
          <a:noFill/>
          <a:ln cap="flat" w="15875">
            <a:solidFill>
              <a:srgbClr val="8F9F95"/>
            </a:solidFill>
            <a:prstDash val="solid"/>
            <a:round/>
            <a:headEnd len="med" w="med" type="none"/>
            <a:tailEnd len="lg" w="lg" type="stealth"/>
          </a:ln>
        </p:spPr>
      </p:cxnSp>
      <p:cxnSp>
        <p:nvCxnSpPr>
          <p:cNvPr id="231" name="Shape 231"/>
          <p:cNvCxnSpPr/>
          <p:nvPr/>
        </p:nvCxnSpPr>
        <p:spPr>
          <a:xfrm rot="10800000">
            <a:off x="3916403" y="3273100"/>
            <a:ext cx="0" cy="1567799"/>
          </a:xfrm>
          <a:prstGeom prst="straightConnector1">
            <a:avLst/>
          </a:prstGeom>
          <a:noFill/>
          <a:ln cap="flat" w="15875">
            <a:solidFill>
              <a:srgbClr val="8F9F95"/>
            </a:solidFill>
            <a:prstDash val="solid"/>
            <a:round/>
            <a:headEnd len="med" w="med" type="none"/>
            <a:tailEnd len="lg" w="lg" type="stealth"/>
          </a:ln>
        </p:spPr>
      </p:cxnSp>
      <p:cxnSp>
        <p:nvCxnSpPr>
          <p:cNvPr id="232" name="Shape 232"/>
          <p:cNvCxnSpPr/>
          <p:nvPr/>
        </p:nvCxnSpPr>
        <p:spPr>
          <a:xfrm rot="10800000">
            <a:off x="2643372" y="2549801"/>
            <a:ext cx="0" cy="2291100"/>
          </a:xfrm>
          <a:prstGeom prst="straightConnector1">
            <a:avLst/>
          </a:prstGeom>
          <a:noFill/>
          <a:ln cap="flat" w="15875">
            <a:solidFill>
              <a:srgbClr val="8F9F95"/>
            </a:solidFill>
            <a:prstDash val="solid"/>
            <a:round/>
            <a:headEnd len="med" w="med" type="none"/>
            <a:tailEnd len="lg" w="lg" type="stealth"/>
          </a:ln>
        </p:spPr>
      </p:cxnSp>
      <p:sp>
        <p:nvSpPr>
          <p:cNvPr id="233" name="Shape 233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sp>
        <p:nvSpPr>
          <p:cNvPr id="234" name="Shape 234"/>
          <p:cNvSpPr/>
          <p:nvPr/>
        </p:nvSpPr>
        <p:spPr>
          <a:xfrm>
            <a:off x="4784375" y="3152700"/>
            <a:ext cx="1099499" cy="844199"/>
          </a:xfrm>
          <a:prstGeom prst="rect">
            <a:avLst/>
          </a:prstGeom>
          <a:solidFill>
            <a:srgbClr val="93A299"/>
          </a:solidFill>
          <a:ln cap="flat" w="15875">
            <a:solidFill>
              <a:srgbClr val="6B767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Questrial"/>
              <a:buNone/>
            </a:pPr>
            <a:r>
              <a:rPr lang="en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Detailed Design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Introduction</a:t>
            </a:r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457200" y="11239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Clr>
                <a:srgbClr val="F3F3F3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rgbClr val="F3F3F3"/>
                </a:solidFill>
              </a:rPr>
              <a:t>Kaitlyn Boomhower – Team Leader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rgbClr val="F3F3F3"/>
              </a:solidFill>
            </a:endParaRPr>
          </a:p>
          <a:p>
            <a:pPr indent="-381000" lvl="0" marL="457200" rtl="0">
              <a:spcBef>
                <a:spcPts val="0"/>
              </a:spcBef>
              <a:buClr>
                <a:srgbClr val="F3F3F3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rgbClr val="F3F3F3"/>
                </a:solidFill>
              </a:rPr>
              <a:t>Marissa Bianchi – Database Administrator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rgbClr val="F3F3F3"/>
              </a:solidFill>
            </a:endParaRPr>
          </a:p>
          <a:p>
            <a:pPr indent="-381000" lvl="0" marL="457200" rtl="0">
              <a:spcBef>
                <a:spcPts val="440"/>
              </a:spcBef>
              <a:buClr>
                <a:srgbClr val="F3F3F3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rgbClr val="F3F3F3"/>
                </a:solidFill>
              </a:rPr>
              <a:t>Ryan Clancy – Lead Developer</a:t>
            </a:r>
          </a:p>
          <a:p>
            <a:pPr lvl="0" rtl="0">
              <a:spcBef>
                <a:spcPts val="440"/>
              </a:spcBef>
              <a:buNone/>
            </a:pPr>
            <a:r>
              <a:t/>
            </a:r>
            <a:endParaRPr sz="2400">
              <a:solidFill>
                <a:srgbClr val="F3F3F3"/>
              </a:solidFill>
            </a:endParaRPr>
          </a:p>
          <a:p>
            <a:pPr indent="-381000" lvl="0" marL="457200" rtl="0">
              <a:spcBef>
                <a:spcPts val="440"/>
              </a:spcBef>
              <a:buClr>
                <a:srgbClr val="F3F3F3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rgbClr val="F3F3F3"/>
                </a:solidFill>
              </a:rPr>
              <a:t>Andrew Reynolds – Webmaster</a:t>
            </a:r>
          </a:p>
        </p:txBody>
      </p:sp>
      <p:sp>
        <p:nvSpPr>
          <p:cNvPr id="86" name="Shape 86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Product Overview</a:t>
            </a:r>
          </a:p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457200" y="9715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SzPct val="61111"/>
              <a:buNone/>
            </a:pPr>
            <a:r>
              <a:rPr lang="en" sz="1800">
                <a:solidFill>
                  <a:srgbClr val="F3F3F3"/>
                </a:solidFill>
              </a:rPr>
              <a:t>An easy to use web application that keeps track of Siena College Computer Science Alumni.</a:t>
            </a:r>
          </a:p>
          <a:p>
            <a:pPr indent="-342900" lvl="0" marL="457200" rtl="0">
              <a:lnSpc>
                <a:spcPct val="100000"/>
              </a:lnSpc>
              <a:spcBef>
                <a:spcPts val="0"/>
              </a:spcBef>
              <a:buClr>
                <a:srgbClr val="F3F3F3"/>
              </a:buClr>
              <a:buSzPct val="100000"/>
              <a:buFont typeface="Arial"/>
              <a:buChar char="●"/>
            </a:pPr>
            <a:r>
              <a:rPr lang="en" sz="1800">
                <a:solidFill>
                  <a:srgbClr val="F3F3F3"/>
                </a:solidFill>
              </a:rPr>
              <a:t>All users can view and interact with the map</a:t>
            </a:r>
          </a:p>
          <a:p>
            <a:pPr indent="-342900" lvl="0" marL="457200" rtl="0">
              <a:lnSpc>
                <a:spcPct val="100000"/>
              </a:lnSpc>
              <a:spcBef>
                <a:spcPts val="0"/>
              </a:spcBef>
              <a:buClr>
                <a:srgbClr val="F3F3F3"/>
              </a:buClr>
              <a:buSzPct val="100000"/>
              <a:buFont typeface="Arial"/>
              <a:buChar char="●"/>
            </a:pPr>
            <a:r>
              <a:rPr lang="en" sz="1800">
                <a:solidFill>
                  <a:srgbClr val="F3F3F3"/>
                </a:solidFill>
              </a:rPr>
              <a:t>Administrators control everything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SzPct val="91666"/>
              <a:buNone/>
            </a:pPr>
            <a:r>
              <a:rPr lang="en" sz="1200">
                <a:solidFill>
                  <a:srgbClr val="F3F3F3"/>
                </a:solidFill>
              </a:rPr>
              <a:t>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SzPct val="61111"/>
              <a:buNone/>
            </a:pPr>
            <a:r>
              <a:rPr b="1" lang="en" sz="1800">
                <a:solidFill>
                  <a:srgbClr val="F3F3F3"/>
                </a:solidFill>
              </a:rPr>
              <a:t>Goals: </a:t>
            </a:r>
          </a:p>
          <a:p>
            <a:pPr indent="-342900" lvl="0" marL="457200" rtl="0">
              <a:lnSpc>
                <a:spcPct val="100000"/>
              </a:lnSpc>
              <a:spcBef>
                <a:spcPts val="0"/>
              </a:spcBef>
              <a:buClr>
                <a:srgbClr val="F3F3F3"/>
              </a:buClr>
              <a:buSzPct val="100000"/>
              <a:buFont typeface="Arial"/>
              <a:buChar char="●"/>
            </a:pPr>
            <a:r>
              <a:rPr lang="en" sz="1800">
                <a:solidFill>
                  <a:srgbClr val="F3F3F3"/>
                </a:solidFill>
              </a:rPr>
              <a:t>Allow current Siena CS students &amp; prospective students to see what career paths Siena CS Alumni have taken</a:t>
            </a:r>
          </a:p>
          <a:p>
            <a:pPr indent="-342900" lvl="0" marL="457200" rtl="0">
              <a:lnSpc>
                <a:spcPct val="100000"/>
              </a:lnSpc>
              <a:spcBef>
                <a:spcPts val="0"/>
              </a:spcBef>
              <a:buClr>
                <a:srgbClr val="F3F3F3"/>
              </a:buClr>
              <a:buSzPct val="100000"/>
              <a:buFont typeface="Arial"/>
              <a:buChar char="●"/>
            </a:pPr>
            <a:r>
              <a:rPr lang="en" sz="1800">
                <a:solidFill>
                  <a:srgbClr val="F3F3F3"/>
                </a:solidFill>
              </a:rPr>
              <a:t>Keep Siena College Computer Science Alumni connected to each other!</a:t>
            </a:r>
          </a:p>
          <a:p>
            <a:pPr lvl="0">
              <a:lnSpc>
                <a:spcPct val="100000"/>
              </a:lnSpc>
              <a:spcBef>
                <a:spcPts val="440"/>
              </a:spcBef>
              <a:buNone/>
            </a:pPr>
            <a:r>
              <a:t/>
            </a:r>
            <a:endParaRPr sz="1800">
              <a:solidFill>
                <a:srgbClr val="564B3C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93" name="Shape 93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Project Progression</a:t>
            </a:r>
          </a:p>
        </p:txBody>
      </p:sp>
      <p:sp>
        <p:nvSpPr>
          <p:cNvPr id="99" name="Shape 99"/>
          <p:cNvSpPr/>
          <p:nvPr/>
        </p:nvSpPr>
        <p:spPr>
          <a:xfrm>
            <a:off x="1023150" y="1102650"/>
            <a:ext cx="1099499" cy="844199"/>
          </a:xfrm>
          <a:prstGeom prst="rect">
            <a:avLst/>
          </a:prstGeom>
          <a:solidFill>
            <a:srgbClr val="93A299"/>
          </a:solidFill>
          <a:ln cap="flat" w="15875">
            <a:solidFill>
              <a:srgbClr val="6B767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Questrial"/>
              <a:buNone/>
            </a:pPr>
            <a:r>
              <a:rPr b="0" baseline="0" i="0" lang="en" sz="1400" u="none" cap="none" strike="noStrik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rPr>
              <a:t>Software Plan</a:t>
            </a:r>
          </a:p>
        </p:txBody>
      </p:sp>
      <p:sp>
        <p:nvSpPr>
          <p:cNvPr id="100" name="Shape 100"/>
          <p:cNvSpPr/>
          <p:nvPr/>
        </p:nvSpPr>
        <p:spPr>
          <a:xfrm>
            <a:off x="2288316" y="1705593"/>
            <a:ext cx="1099499" cy="844199"/>
          </a:xfrm>
          <a:prstGeom prst="rect">
            <a:avLst/>
          </a:prstGeom>
          <a:solidFill>
            <a:srgbClr val="93A299"/>
          </a:solidFill>
          <a:ln cap="flat" w="15875">
            <a:solidFill>
              <a:srgbClr val="6B767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Questrial"/>
              <a:buNone/>
            </a:pPr>
            <a:r>
              <a:rPr b="0" baseline="0" i="0" lang="en" sz="11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Requirements Specification</a:t>
            </a:r>
          </a:p>
        </p:txBody>
      </p:sp>
      <p:sp>
        <p:nvSpPr>
          <p:cNvPr id="101" name="Shape 101"/>
          <p:cNvSpPr/>
          <p:nvPr/>
        </p:nvSpPr>
        <p:spPr>
          <a:xfrm>
            <a:off x="4784380" y="3152658"/>
            <a:ext cx="1099499" cy="844199"/>
          </a:xfrm>
          <a:prstGeom prst="rect">
            <a:avLst/>
          </a:prstGeom>
          <a:solidFill>
            <a:srgbClr val="93A299"/>
          </a:solidFill>
          <a:ln cap="flat" w="38100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Questrial"/>
              <a:buNone/>
            </a:pPr>
            <a:r>
              <a:rPr b="0" baseline="0" i="0" lang="en" sz="1400" u="none" cap="none" strike="noStrike">
                <a:solidFill>
                  <a:srgbClr val="CC0000"/>
                </a:solidFill>
                <a:latin typeface="Questrial"/>
                <a:ea typeface="Questrial"/>
                <a:cs typeface="Questrial"/>
                <a:sym typeface="Questrial"/>
              </a:rPr>
              <a:t>Detailed Design</a:t>
            </a:r>
          </a:p>
        </p:txBody>
      </p:sp>
      <p:sp>
        <p:nvSpPr>
          <p:cNvPr id="102" name="Shape 102"/>
          <p:cNvSpPr/>
          <p:nvPr/>
        </p:nvSpPr>
        <p:spPr>
          <a:xfrm>
            <a:off x="5999550" y="3876200"/>
            <a:ext cx="1250399" cy="893400"/>
          </a:xfrm>
          <a:prstGeom prst="rect">
            <a:avLst/>
          </a:prstGeom>
          <a:solidFill>
            <a:srgbClr val="93A299"/>
          </a:solidFill>
          <a:ln cap="flat" w="15875">
            <a:solidFill>
              <a:srgbClr val="6B767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Questrial"/>
              <a:buNone/>
            </a:pPr>
            <a:r>
              <a:rPr b="0" baseline="0" i="0" lang="en" sz="1400" u="none" cap="none" strike="noStrik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rPr>
              <a:t>Acceptance Test</a:t>
            </a:r>
          </a:p>
        </p:txBody>
      </p:sp>
      <p:cxnSp>
        <p:nvCxnSpPr>
          <p:cNvPr id="103" name="Shape 103"/>
          <p:cNvCxnSpPr>
            <a:endCxn id="99" idx="2"/>
          </p:cNvCxnSpPr>
          <p:nvPr/>
        </p:nvCxnSpPr>
        <p:spPr>
          <a:xfrm rot="10800000">
            <a:off x="1572899" y="1946849"/>
            <a:ext cx="0" cy="2894400"/>
          </a:xfrm>
          <a:prstGeom prst="straightConnector1">
            <a:avLst/>
          </a:prstGeom>
          <a:noFill/>
          <a:ln cap="flat" w="15875">
            <a:solidFill>
              <a:srgbClr val="8F9F95"/>
            </a:solidFill>
            <a:prstDash val="solid"/>
            <a:round/>
            <a:headEnd len="med" w="med" type="none"/>
            <a:tailEnd len="lg" w="lg" type="stealth"/>
          </a:ln>
        </p:spPr>
      </p:cxnSp>
      <p:cxnSp>
        <p:nvCxnSpPr>
          <p:cNvPr id="104" name="Shape 104"/>
          <p:cNvCxnSpPr/>
          <p:nvPr/>
        </p:nvCxnSpPr>
        <p:spPr>
          <a:xfrm>
            <a:off x="5478760" y="3996780"/>
            <a:ext cx="0" cy="844199"/>
          </a:xfrm>
          <a:prstGeom prst="straightConnector1">
            <a:avLst/>
          </a:prstGeom>
          <a:noFill/>
          <a:ln cap="flat" w="15875">
            <a:solidFill>
              <a:srgbClr val="8F9F95"/>
            </a:solidFill>
            <a:prstDash val="solid"/>
            <a:round/>
            <a:headEnd len="med" w="med" type="none"/>
            <a:tailEnd len="lg" w="lg" type="stealth"/>
          </a:ln>
        </p:spPr>
      </p:cxnSp>
      <p:cxnSp>
        <p:nvCxnSpPr>
          <p:cNvPr id="105" name="Shape 105"/>
          <p:cNvCxnSpPr/>
          <p:nvPr/>
        </p:nvCxnSpPr>
        <p:spPr>
          <a:xfrm rot="10800000">
            <a:off x="1556473" y="4838650"/>
            <a:ext cx="3924299" cy="0"/>
          </a:xfrm>
          <a:prstGeom prst="straightConnector1">
            <a:avLst/>
          </a:prstGeom>
          <a:noFill/>
          <a:ln cap="flat" w="15875">
            <a:solidFill>
              <a:srgbClr val="8F9F95"/>
            </a:solidFill>
            <a:prstDash val="solid"/>
            <a:round/>
            <a:headEnd len="med" w="med" type="none"/>
            <a:tailEnd len="lg" w="lg" type="stealth"/>
          </a:ln>
        </p:spPr>
      </p:cxnSp>
      <p:cxnSp>
        <p:nvCxnSpPr>
          <p:cNvPr id="106" name="Shape 106"/>
          <p:cNvCxnSpPr/>
          <p:nvPr/>
        </p:nvCxnSpPr>
        <p:spPr>
          <a:xfrm>
            <a:off x="2122585" y="1343828"/>
            <a:ext cx="698100" cy="0"/>
          </a:xfrm>
          <a:prstGeom prst="straightConnector1">
            <a:avLst/>
          </a:prstGeom>
          <a:noFill/>
          <a:ln cap="flat" w="15875">
            <a:solidFill>
              <a:srgbClr val="8F9F95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7" name="Shape 107"/>
          <p:cNvCxnSpPr/>
          <p:nvPr/>
        </p:nvCxnSpPr>
        <p:spPr>
          <a:xfrm>
            <a:off x="2820618" y="1343828"/>
            <a:ext cx="0" cy="361800"/>
          </a:xfrm>
          <a:prstGeom prst="straightConnector1">
            <a:avLst/>
          </a:prstGeom>
          <a:noFill/>
          <a:ln cap="flat" w="15875">
            <a:solidFill>
              <a:srgbClr val="8F9F95"/>
            </a:solidFill>
            <a:prstDash val="solid"/>
            <a:round/>
            <a:headEnd len="med" w="med" type="none"/>
            <a:tailEnd len="lg" w="lg" type="stealth"/>
          </a:ln>
        </p:spPr>
      </p:cxnSp>
      <p:cxnSp>
        <p:nvCxnSpPr>
          <p:cNvPr id="108" name="Shape 108"/>
          <p:cNvCxnSpPr/>
          <p:nvPr/>
        </p:nvCxnSpPr>
        <p:spPr>
          <a:xfrm>
            <a:off x="4089998" y="2067359"/>
            <a:ext cx="0" cy="361800"/>
          </a:xfrm>
          <a:prstGeom prst="straightConnector1">
            <a:avLst/>
          </a:prstGeom>
          <a:noFill/>
          <a:ln cap="flat" w="15875">
            <a:solidFill>
              <a:srgbClr val="8F9F95"/>
            </a:solidFill>
            <a:prstDash val="solid"/>
            <a:round/>
            <a:headEnd len="med" w="med" type="none"/>
            <a:tailEnd len="lg" w="lg" type="stealth"/>
          </a:ln>
        </p:spPr>
      </p:cxnSp>
      <p:cxnSp>
        <p:nvCxnSpPr>
          <p:cNvPr id="109" name="Shape 109"/>
          <p:cNvCxnSpPr/>
          <p:nvPr/>
        </p:nvCxnSpPr>
        <p:spPr>
          <a:xfrm>
            <a:off x="3387753" y="2067359"/>
            <a:ext cx="698100" cy="0"/>
          </a:xfrm>
          <a:prstGeom prst="straightConnector1">
            <a:avLst/>
          </a:prstGeom>
          <a:noFill/>
          <a:ln cap="flat" w="15875">
            <a:solidFill>
              <a:srgbClr val="8F9F95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0" name="Shape 110"/>
          <p:cNvCxnSpPr/>
          <p:nvPr/>
        </p:nvCxnSpPr>
        <p:spPr>
          <a:xfrm>
            <a:off x="4552919" y="2790891"/>
            <a:ext cx="698100" cy="0"/>
          </a:xfrm>
          <a:prstGeom prst="straightConnector1">
            <a:avLst/>
          </a:prstGeom>
          <a:noFill/>
          <a:ln cap="flat" w="15875">
            <a:solidFill>
              <a:srgbClr val="8F9F95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1" name="Shape 111"/>
          <p:cNvCxnSpPr/>
          <p:nvPr/>
        </p:nvCxnSpPr>
        <p:spPr>
          <a:xfrm>
            <a:off x="5250951" y="2790891"/>
            <a:ext cx="0" cy="361800"/>
          </a:xfrm>
          <a:prstGeom prst="straightConnector1">
            <a:avLst/>
          </a:prstGeom>
          <a:noFill/>
          <a:ln cap="flat" w="15875">
            <a:solidFill>
              <a:srgbClr val="8F9F95"/>
            </a:solidFill>
            <a:prstDash val="solid"/>
            <a:round/>
            <a:headEnd len="med" w="med" type="none"/>
            <a:tailEnd len="lg" w="lg" type="stealth"/>
          </a:ln>
        </p:spPr>
      </p:cxnSp>
      <p:cxnSp>
        <p:nvCxnSpPr>
          <p:cNvPr id="112" name="Shape 112"/>
          <p:cNvCxnSpPr/>
          <p:nvPr/>
        </p:nvCxnSpPr>
        <p:spPr>
          <a:xfrm>
            <a:off x="5851230" y="3393835"/>
            <a:ext cx="698100" cy="0"/>
          </a:xfrm>
          <a:prstGeom prst="straightConnector1">
            <a:avLst/>
          </a:prstGeom>
          <a:noFill/>
          <a:ln cap="flat" w="15875">
            <a:solidFill>
              <a:srgbClr val="8F9F95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3" name="Shape 113"/>
          <p:cNvCxnSpPr/>
          <p:nvPr/>
        </p:nvCxnSpPr>
        <p:spPr>
          <a:xfrm>
            <a:off x="6549264" y="3393835"/>
            <a:ext cx="0" cy="482399"/>
          </a:xfrm>
          <a:prstGeom prst="straightConnector1">
            <a:avLst/>
          </a:prstGeom>
          <a:noFill/>
          <a:ln cap="flat" w="15875">
            <a:solidFill>
              <a:srgbClr val="8F9F95"/>
            </a:solidFill>
            <a:prstDash val="solid"/>
            <a:round/>
            <a:headEnd len="med" w="med" type="none"/>
            <a:tailEnd len="lg" w="lg" type="stealth"/>
          </a:ln>
        </p:spPr>
      </p:cxnSp>
      <p:sp>
        <p:nvSpPr>
          <p:cNvPr id="114" name="Shape 114"/>
          <p:cNvSpPr/>
          <p:nvPr/>
        </p:nvSpPr>
        <p:spPr>
          <a:xfrm>
            <a:off x="6346737" y="2067359"/>
            <a:ext cx="1099499" cy="844199"/>
          </a:xfrm>
          <a:prstGeom prst="rect">
            <a:avLst/>
          </a:prstGeom>
          <a:solidFill>
            <a:srgbClr val="93A299"/>
          </a:solidFill>
          <a:ln cap="flat" w="25400">
            <a:solidFill>
              <a:srgbClr val="6B767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Questrial"/>
              <a:buNone/>
            </a:pPr>
            <a:r>
              <a:rPr b="0" baseline="0" i="0" lang="en" sz="1200" u="none" cap="none" strike="noStrik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rPr>
              <a:t>Development and Testing</a:t>
            </a:r>
          </a:p>
        </p:txBody>
      </p:sp>
      <p:cxnSp>
        <p:nvCxnSpPr>
          <p:cNvPr id="115" name="Shape 115"/>
          <p:cNvCxnSpPr/>
          <p:nvPr/>
        </p:nvCxnSpPr>
        <p:spPr>
          <a:xfrm rot="10800000">
            <a:off x="6057544" y="2500435"/>
            <a:ext cx="28800" cy="893400"/>
          </a:xfrm>
          <a:prstGeom prst="straightConnector1">
            <a:avLst/>
          </a:prstGeom>
          <a:noFill/>
          <a:ln cap="flat" w="15875">
            <a:solidFill>
              <a:srgbClr val="8F9F95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6" name="Shape 116"/>
          <p:cNvCxnSpPr/>
          <p:nvPr/>
        </p:nvCxnSpPr>
        <p:spPr>
          <a:xfrm>
            <a:off x="6055585" y="2500541"/>
            <a:ext cx="289200" cy="0"/>
          </a:xfrm>
          <a:prstGeom prst="straightConnector1">
            <a:avLst/>
          </a:prstGeom>
          <a:noFill/>
          <a:ln cap="flat" w="15875">
            <a:solidFill>
              <a:srgbClr val="8F9F95"/>
            </a:solidFill>
            <a:prstDash val="solid"/>
            <a:round/>
            <a:headEnd len="med" w="med" type="none"/>
            <a:tailEnd len="lg" w="lg" type="stealth"/>
          </a:ln>
        </p:spPr>
      </p:cxnSp>
      <p:cxnSp>
        <p:nvCxnSpPr>
          <p:cNvPr id="117" name="Shape 117"/>
          <p:cNvCxnSpPr>
            <a:stCxn id="114" idx="2"/>
          </p:cNvCxnSpPr>
          <p:nvPr/>
        </p:nvCxnSpPr>
        <p:spPr>
          <a:xfrm>
            <a:off x="6896487" y="2911559"/>
            <a:ext cx="0" cy="723600"/>
          </a:xfrm>
          <a:prstGeom prst="straightConnector1">
            <a:avLst/>
          </a:prstGeom>
          <a:noFill/>
          <a:ln cap="flat" w="15875">
            <a:solidFill>
              <a:srgbClr val="8F9F95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8" name="Shape 118"/>
          <p:cNvCxnSpPr/>
          <p:nvPr/>
        </p:nvCxnSpPr>
        <p:spPr>
          <a:xfrm rot="10800000">
            <a:off x="6549054" y="3635014"/>
            <a:ext cx="347400" cy="0"/>
          </a:xfrm>
          <a:prstGeom prst="straightConnector1">
            <a:avLst/>
          </a:prstGeom>
          <a:noFill/>
          <a:ln cap="flat" w="15875">
            <a:solidFill>
              <a:srgbClr val="8F9F95"/>
            </a:solidFill>
            <a:prstDash val="solid"/>
            <a:round/>
            <a:headEnd len="med" w="med" type="none"/>
            <a:tailEnd len="lg" w="lg" type="stealth"/>
          </a:ln>
        </p:spPr>
      </p:cxnSp>
      <p:cxnSp>
        <p:nvCxnSpPr>
          <p:cNvPr id="119" name="Shape 119"/>
          <p:cNvCxnSpPr/>
          <p:nvPr/>
        </p:nvCxnSpPr>
        <p:spPr>
          <a:xfrm>
            <a:off x="3077359" y="2549715"/>
            <a:ext cx="0" cy="2291100"/>
          </a:xfrm>
          <a:prstGeom prst="straightConnector1">
            <a:avLst/>
          </a:prstGeom>
          <a:noFill/>
          <a:ln cap="flat" w="15875">
            <a:solidFill>
              <a:srgbClr val="8F9F95"/>
            </a:solidFill>
            <a:prstDash val="solid"/>
            <a:round/>
            <a:headEnd len="med" w="med" type="none"/>
            <a:tailEnd len="lg" w="lg" type="stealth"/>
          </a:ln>
        </p:spPr>
      </p:cxnSp>
      <p:cxnSp>
        <p:nvCxnSpPr>
          <p:cNvPr id="120" name="Shape 120"/>
          <p:cNvCxnSpPr/>
          <p:nvPr/>
        </p:nvCxnSpPr>
        <p:spPr>
          <a:xfrm>
            <a:off x="4379323" y="3273247"/>
            <a:ext cx="14400" cy="1567799"/>
          </a:xfrm>
          <a:prstGeom prst="straightConnector1">
            <a:avLst/>
          </a:prstGeom>
          <a:noFill/>
          <a:ln cap="flat" w="15875">
            <a:solidFill>
              <a:srgbClr val="8F9F95"/>
            </a:solidFill>
            <a:prstDash val="solid"/>
            <a:round/>
            <a:headEnd len="med" w="med" type="none"/>
            <a:tailEnd len="lg" w="lg" type="stealth"/>
          </a:ln>
        </p:spPr>
      </p:cxnSp>
      <p:cxnSp>
        <p:nvCxnSpPr>
          <p:cNvPr id="121" name="Shape 121"/>
          <p:cNvCxnSpPr/>
          <p:nvPr/>
        </p:nvCxnSpPr>
        <p:spPr>
          <a:xfrm rot="10800000">
            <a:off x="5073705" y="3996700"/>
            <a:ext cx="0" cy="844199"/>
          </a:xfrm>
          <a:prstGeom prst="straightConnector1">
            <a:avLst/>
          </a:prstGeom>
          <a:noFill/>
          <a:ln cap="flat" w="15875">
            <a:solidFill>
              <a:srgbClr val="8F9F95"/>
            </a:solidFill>
            <a:prstDash val="solid"/>
            <a:round/>
            <a:headEnd len="med" w="med" type="none"/>
            <a:tailEnd len="lg" w="lg" type="stealth"/>
          </a:ln>
        </p:spPr>
      </p:cxnSp>
      <p:cxnSp>
        <p:nvCxnSpPr>
          <p:cNvPr id="122" name="Shape 122"/>
          <p:cNvCxnSpPr/>
          <p:nvPr/>
        </p:nvCxnSpPr>
        <p:spPr>
          <a:xfrm rot="10800000">
            <a:off x="3916403" y="3273100"/>
            <a:ext cx="0" cy="1567799"/>
          </a:xfrm>
          <a:prstGeom prst="straightConnector1">
            <a:avLst/>
          </a:prstGeom>
          <a:noFill/>
          <a:ln cap="flat" w="15875">
            <a:solidFill>
              <a:srgbClr val="8F9F95"/>
            </a:solidFill>
            <a:prstDash val="solid"/>
            <a:round/>
            <a:headEnd len="med" w="med" type="none"/>
            <a:tailEnd len="lg" w="lg" type="stealth"/>
          </a:ln>
        </p:spPr>
      </p:cxnSp>
      <p:cxnSp>
        <p:nvCxnSpPr>
          <p:cNvPr id="123" name="Shape 123"/>
          <p:cNvCxnSpPr/>
          <p:nvPr/>
        </p:nvCxnSpPr>
        <p:spPr>
          <a:xfrm rot="10800000">
            <a:off x="2643372" y="2549801"/>
            <a:ext cx="0" cy="2291100"/>
          </a:xfrm>
          <a:prstGeom prst="straightConnector1">
            <a:avLst/>
          </a:prstGeom>
          <a:noFill/>
          <a:ln cap="flat" w="15875">
            <a:solidFill>
              <a:srgbClr val="8F9F95"/>
            </a:solidFill>
            <a:prstDash val="solid"/>
            <a:round/>
            <a:headEnd len="med" w="med" type="none"/>
            <a:tailEnd len="lg" w="lg" type="stealth"/>
          </a:ln>
        </p:spPr>
      </p:cxnSp>
      <p:sp>
        <p:nvSpPr>
          <p:cNvPr id="124" name="Shape 124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sp>
        <p:nvSpPr>
          <p:cNvPr id="125" name="Shape 125"/>
          <p:cNvSpPr/>
          <p:nvPr/>
        </p:nvSpPr>
        <p:spPr>
          <a:xfrm>
            <a:off x="3569212" y="2429125"/>
            <a:ext cx="1099499" cy="844199"/>
          </a:xfrm>
          <a:prstGeom prst="rect">
            <a:avLst/>
          </a:prstGeom>
          <a:solidFill>
            <a:srgbClr val="93A299"/>
          </a:solidFill>
          <a:ln cap="flat" w="15875">
            <a:solidFill>
              <a:srgbClr val="6B767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Questrial"/>
              <a:buNone/>
            </a:pPr>
            <a:r>
              <a:rPr lang="en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Preliminary Design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Data Dictionary</a:t>
            </a:r>
          </a:p>
        </p:txBody>
      </p:sp>
      <p:pic>
        <p:nvPicPr>
          <p:cNvPr id="131" name="Shape 1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47962" y="1113700"/>
            <a:ext cx="6248075" cy="3777124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Shape 132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pic>
        <p:nvPicPr>
          <p:cNvPr id="138" name="Shape 1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06425" y="1122762"/>
            <a:ext cx="7131150" cy="3564274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Shape 13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Data Dictionary (cont.)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ER Diagram</a:t>
            </a:r>
          </a:p>
        </p:txBody>
      </p:sp>
      <p:sp>
        <p:nvSpPr>
          <p:cNvPr id="145" name="Shape 145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pic>
        <p:nvPicPr>
          <p:cNvPr id="146" name="Shape 1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37075" y="276225"/>
            <a:ext cx="5419725" cy="4591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ER Diagram Cont.</a:t>
            </a:r>
          </a:p>
        </p:txBody>
      </p:sp>
      <p:sp>
        <p:nvSpPr>
          <p:cNvPr id="152" name="Shape 152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pic>
        <p:nvPicPr>
          <p:cNvPr id="153" name="Shape 15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35450" y="1338850"/>
            <a:ext cx="5353050" cy="3133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Relational Schema</a:t>
            </a:r>
          </a:p>
        </p:txBody>
      </p:sp>
      <p:sp>
        <p:nvSpPr>
          <p:cNvPr id="159" name="Shape 159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pic>
        <p:nvPicPr>
          <p:cNvPr id="160" name="Shape 16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14900" y="1005175"/>
            <a:ext cx="5449250" cy="39360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potlight">
  <a:themeElements>
    <a:clrScheme name="Custom 439">
      <a:dk1>
        <a:srgbClr val="000000"/>
      </a:dk1>
      <a:lt1>
        <a:srgbClr val="FFFFFF"/>
      </a:lt1>
      <a:dk2>
        <a:srgbClr val="5C6E95"/>
      </a:dk2>
      <a:lt2>
        <a:srgbClr val="ACB4C2"/>
      </a:lt2>
      <a:accent1>
        <a:srgbClr val="667E50"/>
      </a:accent1>
      <a:accent2>
        <a:srgbClr val="CFBF73"/>
      </a:accent2>
      <a:accent3>
        <a:srgbClr val="8C7C82"/>
      </a:accent3>
      <a:accent4>
        <a:srgbClr val="9ABF87"/>
      </a:accent4>
      <a:accent5>
        <a:srgbClr val="CF9462"/>
      </a:accent5>
      <a:accent6>
        <a:srgbClr val="A25642"/>
      </a:accent6>
      <a:hlink>
        <a:srgbClr val="5173A5"/>
      </a:hlink>
      <a:folHlink>
        <a:srgbClr val="68728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