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handoutMasterIdLst>
    <p:handoutMasterId r:id="rId53"/>
  </p:handoutMasterIdLst>
  <p:sldIdLst>
    <p:sldId id="271" r:id="rId2"/>
    <p:sldId id="272" r:id="rId3"/>
    <p:sldId id="303" r:id="rId4"/>
    <p:sldId id="262" r:id="rId5"/>
    <p:sldId id="304" r:id="rId6"/>
    <p:sldId id="296" r:id="rId7"/>
    <p:sldId id="337" r:id="rId8"/>
    <p:sldId id="297" r:id="rId9"/>
    <p:sldId id="285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298" r:id="rId18"/>
    <p:sldId id="316" r:id="rId19"/>
    <p:sldId id="317" r:id="rId20"/>
    <p:sldId id="315" r:id="rId21"/>
    <p:sldId id="299" r:id="rId22"/>
    <p:sldId id="293" r:id="rId23"/>
    <p:sldId id="295" r:id="rId24"/>
    <p:sldId id="300" r:id="rId25"/>
    <p:sldId id="313" r:id="rId26"/>
    <p:sldId id="318" r:id="rId27"/>
    <p:sldId id="319" r:id="rId28"/>
    <p:sldId id="314" r:id="rId29"/>
    <p:sldId id="301" r:id="rId30"/>
    <p:sldId id="320" r:id="rId31"/>
    <p:sldId id="321" r:id="rId32"/>
    <p:sldId id="335" r:id="rId33"/>
    <p:sldId id="322" r:id="rId34"/>
    <p:sldId id="323" r:id="rId35"/>
    <p:sldId id="336" r:id="rId36"/>
    <p:sldId id="324" r:id="rId37"/>
    <p:sldId id="325" r:id="rId38"/>
    <p:sldId id="326" r:id="rId39"/>
    <p:sldId id="327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02" r:id="rId49"/>
    <p:sldId id="266" r:id="rId50"/>
    <p:sldId id="28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516D"/>
    <a:srgbClr val="5ACEF9"/>
    <a:srgbClr val="002776"/>
    <a:srgbClr val="FFFFFB"/>
    <a:srgbClr val="FFFFCC"/>
    <a:srgbClr val="CC9900"/>
    <a:srgbClr val="CC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1" autoAdjust="0"/>
    <p:restoredTop sz="94660"/>
  </p:normalViewPr>
  <p:slideViewPr>
    <p:cSldViewPr>
      <p:cViewPr>
        <p:scale>
          <a:sx n="75" d="100"/>
          <a:sy n="75" d="100"/>
        </p:scale>
        <p:origin x="-1956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3CB25-807D-2E41-9F13-ED6C7B735DB2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9A7A0-7429-6F46-B14F-915F63E9F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9807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7D447-2D96-4D92-90C5-FBDC60B1BC97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4E307-6E8F-4BBF-9075-448F31662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9178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E307-6E8F-4BBF-9075-448F31662D5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780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</a:t>
            </a:r>
            <a:r>
              <a:rPr lang="en-US" cap="none" dirty="0" err="1" smtClean="0"/>
              <a:t>obb</a:t>
            </a:r>
            <a:r>
              <a:rPr lang="en-US" dirty="0" smtClean="0"/>
              <a:t>-IT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</a:t>
            </a:r>
            <a:r>
              <a:rPr lang="en-US" cap="none" dirty="0" err="1" smtClean="0"/>
              <a:t>obb</a:t>
            </a:r>
            <a:r>
              <a:rPr lang="en-US" dirty="0" smtClean="0"/>
              <a:t>-IT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</a:t>
            </a:r>
            <a:r>
              <a:rPr lang="en-US" cap="none" dirty="0" err="1" smtClean="0"/>
              <a:t>obb</a:t>
            </a:r>
            <a:r>
              <a:rPr lang="en-US" dirty="0" smtClean="0"/>
              <a:t>-IT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</a:t>
            </a:r>
            <a:r>
              <a:rPr lang="en-US" cap="none" dirty="0" err="1" smtClean="0"/>
              <a:t>obb</a:t>
            </a:r>
            <a:r>
              <a:rPr lang="en-US" dirty="0" smtClean="0"/>
              <a:t>-IT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</a:t>
            </a:r>
            <a:r>
              <a:rPr lang="en-US" cap="none" dirty="0" err="1" smtClean="0"/>
              <a:t>obb</a:t>
            </a:r>
            <a:r>
              <a:rPr lang="en-US" dirty="0" smtClean="0"/>
              <a:t>-IT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</a:t>
            </a:r>
            <a:r>
              <a:rPr lang="en-US" cap="none" dirty="0" err="1" smtClean="0"/>
              <a:t>obb</a:t>
            </a:r>
            <a:r>
              <a:rPr lang="en-US" dirty="0" smtClean="0"/>
              <a:t>-IT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</a:t>
            </a:r>
            <a:r>
              <a:rPr lang="en-US" cap="none" dirty="0" err="1" smtClean="0"/>
              <a:t>obb</a:t>
            </a:r>
            <a:r>
              <a:rPr lang="en-US" dirty="0" smtClean="0"/>
              <a:t>-IT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</a:t>
            </a:r>
            <a:r>
              <a:rPr lang="en-US" cap="none" dirty="0" err="1" smtClean="0"/>
              <a:t>obb</a:t>
            </a:r>
            <a:r>
              <a:rPr lang="en-US" dirty="0" smtClean="0"/>
              <a:t>-IT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</a:t>
            </a:r>
            <a:r>
              <a:rPr lang="en-US" cap="none" dirty="0" err="1" smtClean="0"/>
              <a:t>obb</a:t>
            </a:r>
            <a:r>
              <a:rPr lang="en-US" dirty="0" smtClean="0"/>
              <a:t>-IT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 smtClean="0"/>
              <a:t>H</a:t>
            </a:r>
            <a:r>
              <a:rPr lang="en-US" cap="none" dirty="0" err="1" smtClean="0"/>
              <a:t>obb</a:t>
            </a:r>
            <a:r>
              <a:rPr lang="en-US" dirty="0" smtClean="0"/>
              <a:t>-IT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6BBFE1-33FE-4FB2-BA74-8B7116F51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</a:t>
            </a:r>
            <a:r>
              <a:rPr lang="en-US" cap="none" dirty="0" err="1" smtClean="0"/>
              <a:t>obb</a:t>
            </a:r>
            <a:r>
              <a:rPr lang="en-US" dirty="0" smtClean="0"/>
              <a:t>-IT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838083" y="5511506"/>
            <a:ext cx="1829033" cy="915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Illumination Technologies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spc="200" baseline="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H</a:t>
            </a:r>
            <a:r>
              <a:rPr lang="en-US" cap="none" dirty="0" err="1" smtClean="0"/>
              <a:t>obb</a:t>
            </a:r>
            <a:r>
              <a:rPr lang="en-US" dirty="0" smtClean="0"/>
              <a:t>-IT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66BBFE1-33FE-4FB2-BA74-8B7116F51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cap="none" dirty="0" err="1" smtClean="0">
                <a:solidFill>
                  <a:schemeClr val="accent3">
                    <a:lumMod val="50000"/>
                  </a:schemeClr>
                </a:solidFill>
              </a:rPr>
              <a:t>Hobb</a:t>
            </a:r>
            <a:r>
              <a:rPr lang="en-US" sz="5400" b="1" cap="none" dirty="0" smtClean="0">
                <a:solidFill>
                  <a:schemeClr val="accent3">
                    <a:lumMod val="50000"/>
                  </a:schemeClr>
                </a:solidFill>
              </a:rPr>
              <a:t>-IT</a:t>
            </a:r>
            <a:endParaRPr lang="en-US" sz="5400" b="1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96" y="1219201"/>
            <a:ext cx="8229600" cy="476651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04516D"/>
                </a:solidFill>
              </a:rPr>
              <a:t>Hobby Information Tracker </a:t>
            </a:r>
          </a:p>
          <a:p>
            <a:pPr marL="0" indent="0" algn="ctr">
              <a:buNone/>
            </a:pPr>
            <a:endParaRPr lang="en-US" sz="2400" dirty="0" smtClean="0">
              <a:solidFill>
                <a:srgbClr val="04516D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4516D"/>
                </a:solidFill>
              </a:rPr>
              <a:t>By Illumination Technologies</a:t>
            </a:r>
          </a:p>
          <a:p>
            <a:pPr marL="0" indent="0" algn="ctr">
              <a:buNone/>
            </a:pPr>
            <a:endParaRPr lang="en-US" sz="3200" u="sng" dirty="0" smtClean="0">
              <a:solidFill>
                <a:srgbClr val="04516D"/>
              </a:solidFill>
            </a:endParaRPr>
          </a:p>
          <a:p>
            <a:pPr marL="0" indent="0" algn="ctr">
              <a:buNone/>
            </a:pPr>
            <a:r>
              <a:rPr lang="en-US" sz="3200" u="sng" dirty="0" smtClean="0">
                <a:solidFill>
                  <a:srgbClr val="04516D"/>
                </a:solidFill>
              </a:rPr>
              <a:t>Requirements Specification</a:t>
            </a:r>
          </a:p>
          <a:p>
            <a:pPr marL="0" indent="0" algn="ctr">
              <a:buNone/>
            </a:pPr>
            <a:endParaRPr lang="en-US" sz="2400" dirty="0" smtClean="0">
              <a:solidFill>
                <a:srgbClr val="04516D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4516D"/>
                </a:solidFill>
              </a:rPr>
              <a:t>October 28</a:t>
            </a:r>
            <a:r>
              <a:rPr lang="en-US" sz="2400" baseline="30000" dirty="0" smtClean="0">
                <a:solidFill>
                  <a:srgbClr val="04516D"/>
                </a:solidFill>
              </a:rPr>
              <a:t>rd</a:t>
            </a:r>
            <a:r>
              <a:rPr lang="en-US" sz="2400" dirty="0" smtClean="0">
                <a:solidFill>
                  <a:srgbClr val="04516D"/>
                </a:solidFill>
              </a:rPr>
              <a:t> 2013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C:\Users\KarlAppel\Desktop\Illumination logo second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9160" y="2057400"/>
            <a:ext cx="1732439" cy="233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838083" y="5511506"/>
            <a:ext cx="1829033" cy="915788"/>
          </a:xfrm>
        </p:spPr>
        <p:txBody>
          <a:bodyPr/>
          <a:lstStyle/>
          <a:p>
            <a:r>
              <a:rPr lang="en-US" smtClean="0"/>
              <a:t>Illumination Technologies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814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516D"/>
                </a:solidFill>
              </a:rPr>
              <a:t>Data Flow Diagrams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following diagrams </a:t>
            </a:r>
            <a:r>
              <a:rPr lang="en-US" sz="2800" dirty="0" smtClean="0"/>
              <a:t>show the movement of data within the system and entities outside.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09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22425" y="365125"/>
            <a:ext cx="7521575" cy="549275"/>
          </a:xfrm>
        </p:spPr>
        <p:txBody>
          <a:bodyPr/>
          <a:lstStyle/>
          <a:p>
            <a:r>
              <a:rPr lang="en-US" b="1" dirty="0">
                <a:solidFill>
                  <a:srgbClr val="04516D"/>
                </a:solidFill>
              </a:rPr>
              <a:t>Data Flow Diagram Legend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143000" y="933217"/>
            <a:ext cx="1483975" cy="335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24200" y="953637"/>
            <a:ext cx="4093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External Entity</a:t>
            </a:r>
            <a:r>
              <a:rPr lang="en-US" dirty="0"/>
              <a:t>: Represents outside sources of data to the system</a:t>
            </a:r>
          </a:p>
        </p:txBody>
      </p:sp>
      <p:cxnSp>
        <p:nvCxnSpPr>
          <p:cNvPr id="2060" name="AutoShape 12"/>
          <p:cNvCxnSpPr>
            <a:cxnSpLocks noChangeShapeType="1"/>
          </p:cNvCxnSpPr>
          <p:nvPr/>
        </p:nvCxnSpPr>
        <p:spPr bwMode="auto">
          <a:xfrm>
            <a:off x="1143000" y="2457217"/>
            <a:ext cx="140721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3124200" y="2209800"/>
            <a:ext cx="398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Data Flow</a:t>
            </a:r>
            <a:r>
              <a:rPr lang="en-US" dirty="0"/>
              <a:t>: Represents the movement of data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338667" y="3385330"/>
            <a:ext cx="1236645" cy="1631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123545" y="3385330"/>
            <a:ext cx="170572" cy="1631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45277" y="3224090"/>
            <a:ext cx="4093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Data Store</a:t>
            </a:r>
            <a:r>
              <a:rPr lang="en-US" dirty="0"/>
              <a:t>: Represents data that is not moving or at rest</a:t>
            </a:r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1143000" y="4438418"/>
            <a:ext cx="869916" cy="45591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45277" y="4514187"/>
            <a:ext cx="4093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Process</a:t>
            </a:r>
            <a:r>
              <a:rPr lang="en-US" dirty="0"/>
              <a:t>: Represents an activity that manipulates the data</a:t>
            </a:r>
          </a:p>
        </p:txBody>
      </p:sp>
    </p:spTree>
    <p:extLst>
      <p:ext uri="{BB962C8B-B14F-4D97-AF65-F5344CB8AC3E}">
        <p14:creationId xmlns:p14="http://schemas.microsoft.com/office/powerpoint/2010/main" xmlns="" val="37324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9716203"/>
              </p:ext>
            </p:extLst>
          </p:nvPr>
        </p:nvGraphicFramePr>
        <p:xfrm>
          <a:off x="457200" y="0"/>
          <a:ext cx="8305800" cy="6705600"/>
        </p:xfrm>
        <a:graphic>
          <a:graphicData uri="http://schemas.openxmlformats.org/presentationml/2006/ole">
            <p:oleObj spid="_x0000_s1027" r:id="rId3" imgW="8812910" imgH="6141131" progId="SmartDraw.2">
              <p:embed/>
            </p:oleObj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10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45811569"/>
              </p:ext>
            </p:extLst>
          </p:nvPr>
        </p:nvGraphicFramePr>
        <p:xfrm>
          <a:off x="381000" y="228600"/>
          <a:ext cx="8382000" cy="6449646"/>
        </p:xfrm>
        <a:graphic>
          <a:graphicData uri="http://schemas.openxmlformats.org/presentationml/2006/ole">
            <p:oleObj spid="_x0000_s2051" r:id="rId3" imgW="8713382" imgH="6573913" progId="SmartDraw.2">
              <p:embed/>
            </p:oleObj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35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37374123"/>
              </p:ext>
            </p:extLst>
          </p:nvPr>
        </p:nvGraphicFramePr>
        <p:xfrm>
          <a:off x="914400" y="152401"/>
          <a:ext cx="7315200" cy="6477000"/>
        </p:xfrm>
        <a:graphic>
          <a:graphicData uri="http://schemas.openxmlformats.org/presentationml/2006/ole">
            <p:oleObj spid="_x0000_s3075" r:id="rId3" imgW="6435779" imgH="8010456" progId="SmartDraw.2">
              <p:embed/>
            </p:oleObj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9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64698634"/>
              </p:ext>
            </p:extLst>
          </p:nvPr>
        </p:nvGraphicFramePr>
        <p:xfrm>
          <a:off x="914400" y="152400"/>
          <a:ext cx="7391401" cy="6553200"/>
        </p:xfrm>
        <a:graphic>
          <a:graphicData uri="http://schemas.openxmlformats.org/presentationml/2006/ole">
            <p:oleObj spid="_x0000_s4099" r:id="rId3" imgW="6435779" imgH="7933355" progId="SmartDraw.2">
              <p:embed/>
            </p:oleObj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66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7620000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59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AGENDA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520940" cy="3886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Introduction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Status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of Project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Data Flow Diagrams(DFD)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5ACEF9"/>
                </a:solidFill>
              </a:rPr>
              <a:t>User Case Narrative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UML Use Case Diagram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Functional Requirements Inventory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Prototype screens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4516D"/>
                </a:solidFill>
              </a:rPr>
              <a:t>What is next?</a:t>
            </a:r>
            <a:endParaRPr lang="en-US" sz="2400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844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516D"/>
                </a:solidFill>
              </a:rPr>
              <a:t>Administrator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4516D"/>
                </a:solidFill>
              </a:rPr>
              <a:t>O</a:t>
            </a:r>
            <a:r>
              <a:rPr lang="en-US" sz="2400" dirty="0" smtClean="0">
                <a:solidFill>
                  <a:srgbClr val="04516D"/>
                </a:solidFill>
              </a:rPr>
              <a:t>ne administrator account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Update how website’s information is parsed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Access search history of all users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View and edit all login credentials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Change default website for Guest User</a:t>
            </a:r>
          </a:p>
          <a:p>
            <a:pPr>
              <a:buFont typeface="Arial"/>
              <a:buChar char="•"/>
            </a:pPr>
            <a:endParaRPr lang="en-US" sz="2000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04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516D"/>
                </a:solidFill>
              </a:rPr>
              <a:t>Advanced user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Login to system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View card’s price from multiple websites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Add cards to saved lists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View search history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View visual representation of price fluctuations</a:t>
            </a:r>
            <a:endParaRPr lang="en-US" sz="2400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11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WELCOME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Client: Dr. Darren Lim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	 Associate Professor Computer Science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Guest: Dr. Tim Lederman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Guest: Dr. Meg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Fryling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192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516D"/>
                </a:solidFill>
              </a:rPr>
              <a:t>Guest User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520940" cy="33088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Search for real-time price of cards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One card per search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Can only access one website’s information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Website is determined by Administrator</a:t>
            </a:r>
            <a:endParaRPr lang="en-US" sz="2400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4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AGENDA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520940" cy="3886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Introduction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Status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of Project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Data Flow Diagrams(DFD)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User Case Narrative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5ACEF9"/>
                </a:solidFill>
              </a:rPr>
              <a:t>UML Use Case Diagram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Functional Requirements Inventory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Prototype screens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4516D"/>
                </a:solidFill>
              </a:rPr>
              <a:t>What is next?</a:t>
            </a:r>
            <a:endParaRPr lang="en-US" sz="2400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844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rgbClr val="04516D"/>
                </a:solidFill>
              </a:rPr>
              <a:t>UML USE CASE DIAGRAM LEGEND</a:t>
            </a:r>
            <a:endParaRPr lang="en-US" cap="none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UML Use Case Diagram Legend.png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7" r="73879" b="58642"/>
          <a:stretch/>
        </p:blipFill>
        <p:spPr>
          <a:xfrm>
            <a:off x="914399" y="990606"/>
            <a:ext cx="1371600" cy="3880093"/>
          </a:xfrm>
          <a:prstGeom prst="rect">
            <a:avLst/>
          </a:prstGeom>
        </p:spPr>
      </p:pic>
      <p:pic>
        <p:nvPicPr>
          <p:cNvPr id="8" name="Picture 7" descr="UML Use Case Diagram Legend.png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481" r="64320"/>
          <a:stretch/>
        </p:blipFill>
        <p:spPr>
          <a:xfrm>
            <a:off x="4648226" y="914427"/>
            <a:ext cx="2057400" cy="38851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2200" y="1371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4038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Boundary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2895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Case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34200" y="9144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Actor interacts with all Use Cases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1981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Actor interacts with the Use Case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3048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Case A includes Use Case 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34200" y="4038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Case B extends Use Case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14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 l="43844" t="24591" r="26779" b="119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36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AGENDA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520940" cy="3886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Introduction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Status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of Project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Data Flow Diagrams(DFD)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User Case Narrative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UML Use Case Diagram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5ACEF9"/>
                </a:solidFill>
              </a:rPr>
              <a:t>Functional Requirements Inventory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Prototype screens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4516D"/>
                </a:solidFill>
              </a:rPr>
              <a:t>What is next?</a:t>
            </a:r>
            <a:endParaRPr lang="en-US" sz="2400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844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9144000" cy="54864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4516D"/>
                </a:solidFill>
              </a:rPr>
              <a:t>Functional Requirements for administrator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7617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Access all data stored on database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Access search history of all users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Create Advanced User accounts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Edit website’s template for parsing data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View and change login credentials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Change default website for Guest User</a:t>
            </a:r>
            <a:endParaRPr lang="en-US" sz="2400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15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9144000" cy="54864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4516D"/>
                </a:solidFill>
              </a:rPr>
              <a:t>Functional requirements for advanced user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Login to </a:t>
            </a:r>
            <a:r>
              <a:rPr lang="en-US" sz="2400" dirty="0" err="1" smtClean="0">
                <a:solidFill>
                  <a:srgbClr val="04516D"/>
                </a:solidFill>
              </a:rPr>
              <a:t>Hobb</a:t>
            </a:r>
            <a:r>
              <a:rPr lang="en-US" sz="2400" dirty="0" smtClean="0">
                <a:solidFill>
                  <a:srgbClr val="04516D"/>
                </a:solidFill>
              </a:rPr>
              <a:t>-It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Search for real-time price of cards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Save and edit lists of cards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Access their search history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View visual representation of price fluctuations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5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4516D"/>
                </a:solidFill>
              </a:rPr>
              <a:t>Functional requirements for guest user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Access system without login credentials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View price and condition of card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Website is specified by Administrator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Default website is </a:t>
            </a:r>
            <a:r>
              <a:rPr lang="en-US" sz="2400" dirty="0" err="1" smtClean="0">
                <a:solidFill>
                  <a:srgbClr val="04516D"/>
                </a:solidFill>
              </a:rPr>
              <a:t>TrollandToad.com</a:t>
            </a:r>
            <a:endParaRPr lang="en-US" sz="2400" dirty="0" smtClean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99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516D"/>
                </a:solidFill>
              </a:rPr>
              <a:t>Nonfunctional requirements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Easy to change a website’s template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Efficient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Stable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User friendly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4516D"/>
                </a:solidFill>
              </a:rPr>
              <a:t>Follow all laws for parsing data</a:t>
            </a:r>
            <a:endParaRPr lang="en-US" sz="2400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0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AGENDA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520940" cy="3886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Introduction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Status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of Project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Data Flow Diagrams(DFD)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User Case Narrative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UML Use Case Diagram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Functional Requirements Inventory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5ACEF9"/>
                </a:solidFill>
              </a:rPr>
              <a:t>Prototype </a:t>
            </a:r>
            <a:r>
              <a:rPr lang="en-US" sz="2400" dirty="0" smtClean="0">
                <a:solidFill>
                  <a:srgbClr val="5ACEF9"/>
                </a:solidFill>
              </a:rPr>
              <a:t>Screens</a:t>
            </a:r>
            <a:endParaRPr lang="en-US" sz="2400" dirty="0">
              <a:solidFill>
                <a:srgbClr val="5ACEF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4516D"/>
                </a:solidFill>
              </a:rPr>
              <a:t>What is next?</a:t>
            </a:r>
            <a:endParaRPr lang="en-US" sz="2400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844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AGENDA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520940" cy="3886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5ACEF9"/>
                </a:solidFill>
              </a:rPr>
              <a:t>Introduction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Status of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Project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Data Flow Diagrams(DFD)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User Case Narrative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UML Use Case Diagram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Functional Requirements Inventory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Prototype screens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4516D"/>
                </a:solidFill>
              </a:rPr>
              <a:t>What is next?</a:t>
            </a:r>
            <a:endParaRPr lang="en-US" sz="2400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844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Scraping Prototype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Must be able to scrape specified list of websites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Using  </a:t>
            </a:r>
            <a:r>
              <a:rPr lang="en-US" sz="2400" dirty="0" err="1" smtClean="0"/>
              <a:t>Jsoup</a:t>
            </a:r>
            <a:r>
              <a:rPr lang="en-US" sz="2400" dirty="0" smtClean="0"/>
              <a:t>, a Java package for scraping websites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Must get 5 attributes from the website</a:t>
            </a:r>
          </a:p>
          <a:p>
            <a:pPr marL="685800" lvl="2" indent="-457200">
              <a:buClr>
                <a:schemeClr val="accent3"/>
              </a:buClr>
              <a:buFont typeface="+mj-lt"/>
              <a:buAutoNum type="arabicPeriod"/>
            </a:pPr>
            <a:r>
              <a:rPr lang="en-US" sz="2400" dirty="0" smtClean="0"/>
              <a:t>Card Name</a:t>
            </a:r>
          </a:p>
          <a:p>
            <a:pPr marL="685800" lvl="2" indent="-457200">
              <a:buClr>
                <a:schemeClr val="accent3"/>
              </a:buClr>
              <a:buFont typeface="+mj-lt"/>
              <a:buAutoNum type="arabicPeriod"/>
            </a:pPr>
            <a:r>
              <a:rPr lang="en-US" sz="2400" dirty="0" smtClean="0"/>
              <a:t>Edition</a:t>
            </a:r>
          </a:p>
          <a:p>
            <a:pPr marL="685800" lvl="2" indent="-457200">
              <a:buClr>
                <a:schemeClr val="accent3"/>
              </a:buClr>
              <a:buFont typeface="+mj-lt"/>
              <a:buAutoNum type="arabicPeriod"/>
            </a:pPr>
            <a:r>
              <a:rPr lang="en-US" sz="2400" dirty="0" smtClean="0"/>
              <a:t>Condition</a:t>
            </a:r>
          </a:p>
          <a:p>
            <a:pPr marL="685800" lvl="2" indent="-457200">
              <a:buClr>
                <a:schemeClr val="accent3"/>
              </a:buClr>
              <a:buFont typeface="+mj-lt"/>
              <a:buAutoNum type="arabicPeriod"/>
            </a:pPr>
            <a:r>
              <a:rPr lang="en-US" sz="2400" dirty="0" smtClean="0"/>
              <a:t>Price</a:t>
            </a:r>
          </a:p>
          <a:p>
            <a:pPr marL="685800" lvl="2" indent="-457200">
              <a:buClr>
                <a:schemeClr val="accent3"/>
              </a:buClr>
              <a:buFont typeface="+mj-lt"/>
              <a:buAutoNum type="arabicPeriod"/>
            </a:pPr>
            <a:r>
              <a:rPr lang="en-US" sz="2400" dirty="0" smtClean="0"/>
              <a:t>Quantity</a:t>
            </a:r>
          </a:p>
          <a:p>
            <a:pPr marL="228600" lvl="2" indent="0">
              <a:buClr>
                <a:schemeClr val="accent3"/>
              </a:buClr>
              <a:buNone/>
            </a:pPr>
            <a:endParaRPr lang="en-US" sz="24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444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516D"/>
                </a:solidFill>
              </a:rPr>
              <a:t>Scraping Prototype (trollandtoad.com)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Content Placeholder 6" descr="C:\Users\KarlAppel\Pictures\troll_and_toad_edit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9829" y="1100138"/>
            <a:ext cx="5066567" cy="35798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950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516D"/>
                </a:solidFill>
              </a:rPr>
              <a:t>Code Snippet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 doc = </a:t>
            </a:r>
          </a:p>
          <a:p>
            <a:r>
              <a:rPr lang="en-US" dirty="0" smtClean="0"/>
              <a:t> 	</a:t>
            </a:r>
            <a:r>
              <a:rPr lang="en-US" dirty="0" err="1" smtClean="0"/>
              <a:t>Jsoup.connect</a:t>
            </a:r>
            <a:r>
              <a:rPr lang="en-US" dirty="0" smtClean="0"/>
              <a:t>("http://www.trollandtoad.com/p83556.html").get(); </a:t>
            </a:r>
          </a:p>
          <a:p>
            <a:r>
              <a:rPr lang="en-US" dirty="0" smtClean="0"/>
              <a:t> Elements conditions = </a:t>
            </a:r>
          </a:p>
          <a:p>
            <a:r>
              <a:rPr lang="en-US" dirty="0" smtClean="0"/>
              <a:t>	 </a:t>
            </a:r>
            <a:r>
              <a:rPr lang="en-US" dirty="0" err="1" smtClean="0"/>
              <a:t>doc.getElementsByClass</a:t>
            </a:r>
            <a:r>
              <a:rPr lang="en-US" dirty="0" smtClean="0"/>
              <a:t>("</a:t>
            </a:r>
            <a:r>
              <a:rPr lang="en-US" dirty="0" err="1" smtClean="0"/>
              <a:t>productquantity</a:t>
            </a:r>
            <a:r>
              <a:rPr lang="en-US" dirty="0" smtClean="0"/>
              <a:t>"); </a:t>
            </a:r>
          </a:p>
          <a:p>
            <a:r>
              <a:rPr lang="en-US" dirty="0" smtClean="0"/>
              <a:t> Elements prices = </a:t>
            </a:r>
          </a:p>
          <a:p>
            <a:r>
              <a:rPr lang="en-US" dirty="0" smtClean="0"/>
              <a:t> 	</a:t>
            </a:r>
            <a:r>
              <a:rPr lang="en-US" dirty="0" err="1" smtClean="0"/>
              <a:t>doc.getElementsByAttributeValue</a:t>
            </a:r>
            <a:r>
              <a:rPr lang="en-US" dirty="0" smtClean="0"/>
              <a:t>("class" , "</a:t>
            </a:r>
            <a:r>
              <a:rPr lang="en-US" dirty="0" err="1" smtClean="0"/>
              <a:t>productprice</a:t>
            </a:r>
            <a:r>
              <a:rPr lang="en-US" dirty="0" smtClean="0"/>
              <a:t>"); </a:t>
            </a:r>
          </a:p>
          <a:p>
            <a:r>
              <a:rPr lang="en-US" dirty="0" smtClean="0"/>
              <a:t> Elements </a:t>
            </a:r>
            <a:r>
              <a:rPr lang="en-US" dirty="0" err="1" smtClean="0"/>
              <a:t>cardNames</a:t>
            </a:r>
            <a:r>
              <a:rPr lang="en-US" dirty="0" smtClean="0"/>
              <a:t> = </a:t>
            </a:r>
          </a:p>
          <a:p>
            <a:r>
              <a:rPr lang="en-US" dirty="0" smtClean="0"/>
              <a:t> 	</a:t>
            </a:r>
            <a:r>
              <a:rPr lang="en-US" dirty="0" err="1" smtClean="0"/>
              <a:t>doc.getElementsByAttributeValue</a:t>
            </a:r>
            <a:r>
              <a:rPr lang="en-US" dirty="0" smtClean="0"/>
              <a:t>("class" , "pname1"); </a:t>
            </a:r>
          </a:p>
          <a:p>
            <a:r>
              <a:rPr lang="en-US" dirty="0" smtClean="0"/>
              <a:t> String </a:t>
            </a:r>
            <a:r>
              <a:rPr lang="en-US" dirty="0" err="1" smtClean="0"/>
              <a:t>cardName</a:t>
            </a:r>
            <a:r>
              <a:rPr lang="en-US" dirty="0" smtClean="0"/>
              <a:t> = </a:t>
            </a:r>
          </a:p>
          <a:p>
            <a:r>
              <a:rPr lang="en-US" dirty="0" smtClean="0"/>
              <a:t>	 </a:t>
            </a:r>
            <a:r>
              <a:rPr lang="en-US" dirty="0" err="1" smtClean="0"/>
              <a:t>cardNames.get</a:t>
            </a:r>
            <a:r>
              <a:rPr lang="en-US" dirty="0" smtClean="0"/>
              <a:t>(0).text();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516D"/>
                </a:solidFill>
              </a:rPr>
              <a:t>Scraping Prototype (trollandtoad.com)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The </a:t>
            </a:r>
            <a:r>
              <a:rPr lang="en-US" sz="2400" u="sng" dirty="0"/>
              <a:t>Result (10/22/13):</a:t>
            </a:r>
            <a:endParaRPr lang="en-US" sz="2400" dirty="0"/>
          </a:p>
          <a:p>
            <a:r>
              <a:rPr lang="en-US" sz="2400" dirty="0"/>
              <a:t>Card name = Hellfire </a:t>
            </a:r>
          </a:p>
          <a:p>
            <a:r>
              <a:rPr lang="en-US" sz="2400" dirty="0"/>
              <a:t>Edition = Legends</a:t>
            </a:r>
          </a:p>
          <a:p>
            <a:r>
              <a:rPr lang="en-US" sz="2400" dirty="0"/>
              <a:t>Condition = English Near Mint </a:t>
            </a:r>
          </a:p>
          <a:p>
            <a:r>
              <a:rPr lang="en-US" sz="2400" dirty="0"/>
              <a:t>Price =  $16.99 </a:t>
            </a:r>
          </a:p>
          <a:p>
            <a:r>
              <a:rPr lang="en-US" sz="2400" dirty="0"/>
              <a:t>Quantity = 1 in stock</a:t>
            </a:r>
          </a:p>
          <a:p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338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516D"/>
                </a:solidFill>
              </a:rPr>
              <a:t>Scraping </a:t>
            </a:r>
            <a:r>
              <a:rPr lang="en-US" dirty="0" smtClean="0">
                <a:solidFill>
                  <a:srgbClr val="04516D"/>
                </a:solidFill>
              </a:rPr>
              <a:t>Prototype (cardkingdom.com)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Content Placeholder 6" descr="C:\Users\KarlAppel\Pictures\card_kingdom_edit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8016" y="1100138"/>
            <a:ext cx="6390192" cy="35798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702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516D"/>
                </a:solidFill>
              </a:rPr>
              <a:t>Code Snippet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285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String website = </a:t>
            </a:r>
          </a:p>
          <a:p>
            <a:r>
              <a:rPr lang="en-US" dirty="0" smtClean="0"/>
              <a:t> 	"http://www.cardkingdom.com/catalog/item/21120"; </a:t>
            </a:r>
          </a:p>
          <a:p>
            <a:r>
              <a:rPr lang="en-US" dirty="0" smtClean="0"/>
              <a:t> Document doc = </a:t>
            </a:r>
          </a:p>
          <a:p>
            <a:r>
              <a:rPr lang="en-US" dirty="0" smtClean="0"/>
              <a:t> 	</a:t>
            </a:r>
            <a:r>
              <a:rPr lang="en-US" dirty="0" err="1" smtClean="0"/>
              <a:t>Jsoup.connect</a:t>
            </a:r>
            <a:r>
              <a:rPr lang="en-US" dirty="0" smtClean="0"/>
              <a:t>(website).get(); </a:t>
            </a:r>
          </a:p>
          <a:p>
            <a:r>
              <a:rPr lang="en-US" dirty="0" smtClean="0"/>
              <a:t> Elements conditions = </a:t>
            </a:r>
          </a:p>
          <a:p>
            <a:r>
              <a:rPr lang="en-US" dirty="0" smtClean="0"/>
              <a:t> 	</a:t>
            </a:r>
            <a:r>
              <a:rPr lang="en-US" dirty="0" err="1" smtClean="0"/>
              <a:t>doc.select</a:t>
            </a:r>
            <a:r>
              <a:rPr lang="en-US" dirty="0" smtClean="0"/>
              <a:t>(".grid </a:t>
            </a:r>
            <a:r>
              <a:rPr lang="en-US" dirty="0" err="1" smtClean="0"/>
              <a:t>tbody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en-US" dirty="0" smtClean="0"/>
              <a:t>"); </a:t>
            </a:r>
          </a:p>
          <a:p>
            <a:r>
              <a:rPr lang="en-US" dirty="0" smtClean="0"/>
              <a:t> Elements names = </a:t>
            </a:r>
          </a:p>
          <a:p>
            <a:r>
              <a:rPr lang="en-US" dirty="0" smtClean="0"/>
              <a:t> 	</a:t>
            </a:r>
            <a:r>
              <a:rPr lang="en-US" dirty="0" err="1" smtClean="0"/>
              <a:t>doc.select</a:t>
            </a:r>
            <a:r>
              <a:rPr lang="en-US" dirty="0" smtClean="0"/>
              <a:t>("td b"); </a:t>
            </a:r>
          </a:p>
          <a:p>
            <a:r>
              <a:rPr lang="en-US" dirty="0" smtClean="0"/>
              <a:t> String name = </a:t>
            </a:r>
          </a:p>
          <a:p>
            <a:r>
              <a:rPr lang="en-US" dirty="0" smtClean="0"/>
              <a:t>	 </a:t>
            </a:r>
            <a:r>
              <a:rPr lang="en-US" dirty="0" err="1" smtClean="0"/>
              <a:t>names.get</a:t>
            </a:r>
            <a:r>
              <a:rPr lang="en-US" dirty="0" smtClean="0"/>
              <a:t>(1).text().substring(</a:t>
            </a:r>
            <a:r>
              <a:rPr lang="en-US" dirty="0" err="1" smtClean="0"/>
              <a:t>names.get</a:t>
            </a:r>
            <a:r>
              <a:rPr lang="en-US" dirty="0" smtClean="0"/>
              <a:t>(1).text().</a:t>
            </a:r>
            <a:r>
              <a:rPr lang="en-US" dirty="0" err="1" smtClean="0"/>
              <a:t>indexOf</a:t>
            </a:r>
            <a:r>
              <a:rPr lang="en-US" dirty="0" smtClean="0"/>
              <a:t>(":") +1);</a:t>
            </a:r>
          </a:p>
          <a:p>
            <a:r>
              <a:rPr lang="en-US" dirty="0" smtClean="0"/>
              <a:t>String edition = </a:t>
            </a:r>
          </a:p>
          <a:p>
            <a:r>
              <a:rPr lang="en-US" dirty="0" smtClean="0"/>
              <a:t>	 </a:t>
            </a:r>
            <a:r>
              <a:rPr lang="en-US" dirty="0" err="1" smtClean="0"/>
              <a:t>conditions.get</a:t>
            </a:r>
            <a:r>
              <a:rPr lang="en-US" dirty="0" smtClean="0"/>
              <a:t>(1).text().split(" ")[1];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516D"/>
                </a:solidFill>
              </a:rPr>
              <a:t>Scraping Prototype (cardkingdom.com)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/>
              <a:t>The Result (10/22/13):</a:t>
            </a:r>
            <a:endParaRPr lang="en-US" sz="2400" dirty="0"/>
          </a:p>
          <a:p>
            <a:r>
              <a:rPr lang="en-US" sz="2400" dirty="0"/>
              <a:t>Card name =   Hellfire</a:t>
            </a:r>
          </a:p>
          <a:p>
            <a:r>
              <a:rPr lang="en-US" sz="2400" dirty="0"/>
              <a:t>Edition = Legends</a:t>
            </a:r>
          </a:p>
          <a:p>
            <a:r>
              <a:rPr lang="en-US" sz="2400" dirty="0"/>
              <a:t>Condition = NM</a:t>
            </a:r>
          </a:p>
          <a:p>
            <a:r>
              <a:rPr lang="en-US" sz="2400" dirty="0"/>
              <a:t>Price = 14.99</a:t>
            </a:r>
          </a:p>
          <a:p>
            <a:r>
              <a:rPr lang="en-US" sz="2400" dirty="0"/>
              <a:t>Quantity = 6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505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516D"/>
                </a:solidFill>
              </a:rPr>
              <a:t>Main menu Screen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56" t="5684" r="10897" b="5895"/>
          <a:stretch>
            <a:fillRect/>
          </a:stretch>
        </p:blipFill>
        <p:spPr bwMode="auto">
          <a:xfrm>
            <a:off x="1905000" y="914400"/>
            <a:ext cx="51816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653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516D"/>
                </a:solidFill>
              </a:rPr>
              <a:t>Guest user welcome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7" r="2023" b="6042"/>
          <a:stretch>
            <a:fillRect/>
          </a:stretch>
        </p:blipFill>
        <p:spPr bwMode="auto">
          <a:xfrm>
            <a:off x="2299570" y="838200"/>
            <a:ext cx="4495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024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516D"/>
                </a:solidFill>
              </a:rPr>
              <a:t>Advanced user welcome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10819" r="-147" b="4173"/>
          <a:stretch/>
        </p:blipFill>
        <p:spPr bwMode="auto">
          <a:xfrm>
            <a:off x="2517140" y="838200"/>
            <a:ext cx="4109720" cy="4289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280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Introduction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Karl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Appel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– Team Leader 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Connor Blakely – Head Developer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Jackie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Hausmann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– Database Administrator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Bryan Leicht – Information Specialist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Katie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Sitaro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– Web Developer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0215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516D"/>
                </a:solidFill>
              </a:rPr>
              <a:t>Initial Graphs Screen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43" r="1482" b="5056"/>
          <a:stretch/>
        </p:blipFill>
        <p:spPr bwMode="auto">
          <a:xfrm>
            <a:off x="2286000" y="990600"/>
            <a:ext cx="4623477" cy="4038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855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516D"/>
                </a:solidFill>
              </a:rPr>
              <a:t>Visualized Graph Screen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33" r="2404" b="5200"/>
          <a:stretch>
            <a:fillRect/>
          </a:stretch>
        </p:blipFill>
        <p:spPr bwMode="auto">
          <a:xfrm>
            <a:off x="1524000" y="914400"/>
            <a:ext cx="6172200" cy="4108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96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516D"/>
                </a:solidFill>
              </a:rPr>
              <a:t>Wish List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90" b="5494"/>
          <a:stretch/>
        </p:blipFill>
        <p:spPr bwMode="auto">
          <a:xfrm>
            <a:off x="1752600" y="838200"/>
            <a:ext cx="5332806" cy="4102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57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516D"/>
                </a:solidFill>
              </a:rPr>
              <a:t>Tracked Cards list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58" b="4281"/>
          <a:stretch/>
        </p:blipFill>
        <p:spPr bwMode="auto">
          <a:xfrm>
            <a:off x="1752600" y="914400"/>
            <a:ext cx="6019800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511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516D"/>
                </a:solidFill>
              </a:rPr>
              <a:t>Past searches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5" b="4477"/>
          <a:stretch/>
        </p:blipFill>
        <p:spPr bwMode="auto">
          <a:xfrm>
            <a:off x="1600200" y="914400"/>
            <a:ext cx="6096000" cy="41117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321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516D"/>
                </a:solidFill>
              </a:rPr>
              <a:t>Administrator Welcome 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16" r="2095" b="6144"/>
          <a:stretch/>
        </p:blipFill>
        <p:spPr bwMode="auto">
          <a:xfrm>
            <a:off x="1905000" y="914400"/>
            <a:ext cx="5305295" cy="3962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027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516D"/>
                </a:solidFill>
              </a:rPr>
              <a:t>Manage account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46" r="1992" b="4553"/>
          <a:stretch/>
        </p:blipFill>
        <p:spPr bwMode="auto">
          <a:xfrm>
            <a:off x="1600200" y="914400"/>
            <a:ext cx="5993491" cy="4038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833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516D"/>
                </a:solidFill>
              </a:rPr>
              <a:t>Update website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74" b="5181"/>
          <a:stretch/>
        </p:blipFill>
        <p:spPr bwMode="auto">
          <a:xfrm>
            <a:off x="2057400" y="838200"/>
            <a:ext cx="5553381" cy="4038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165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AGENDA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520940" cy="3886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Introduction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Status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of Project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Data Flow Diagrams(DFD)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User Case Narrative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UML Use Case Diagram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Functional Requirements Inventory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Prototype screens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5ACEF9"/>
                </a:solidFill>
              </a:rPr>
              <a:t>What is next?</a:t>
            </a:r>
            <a:endParaRPr lang="en-US" sz="2400" dirty="0">
              <a:solidFill>
                <a:srgbClr val="5ACEF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844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What is next?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Preliminary Design Presentation</a:t>
            </a:r>
          </a:p>
          <a:p>
            <a:pPr marL="0" lvl="1" indent="0"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December 2, 2013</a:t>
            </a:r>
          </a:p>
          <a:p>
            <a:pPr marL="0" lvl="1" indent="0">
              <a:buNone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Detailed Design</a:t>
            </a:r>
          </a:p>
          <a:p>
            <a:pPr marL="0" lvl="1" indent="0"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Spring 2014</a:t>
            </a:r>
          </a:p>
          <a:p>
            <a:pPr marL="0" lvl="1" indent="0"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Acceptance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Test</a:t>
            </a:r>
          </a:p>
          <a:p>
            <a:pPr marL="0" lvl="1" indent="0">
              <a:buNone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Spring 2014</a:t>
            </a:r>
          </a:p>
          <a:p>
            <a:pPr marL="0" lvl="1" indent="0"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782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AGENDA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520940" cy="3886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Introduction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5ACEF9"/>
                </a:solidFill>
              </a:rPr>
              <a:t>Status </a:t>
            </a:r>
            <a:r>
              <a:rPr lang="en-US" sz="2400" dirty="0">
                <a:solidFill>
                  <a:srgbClr val="5ACEF9"/>
                </a:solidFill>
              </a:rPr>
              <a:t>of Project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Data Flow Diagrams(DFD)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User Case Narrative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UML Use Case Diagram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Functional Requirements Inventory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Prototype screens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4516D"/>
                </a:solidFill>
              </a:rPr>
              <a:t>What is next?</a:t>
            </a:r>
            <a:endParaRPr lang="en-US" sz="2400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844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09800"/>
            <a:ext cx="7520940" cy="548640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rgbClr val="04516D"/>
                </a:solidFill>
              </a:rPr>
              <a:t>Questions?</a:t>
            </a:r>
            <a:endParaRPr lang="en-US" sz="7200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7208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516D"/>
                </a:solidFill>
              </a:rPr>
              <a:t>Status of Project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28572"/>
          </a:xfrm>
        </p:spPr>
        <p:txBody>
          <a:bodyPr>
            <a:normAutofit fontScale="85000" lnSpcReduction="10000"/>
          </a:bodyPr>
          <a:lstStyle/>
          <a:p>
            <a:pPr marL="0" indent="0"/>
            <a:r>
              <a:rPr lang="en-US" sz="2800" dirty="0" smtClean="0">
                <a:solidFill>
                  <a:srgbClr val="04516D"/>
                </a:solidFill>
              </a:rPr>
              <a:t>Completed: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4516D"/>
                </a:solidFill>
              </a:rPr>
              <a:t>Software Plan </a:t>
            </a:r>
          </a:p>
          <a:p>
            <a:pPr marL="285750" indent="-285750"/>
            <a:r>
              <a:rPr lang="en-US" sz="2000" dirty="0" smtClean="0">
                <a:solidFill>
                  <a:srgbClr val="04516D"/>
                </a:solidFill>
              </a:rPr>
              <a:t>		</a:t>
            </a:r>
            <a:r>
              <a:rPr lang="en-US" sz="1800" dirty="0" smtClean="0">
                <a:solidFill>
                  <a:srgbClr val="04516D"/>
                </a:solidFill>
              </a:rPr>
              <a:t>Defined Problem and created a Solution Strategy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4516D"/>
                </a:solidFill>
              </a:rPr>
              <a:t>Requirement Specifications</a:t>
            </a:r>
          </a:p>
          <a:p>
            <a:pPr marL="345186" lvl="2" indent="-285750">
              <a:buNone/>
            </a:pPr>
            <a:r>
              <a:rPr lang="en-US" sz="1800" dirty="0" smtClean="0">
                <a:solidFill>
                  <a:srgbClr val="04516D"/>
                </a:solidFill>
              </a:rPr>
              <a:t>		</a:t>
            </a:r>
            <a:r>
              <a:rPr lang="en-US" sz="1800" b="1" dirty="0" smtClean="0">
                <a:solidFill>
                  <a:srgbClr val="04516D"/>
                </a:solidFill>
              </a:rPr>
              <a:t>Developed understanding of features and functionality required</a:t>
            </a:r>
          </a:p>
          <a:p>
            <a:pPr marL="285750" indent="-285750"/>
            <a:endParaRPr lang="en-US" sz="2000" dirty="0" smtClean="0">
              <a:solidFill>
                <a:srgbClr val="04516D"/>
              </a:solidFill>
            </a:endParaRPr>
          </a:p>
          <a:p>
            <a:pPr marL="285750" indent="-285750"/>
            <a:r>
              <a:rPr lang="en-US" sz="2800" dirty="0" smtClean="0">
                <a:solidFill>
                  <a:srgbClr val="04516D"/>
                </a:solidFill>
              </a:rPr>
              <a:t>Not Started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4516D"/>
                </a:solidFill>
              </a:rPr>
              <a:t>Preliminary Design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4516D"/>
                </a:solidFill>
              </a:rPr>
              <a:t>Detailed Design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4516D"/>
                </a:solidFill>
              </a:rPr>
              <a:t>Testing and Development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4516D"/>
                </a:solidFill>
              </a:rPr>
              <a:t>Acceptance Test</a:t>
            </a:r>
          </a:p>
          <a:p>
            <a:pPr marL="0" indent="0"/>
            <a:endParaRPr lang="en-US" sz="2000" dirty="0">
              <a:solidFill>
                <a:srgbClr val="04516D"/>
              </a:solidFill>
            </a:endParaRP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748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516D"/>
                </a:solidFill>
              </a:rPr>
              <a:t>status: Software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2857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4516D"/>
                </a:solidFill>
              </a:rPr>
              <a:t>Problem Definition</a:t>
            </a:r>
          </a:p>
          <a:p>
            <a:r>
              <a:rPr lang="en-US" dirty="0" smtClean="0">
                <a:solidFill>
                  <a:srgbClr val="04516D"/>
                </a:solidFill>
              </a:rPr>
              <a:t>	Track </a:t>
            </a:r>
            <a:r>
              <a:rPr lang="en-US" i="1" dirty="0" smtClean="0">
                <a:solidFill>
                  <a:srgbClr val="04516D"/>
                </a:solidFill>
              </a:rPr>
              <a:t>Magic the Gathering </a:t>
            </a:r>
            <a:r>
              <a:rPr lang="en-US" dirty="0" smtClean="0">
                <a:solidFill>
                  <a:srgbClr val="04516D"/>
                </a:solidFill>
              </a:rPr>
              <a:t>card prices</a:t>
            </a:r>
          </a:p>
          <a:p>
            <a:r>
              <a:rPr lang="en-US" sz="2000" dirty="0" smtClean="0">
                <a:solidFill>
                  <a:srgbClr val="04516D"/>
                </a:solidFill>
              </a:rPr>
              <a:t>Goal for the System and Project</a:t>
            </a:r>
          </a:p>
          <a:p>
            <a:r>
              <a:rPr lang="en-US" dirty="0" smtClean="0">
                <a:solidFill>
                  <a:srgbClr val="04516D"/>
                </a:solidFill>
              </a:rPr>
              <a:t>	System to automatically track prices</a:t>
            </a:r>
          </a:p>
          <a:p>
            <a:r>
              <a:rPr lang="en-US" sz="2000" dirty="0" smtClean="0">
                <a:solidFill>
                  <a:srgbClr val="04516D"/>
                </a:solidFill>
              </a:rPr>
              <a:t>Solution Strategy</a:t>
            </a:r>
          </a:p>
          <a:p>
            <a:r>
              <a:rPr lang="en-US" dirty="0" smtClean="0">
                <a:solidFill>
                  <a:srgbClr val="04516D"/>
                </a:solidFill>
              </a:rPr>
              <a:t>	Waterfall Model</a:t>
            </a:r>
          </a:p>
          <a:p>
            <a:r>
              <a:rPr lang="en-US" sz="2000" dirty="0" smtClean="0">
                <a:solidFill>
                  <a:srgbClr val="04516D"/>
                </a:solidFill>
              </a:rPr>
              <a:t>Sources of Information</a:t>
            </a:r>
          </a:p>
          <a:p>
            <a:r>
              <a:rPr lang="en-US" dirty="0" smtClean="0">
                <a:solidFill>
                  <a:srgbClr val="04516D"/>
                </a:solidFill>
              </a:rPr>
              <a:t>	Websites given by client</a:t>
            </a:r>
          </a:p>
          <a:p>
            <a:r>
              <a:rPr lang="en-US" sz="2000" dirty="0" smtClean="0">
                <a:solidFill>
                  <a:srgbClr val="04516D"/>
                </a:solidFill>
              </a:rPr>
              <a:t>Acceptance Criteria</a:t>
            </a:r>
          </a:p>
          <a:p>
            <a:r>
              <a:rPr lang="en-US" dirty="0" smtClean="0">
                <a:solidFill>
                  <a:srgbClr val="04516D"/>
                </a:solidFill>
              </a:rPr>
              <a:t>	Website and System to track prices automatically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516D"/>
                </a:solidFill>
              </a:rPr>
              <a:t>Status: requirements Specification</a:t>
            </a:r>
            <a:endParaRPr lang="en-US" dirty="0">
              <a:solidFill>
                <a:srgbClr val="04516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2857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4516D"/>
                </a:solidFill>
              </a:rPr>
              <a:t>Data Flow Diagrams</a:t>
            </a:r>
          </a:p>
          <a:p>
            <a:r>
              <a:rPr lang="en-US" dirty="0">
                <a:solidFill>
                  <a:srgbClr val="04516D"/>
                </a:solidFill>
              </a:rPr>
              <a:t>	</a:t>
            </a:r>
            <a:r>
              <a:rPr lang="en-US" dirty="0" smtClean="0">
                <a:solidFill>
                  <a:srgbClr val="04516D"/>
                </a:solidFill>
              </a:rPr>
              <a:t>Processes and Information Flow</a:t>
            </a:r>
          </a:p>
          <a:p>
            <a:r>
              <a:rPr lang="en-US" sz="2000" dirty="0" smtClean="0">
                <a:solidFill>
                  <a:srgbClr val="04516D"/>
                </a:solidFill>
              </a:rPr>
              <a:t>User Case Narrative</a:t>
            </a:r>
          </a:p>
          <a:p>
            <a:r>
              <a:rPr lang="en-US" dirty="0">
                <a:solidFill>
                  <a:srgbClr val="04516D"/>
                </a:solidFill>
              </a:rPr>
              <a:t>	</a:t>
            </a:r>
            <a:r>
              <a:rPr lang="en-US" dirty="0" smtClean="0">
                <a:solidFill>
                  <a:srgbClr val="04516D"/>
                </a:solidFill>
              </a:rPr>
              <a:t>The story of users’ usage of </a:t>
            </a:r>
            <a:r>
              <a:rPr lang="en-US" dirty="0" err="1" smtClean="0">
                <a:solidFill>
                  <a:srgbClr val="04516D"/>
                </a:solidFill>
              </a:rPr>
              <a:t>Hobb</a:t>
            </a:r>
            <a:r>
              <a:rPr lang="en-US" dirty="0" smtClean="0">
                <a:solidFill>
                  <a:srgbClr val="04516D"/>
                </a:solidFill>
              </a:rPr>
              <a:t>-IT</a:t>
            </a:r>
          </a:p>
          <a:p>
            <a:r>
              <a:rPr lang="en-US" sz="2000" dirty="0" smtClean="0">
                <a:solidFill>
                  <a:srgbClr val="04516D"/>
                </a:solidFill>
              </a:rPr>
              <a:t>UML Use Case Diagram</a:t>
            </a:r>
          </a:p>
          <a:p>
            <a:r>
              <a:rPr lang="en-US" dirty="0">
                <a:solidFill>
                  <a:srgbClr val="04516D"/>
                </a:solidFill>
              </a:rPr>
              <a:t>	</a:t>
            </a:r>
            <a:r>
              <a:rPr lang="en-US" dirty="0" smtClean="0">
                <a:solidFill>
                  <a:srgbClr val="04516D"/>
                </a:solidFill>
              </a:rPr>
              <a:t>Shows process interaction with entities in </a:t>
            </a:r>
            <a:r>
              <a:rPr lang="en-US" dirty="0" err="1" smtClean="0">
                <a:solidFill>
                  <a:srgbClr val="04516D"/>
                </a:solidFill>
              </a:rPr>
              <a:t>Hobb</a:t>
            </a:r>
            <a:r>
              <a:rPr lang="en-US" dirty="0" smtClean="0">
                <a:solidFill>
                  <a:srgbClr val="04516D"/>
                </a:solidFill>
              </a:rPr>
              <a:t>-IT</a:t>
            </a:r>
          </a:p>
          <a:p>
            <a:r>
              <a:rPr lang="en-US" sz="2000" dirty="0" smtClean="0">
                <a:solidFill>
                  <a:srgbClr val="04516D"/>
                </a:solidFill>
              </a:rPr>
              <a:t>Functional Requirements</a:t>
            </a:r>
          </a:p>
          <a:p>
            <a:r>
              <a:rPr lang="en-US" dirty="0">
                <a:solidFill>
                  <a:srgbClr val="04516D"/>
                </a:solidFill>
              </a:rPr>
              <a:t>	</a:t>
            </a:r>
            <a:r>
              <a:rPr lang="en-US" dirty="0" smtClean="0">
                <a:solidFill>
                  <a:srgbClr val="04516D"/>
                </a:solidFill>
              </a:rPr>
              <a:t>The measurable requirements fulfilled by </a:t>
            </a:r>
            <a:r>
              <a:rPr lang="en-US" dirty="0" err="1" smtClean="0">
                <a:solidFill>
                  <a:srgbClr val="04516D"/>
                </a:solidFill>
              </a:rPr>
              <a:t>Hobb</a:t>
            </a:r>
            <a:r>
              <a:rPr lang="en-US" dirty="0" smtClean="0">
                <a:solidFill>
                  <a:srgbClr val="04516D"/>
                </a:solidFill>
              </a:rPr>
              <a:t>-IT</a:t>
            </a:r>
          </a:p>
          <a:p>
            <a:r>
              <a:rPr lang="en-US" sz="2000" dirty="0" smtClean="0">
                <a:solidFill>
                  <a:srgbClr val="04516D"/>
                </a:solidFill>
              </a:rPr>
              <a:t>Prototypes for Discovery</a:t>
            </a:r>
          </a:p>
          <a:p>
            <a:r>
              <a:rPr lang="en-US" dirty="0">
                <a:solidFill>
                  <a:srgbClr val="04516D"/>
                </a:solidFill>
              </a:rPr>
              <a:t>	</a:t>
            </a:r>
            <a:r>
              <a:rPr lang="en-US" dirty="0" smtClean="0">
                <a:solidFill>
                  <a:srgbClr val="04516D"/>
                </a:solidFill>
              </a:rPr>
              <a:t>Model for Requirements and Existence Test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664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AGENDA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520940" cy="3886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Introduction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Status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of Project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5ACEF9"/>
                </a:solidFill>
              </a:rPr>
              <a:t>Data Flow Diagrams(DFD)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User Case Narrative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UML Use Case Diagram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Functional Requirements Inventory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4516D"/>
                </a:solidFill>
              </a:rPr>
              <a:t>Prototype screens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4516D"/>
                </a:solidFill>
              </a:rPr>
              <a:t>What is next?</a:t>
            </a:r>
            <a:endParaRPr lang="en-US" sz="2400" dirty="0">
              <a:solidFill>
                <a:srgbClr val="04516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Illumination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BFE1-33FE-4FB2-BA74-8B7116F5135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cap="none" smtClean="0"/>
              <a:t>obb</a:t>
            </a:r>
            <a:r>
              <a:rPr lang="en-US" smtClean="0"/>
              <a:t>-IT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09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ftware Engineering Presentations">
  <a:themeElements>
    <a:clrScheme name="Custom 2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FFF99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</TotalTime>
  <Words>902</Words>
  <Application>Microsoft Office PowerPoint</Application>
  <PresentationFormat>On-screen Show (4:3)</PresentationFormat>
  <Paragraphs>410</Paragraphs>
  <Slides>50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Software Engineering Presentations</vt:lpstr>
      <vt:lpstr>SmartDraw Drawing</vt:lpstr>
      <vt:lpstr>Hobb-IT</vt:lpstr>
      <vt:lpstr>WELCOME</vt:lpstr>
      <vt:lpstr>AGENDA</vt:lpstr>
      <vt:lpstr>Introduction</vt:lpstr>
      <vt:lpstr>AGENDA</vt:lpstr>
      <vt:lpstr>Status of Project</vt:lpstr>
      <vt:lpstr>status: Software Plan</vt:lpstr>
      <vt:lpstr>Status: requirements Specification</vt:lpstr>
      <vt:lpstr>AGENDA</vt:lpstr>
      <vt:lpstr>Data Flow Diagrams</vt:lpstr>
      <vt:lpstr>Data Flow Diagram Legend</vt:lpstr>
      <vt:lpstr>Slide 12</vt:lpstr>
      <vt:lpstr>Slide 13</vt:lpstr>
      <vt:lpstr>Slide 14</vt:lpstr>
      <vt:lpstr>Slide 15</vt:lpstr>
      <vt:lpstr>Slide 16</vt:lpstr>
      <vt:lpstr>AGENDA</vt:lpstr>
      <vt:lpstr>Administrator</vt:lpstr>
      <vt:lpstr>Advanced user</vt:lpstr>
      <vt:lpstr>Guest User</vt:lpstr>
      <vt:lpstr>AGENDA</vt:lpstr>
      <vt:lpstr>UML USE CASE DIAGRAM LEGEND</vt:lpstr>
      <vt:lpstr>Slide 23</vt:lpstr>
      <vt:lpstr>AGENDA</vt:lpstr>
      <vt:lpstr>Functional Requirements for administrator</vt:lpstr>
      <vt:lpstr>Functional requirements for advanced user</vt:lpstr>
      <vt:lpstr>Functional requirements for guest user</vt:lpstr>
      <vt:lpstr>Nonfunctional requirements</vt:lpstr>
      <vt:lpstr>AGENDA</vt:lpstr>
      <vt:lpstr>Scraping Prototype</vt:lpstr>
      <vt:lpstr>Scraping Prototype (trollandtoad.com)</vt:lpstr>
      <vt:lpstr>Code Snippet</vt:lpstr>
      <vt:lpstr>Scraping Prototype (trollandtoad.com)</vt:lpstr>
      <vt:lpstr>Scraping Prototype (cardkingdom.com)</vt:lpstr>
      <vt:lpstr>Code Snippet</vt:lpstr>
      <vt:lpstr>Scraping Prototype (cardkingdom.com)</vt:lpstr>
      <vt:lpstr>Main menu Screen</vt:lpstr>
      <vt:lpstr>Guest user welcome</vt:lpstr>
      <vt:lpstr>Advanced user welcome</vt:lpstr>
      <vt:lpstr>Initial Graphs Screen</vt:lpstr>
      <vt:lpstr>Visualized Graph Screen</vt:lpstr>
      <vt:lpstr>Wish List</vt:lpstr>
      <vt:lpstr>Tracked Cards list</vt:lpstr>
      <vt:lpstr>Past searches</vt:lpstr>
      <vt:lpstr>Administrator Welcome </vt:lpstr>
      <vt:lpstr>Manage account</vt:lpstr>
      <vt:lpstr>Update website</vt:lpstr>
      <vt:lpstr>AGENDA</vt:lpstr>
      <vt:lpstr>What is next?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Jackie Hausmann</dc:creator>
  <cp:lastModifiedBy>seteam_2</cp:lastModifiedBy>
  <cp:revision>94</cp:revision>
  <dcterms:created xsi:type="dcterms:W3CDTF">2013-09-22T19:34:16Z</dcterms:created>
  <dcterms:modified xsi:type="dcterms:W3CDTF">2013-10-28T01:31:00Z</dcterms:modified>
</cp:coreProperties>
</file>