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70"/>
  </p:notesMasterIdLst>
  <p:sldIdLst>
    <p:sldId id="257" r:id="rId4"/>
    <p:sldId id="258" r:id="rId5"/>
    <p:sldId id="298" r:id="rId6"/>
    <p:sldId id="259" r:id="rId7"/>
    <p:sldId id="306" r:id="rId8"/>
    <p:sldId id="260" r:id="rId9"/>
    <p:sldId id="261" r:id="rId10"/>
    <p:sldId id="262" r:id="rId11"/>
    <p:sldId id="263" r:id="rId12"/>
    <p:sldId id="264" r:id="rId13"/>
    <p:sldId id="307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15" r:id="rId22"/>
    <p:sldId id="317" r:id="rId23"/>
    <p:sldId id="318" r:id="rId24"/>
    <p:sldId id="319" r:id="rId25"/>
    <p:sldId id="314" r:id="rId26"/>
    <p:sldId id="342" r:id="rId27"/>
    <p:sldId id="343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309" r:id="rId36"/>
    <p:sldId id="344" r:id="rId37"/>
    <p:sldId id="345" r:id="rId38"/>
    <p:sldId id="316" r:id="rId39"/>
    <p:sldId id="320" r:id="rId40"/>
    <p:sldId id="321" r:id="rId41"/>
    <p:sldId id="322" r:id="rId42"/>
    <p:sldId id="323" r:id="rId43"/>
    <p:sldId id="346" r:id="rId44"/>
    <p:sldId id="347" r:id="rId45"/>
    <p:sldId id="348" r:id="rId46"/>
    <p:sldId id="349" r:id="rId47"/>
    <p:sldId id="310" r:id="rId48"/>
    <p:sldId id="297" r:id="rId49"/>
    <p:sldId id="296" r:id="rId50"/>
    <p:sldId id="312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24" r:id="rId63"/>
    <p:sldId id="325" r:id="rId64"/>
    <p:sldId id="326" r:id="rId65"/>
    <p:sldId id="327" r:id="rId66"/>
    <p:sldId id="313" r:id="rId67"/>
    <p:sldId id="265" r:id="rId68"/>
    <p:sldId id="26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82C24-6031-4837-9593-865D404A2FC5}" type="datetimeFigureOut">
              <a:rPr lang="en-US" smtClean="0"/>
              <a:t>12/1/2013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9FB28-BE15-4CDF-80BF-28F9BDA29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5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4E307-6E8F-4BBF-9075-448F31662D5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4E307-6E8F-4BBF-9075-448F31662D5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4E307-6E8F-4BBF-9075-448F31662D5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4E307-6E8F-4BBF-9075-448F31662D50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6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4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9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53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3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8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2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24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6BBFE1-33FE-4FB2-BA74-8B7116F5135E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4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80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14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0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2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2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18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1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04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4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3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93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4C4180-A3D3-3944-916A-73371B02C643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73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43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4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44F6-001C-F64E-B084-DCF3BEA86EB6}" type="datetimeFigureOut">
              <a:rPr lang="en-US" smtClean="0"/>
              <a:pPr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4180-A3D3-3944-916A-73371B02C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0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8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2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0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 smtClean="0">
                <a:solidFill>
                  <a:srgbClr val="434342"/>
                </a:solidFill>
              </a:rPr>
              <a:t>H</a:t>
            </a:r>
            <a:r>
              <a:rPr lang="en-US" cap="none" dirty="0" err="1" smtClean="0">
                <a:solidFill>
                  <a:srgbClr val="434342"/>
                </a:solidFill>
              </a:rPr>
              <a:t>obb</a:t>
            </a:r>
            <a:r>
              <a:rPr lang="en-US" dirty="0" smtClean="0">
                <a:solidFill>
                  <a:srgbClr val="434342"/>
                </a:solidFill>
              </a:rPr>
              <a:t>-IT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6BBFE1-33FE-4FB2-BA74-8B7116F5135E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0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1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838083" y="5511506"/>
            <a:ext cx="1829033" cy="915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Illumination Technologies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spc="200" baseline="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66BBFE1-33FE-4FB2-BA74-8B7116F51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5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/>
            <a:fld id="{988844F6-001C-F64E-B084-DCF3BEA86EB6}" type="datetimeFigureOut">
              <a:rPr lang="en-US" smtClean="0"/>
              <a:pPr defTabSz="457200"/>
              <a:t>12/1/2013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defTabSz="457200"/>
            <a:fld id="{7C4C4180-A3D3-3944-916A-73371B02C643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cap="none" dirty="0" err="1" smtClean="0">
                <a:solidFill>
                  <a:schemeClr val="accent3">
                    <a:lumMod val="50000"/>
                  </a:schemeClr>
                </a:solidFill>
              </a:rPr>
              <a:t>Hobb</a:t>
            </a:r>
            <a:r>
              <a:rPr lang="en-US" sz="5400" b="1" cap="none" dirty="0" smtClean="0">
                <a:solidFill>
                  <a:schemeClr val="accent3">
                    <a:lumMod val="50000"/>
                  </a:schemeClr>
                </a:solidFill>
              </a:rPr>
              <a:t>-IT</a:t>
            </a:r>
            <a:endParaRPr lang="en-US" sz="5400" b="1" cap="none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96" y="1219201"/>
            <a:ext cx="8229600" cy="476651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04516D"/>
                </a:solidFill>
              </a:rPr>
              <a:t>Hobby Information Tracker </a:t>
            </a:r>
          </a:p>
          <a:p>
            <a:pPr marL="0" indent="0" algn="ctr">
              <a:buNone/>
            </a:pPr>
            <a:endParaRPr lang="en-US" sz="2400" dirty="0" smtClean="0">
              <a:solidFill>
                <a:srgbClr val="04516D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4516D"/>
                </a:solidFill>
              </a:rPr>
              <a:t>By Illumination Technologies</a:t>
            </a:r>
          </a:p>
          <a:p>
            <a:pPr marL="0" indent="0" algn="ctr">
              <a:buNone/>
            </a:pPr>
            <a:endParaRPr lang="en-US" sz="3200" u="sng" dirty="0" smtClean="0">
              <a:solidFill>
                <a:srgbClr val="04516D"/>
              </a:solidFill>
            </a:endParaRPr>
          </a:p>
          <a:p>
            <a:pPr marL="0" indent="0" algn="ctr">
              <a:buNone/>
            </a:pPr>
            <a:r>
              <a:rPr lang="en-US" sz="3200" u="sng" dirty="0" smtClean="0">
                <a:solidFill>
                  <a:srgbClr val="04516D"/>
                </a:solidFill>
              </a:rPr>
              <a:t>Preliminary Design</a:t>
            </a:r>
          </a:p>
          <a:p>
            <a:pPr marL="0" indent="0" algn="ctr">
              <a:buNone/>
            </a:pPr>
            <a:endParaRPr lang="en-US" sz="2400" dirty="0" smtClean="0">
              <a:solidFill>
                <a:srgbClr val="04516D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4516D"/>
                </a:solidFill>
              </a:rPr>
              <a:t>December 2</a:t>
            </a:r>
            <a:r>
              <a:rPr lang="en-US" sz="2400" baseline="30000" dirty="0" smtClean="0">
                <a:solidFill>
                  <a:srgbClr val="04516D"/>
                </a:solidFill>
              </a:rPr>
              <a:t>nd</a:t>
            </a:r>
            <a:r>
              <a:rPr lang="en-US" sz="2400" dirty="0" smtClean="0">
                <a:solidFill>
                  <a:srgbClr val="04516D"/>
                </a:solidFill>
              </a:rPr>
              <a:t> 2013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C:\Users\KarlAppel\Desktop\Illumination logo second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60" y="2057400"/>
            <a:ext cx="1732439" cy="233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mtClean="0"/>
              <a:t>Illumination Technologies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04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STATUS: Preliminary Design (Part II)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7520940" cy="392857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800" y="1066800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516D"/>
                </a:solidFill>
              </a:rPr>
              <a:t>Logical Dictionary</a:t>
            </a:r>
          </a:p>
          <a:p>
            <a:r>
              <a:rPr lang="en-US" sz="1600" b="1" dirty="0">
                <a:solidFill>
                  <a:srgbClr val="04516D"/>
                </a:solidFill>
              </a:rPr>
              <a:t>	Describes the data entities within the system </a:t>
            </a:r>
            <a:endParaRPr lang="en-US" sz="1600" b="1" dirty="0" smtClean="0">
              <a:solidFill>
                <a:srgbClr val="04516D"/>
              </a:solidFill>
            </a:endParaRPr>
          </a:p>
          <a:p>
            <a:endParaRPr lang="en-US" sz="1600" b="1" dirty="0" smtClean="0">
              <a:solidFill>
                <a:srgbClr val="04516D"/>
              </a:solidFill>
            </a:endParaRPr>
          </a:p>
          <a:p>
            <a:endParaRPr lang="en-US" sz="1600" b="1" dirty="0">
              <a:solidFill>
                <a:srgbClr val="04516D"/>
              </a:solidFill>
            </a:endParaRPr>
          </a:p>
          <a:p>
            <a:r>
              <a:rPr lang="en-US" sz="2000" b="1" dirty="0">
                <a:solidFill>
                  <a:srgbClr val="04516D"/>
                </a:solidFill>
              </a:rPr>
              <a:t>Prototypes</a:t>
            </a:r>
          </a:p>
          <a:p>
            <a:r>
              <a:rPr lang="en-US" sz="2000" b="1" dirty="0">
                <a:solidFill>
                  <a:srgbClr val="04516D"/>
                </a:solidFill>
              </a:rPr>
              <a:t>	</a:t>
            </a:r>
            <a:r>
              <a:rPr lang="en-US" sz="1600" b="1" dirty="0">
                <a:solidFill>
                  <a:srgbClr val="04516D"/>
                </a:solidFill>
              </a:rPr>
              <a:t>Model for Requirements and Existence </a:t>
            </a:r>
            <a:r>
              <a:rPr lang="en-US" sz="1600" b="1" dirty="0" smtClean="0">
                <a:solidFill>
                  <a:srgbClr val="04516D"/>
                </a:solidFill>
              </a:rPr>
              <a:t>Test</a:t>
            </a:r>
          </a:p>
          <a:p>
            <a:endParaRPr lang="en-US" sz="1600" b="1" dirty="0">
              <a:solidFill>
                <a:srgbClr val="04516D"/>
              </a:solidFill>
            </a:endParaRPr>
          </a:p>
          <a:p>
            <a:endParaRPr lang="en-US" sz="1600" b="1" dirty="0">
              <a:solidFill>
                <a:srgbClr val="04516D"/>
              </a:solidFill>
            </a:endParaRPr>
          </a:p>
          <a:p>
            <a:r>
              <a:rPr lang="en-US" sz="2000" b="1" dirty="0">
                <a:solidFill>
                  <a:srgbClr val="04516D"/>
                </a:solidFill>
              </a:rPr>
              <a:t>Testing Plan</a:t>
            </a:r>
          </a:p>
          <a:p>
            <a:r>
              <a:rPr lang="en-US" sz="2000" b="1" dirty="0">
                <a:solidFill>
                  <a:srgbClr val="04516D"/>
                </a:solidFill>
              </a:rPr>
              <a:t>	</a:t>
            </a:r>
            <a:r>
              <a:rPr lang="en-US" sz="1600" b="1" dirty="0">
                <a:solidFill>
                  <a:srgbClr val="04516D"/>
                </a:solidFill>
              </a:rPr>
              <a:t>Overview/Strategy, Acceptance Test, Unit Tests, Test Cases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1465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7" name="Oval 6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The following diagrams show the movement of data within the system and entities outside the system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 diagram legend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162050" y="987399"/>
            <a:ext cx="6677025" cy="3865503"/>
            <a:chOff x="657225" y="1791230"/>
            <a:chExt cx="6677025" cy="3865503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62000" y="1791230"/>
              <a:ext cx="1657350" cy="6667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62250" y="181164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u="sng" dirty="0">
                  <a:solidFill>
                    <a:prstClr val="black"/>
                  </a:solidFill>
                  <a:latin typeface="Calibri"/>
                </a:rPr>
                <a:t>External Entity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: Represents outside sources of data to the system</a:t>
              </a:r>
            </a:p>
          </p:txBody>
        </p:sp>
        <p:cxnSp>
          <p:nvCxnSpPr>
            <p:cNvPr id="10" name="AutoShape 12"/>
            <p:cNvCxnSpPr>
              <a:cxnSpLocks noChangeShapeType="1"/>
            </p:cNvCxnSpPr>
            <p:nvPr/>
          </p:nvCxnSpPr>
          <p:spPr bwMode="auto">
            <a:xfrm>
              <a:off x="762000" y="3028577"/>
              <a:ext cx="157162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10"/>
            <p:cNvSpPr/>
            <p:nvPr/>
          </p:nvSpPr>
          <p:spPr>
            <a:xfrm>
              <a:off x="2762250" y="2843911"/>
              <a:ext cx="44532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>
                  <a:solidFill>
                    <a:prstClr val="black"/>
                  </a:solidFill>
                  <a:latin typeface="Calibri"/>
                </a:rPr>
                <a:t>Data Flow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: Represents the movement of data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762000" y="3903169"/>
              <a:ext cx="1381125" cy="323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62250" y="3741928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u="sng" dirty="0">
                  <a:solidFill>
                    <a:prstClr val="black"/>
                  </a:solidFill>
                  <a:latin typeface="Calibri"/>
                </a:rPr>
                <a:t>Data Store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: Represents data that is not moving or at rest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657225" y="4751858"/>
              <a:ext cx="971550" cy="90487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62250" y="4751858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u="sng" dirty="0">
                  <a:solidFill>
                    <a:prstClr val="black"/>
                  </a:solidFill>
                  <a:latin typeface="Calibri"/>
                </a:rPr>
                <a:t>Process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: Represents an activity that manipulates the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513706"/>
              </p:ext>
            </p:extLst>
          </p:nvPr>
        </p:nvGraphicFramePr>
        <p:xfrm>
          <a:off x="0" y="152400"/>
          <a:ext cx="9144000" cy="4941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r:id="rId3" imgW="8812910" imgH="6141131" progId="SmartDraw.2">
                  <p:embed/>
                </p:oleObj>
              </mc:Choice>
              <mc:Fallback>
                <p:oleObj r:id="rId3" imgW="8812910" imgH="6141131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9144000" cy="4941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57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816311"/>
              </p:ext>
            </p:extLst>
          </p:nvPr>
        </p:nvGraphicFramePr>
        <p:xfrm>
          <a:off x="381000" y="228600"/>
          <a:ext cx="8382000" cy="645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r:id="rId3" imgW="8713382" imgH="6573913" progId="SmartDraw.2">
                  <p:embed/>
                </p:oleObj>
              </mc:Choice>
              <mc:Fallback>
                <p:oleObj r:id="rId3" imgW="8713382" imgH="6573913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8382000" cy="645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0" name="Oval 9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29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338826"/>
              </p:ext>
            </p:extLst>
          </p:nvPr>
        </p:nvGraphicFramePr>
        <p:xfrm>
          <a:off x="1063256" y="0"/>
          <a:ext cx="7166344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r:id="rId3" imgW="6435779" imgH="7933355" progId="SmartDraw.2">
                  <p:embed/>
                </p:oleObj>
              </mc:Choice>
              <mc:Fallback>
                <p:oleObj r:id="rId3" imgW="6435779" imgH="7933355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256" y="0"/>
                        <a:ext cx="7166344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0" name="Oval 9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557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227522"/>
              </p:ext>
            </p:extLst>
          </p:nvPr>
        </p:nvGraphicFramePr>
        <p:xfrm>
          <a:off x="685800" y="152400"/>
          <a:ext cx="76962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r:id="rId3" imgW="6674141" imgH="7933355" progId="SmartDraw.2">
                  <p:embed/>
                </p:oleObj>
              </mc:Choice>
              <mc:Fallback>
                <p:oleObj r:id="rId3" imgW="6674141" imgH="7933355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2400"/>
                        <a:ext cx="7696200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0" name="Oval 9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17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7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468889"/>
              </p:ext>
            </p:extLst>
          </p:nvPr>
        </p:nvGraphicFramePr>
        <p:xfrm>
          <a:off x="609600" y="228600"/>
          <a:ext cx="80010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Picture" r:id="rId3" imgW="0" imgH="0" progId="StaticMetafile">
                  <p:embed/>
                </p:oleObj>
              </mc:Choice>
              <mc:Fallback>
                <p:oleObj name="Picture" r:id="rId3" imgW="0" imgH="0" progId="StaticMeta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8600"/>
                        <a:ext cx="8001000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0" name="Oval 9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58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WELCOME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Client: Dr. Darren Lim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	 Associate Professor Computer Science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Guest: Dr. Tim Lederman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Guest: Dr. Meg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Fryling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2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Administrator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04516D"/>
                </a:solidFill>
              </a:rPr>
              <a:t>O</a:t>
            </a:r>
            <a:r>
              <a:rPr lang="en-US" sz="2400" dirty="0" smtClean="0">
                <a:solidFill>
                  <a:srgbClr val="04516D"/>
                </a:solidFill>
              </a:rPr>
              <a:t>ne administrator account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Update how website’s information is parsed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Access search history of all users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View and edit all login credentials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Change default website for Guest User</a:t>
            </a:r>
          </a:p>
          <a:p>
            <a:pPr>
              <a:buFont typeface="Arial"/>
              <a:buChar char="•"/>
            </a:pPr>
            <a:endParaRPr lang="en-US" sz="2000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Advanced user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Login to system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View card’s price from multiple websites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Add cards to saved lists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View search history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View visual representation of price fluctuations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Guest User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520940" cy="33088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Search for real-time price of cards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One card per search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Can only access one website’s information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Website is determined by Administrator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4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B0F0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rgbClr val="04516D"/>
                </a:solidFill>
              </a:rPr>
              <a:t>UML USE CASE DIAGRAM LEGEND</a:t>
            </a:r>
            <a:endParaRPr lang="en-US" cap="none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UML Use Case Diagram Legend.png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7" r="73879" b="58642"/>
          <a:stretch/>
        </p:blipFill>
        <p:spPr>
          <a:xfrm>
            <a:off x="914399" y="990606"/>
            <a:ext cx="1371600" cy="3880093"/>
          </a:xfrm>
          <a:prstGeom prst="rect">
            <a:avLst/>
          </a:prstGeom>
        </p:spPr>
      </p:pic>
      <p:pic>
        <p:nvPicPr>
          <p:cNvPr id="8" name="Picture 7" descr="UML Use Case Diagram Legend.png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81" r="64320"/>
          <a:stretch/>
        </p:blipFill>
        <p:spPr>
          <a:xfrm>
            <a:off x="4648226" y="914427"/>
            <a:ext cx="2057400" cy="3885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2200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4038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System Boundary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895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Use Case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9144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Actor interacts with all Use Cases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19812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Actor interacts with the Use Case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30480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Use Case A includes Use Case 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4038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Use Case B extends Use Case 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 l="43844" t="24591" r="26779" b="119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0" name="Oval 9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70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UML ACTIVTY DIAGRAM LEGEND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</p:spPr>
        <p:txBody>
          <a:bodyPr/>
          <a:lstStyle/>
          <a:p>
            <a:r>
              <a:rPr lang="en-US" sz="3200" dirty="0" err="1" smtClean="0"/>
              <a:t>H</a:t>
            </a:r>
            <a:r>
              <a:rPr lang="en-US" sz="3200" cap="none" dirty="0" err="1" smtClean="0"/>
              <a:t>obb</a:t>
            </a:r>
            <a:r>
              <a:rPr lang="en-US" sz="3200" dirty="0" smtClean="0"/>
              <a:t>-IT</a:t>
            </a:r>
          </a:p>
        </p:txBody>
      </p:sp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00138"/>
            <a:ext cx="74676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1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1.) CREATE ACCOUNT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t="5319"/>
          <a:stretch/>
        </p:blipFill>
        <p:spPr bwMode="auto">
          <a:xfrm>
            <a:off x="2819400" y="990600"/>
            <a:ext cx="502920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2.) LOGIN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2174"/>
          <a:stretch/>
        </p:blipFill>
        <p:spPr bwMode="auto">
          <a:xfrm>
            <a:off x="2514600" y="381000"/>
            <a:ext cx="4876800" cy="632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69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3.) GET REAL TIME PRICE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143000"/>
            <a:ext cx="4930654" cy="545306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29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5ACEF9"/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AGENDA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30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4.) ACCESS CARD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533400"/>
            <a:ext cx="3578606" cy="5791200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>
          <a:xfrm rot="19140000">
            <a:off x="838083" y="5511506"/>
            <a:ext cx="1829033" cy="915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5.) CHANGE PARSE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43000"/>
            <a:ext cx="3679288" cy="530066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18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DIAGRAM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4" y="1081088"/>
            <a:ext cx="4435182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6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Development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and Production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Development environment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927463"/>
            <a:ext cx="716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Macintosh Computer: </a:t>
            </a:r>
          </a:p>
          <a:p>
            <a:r>
              <a:rPr lang="en-US" dirty="0"/>
              <a:t> Operating System: OSX Version 10.7.4 </a:t>
            </a:r>
          </a:p>
          <a:p>
            <a:r>
              <a:rPr lang="en-US" dirty="0"/>
              <a:t> Model: Mac </a:t>
            </a:r>
          </a:p>
          <a:p>
            <a:r>
              <a:rPr lang="en-US" dirty="0"/>
              <a:t> Processor: Intel Core i5 @ 2.5Ghz </a:t>
            </a:r>
          </a:p>
          <a:p>
            <a:r>
              <a:rPr lang="en-US" dirty="0"/>
              <a:t> Memory: 4GB 1333 MHz DDR3 </a:t>
            </a:r>
          </a:p>
          <a:p>
            <a:r>
              <a:rPr lang="en-US" dirty="0"/>
              <a:t> HD Size: 500GB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Windows Computer: </a:t>
            </a:r>
          </a:p>
          <a:p>
            <a:r>
              <a:rPr lang="en-US" dirty="0"/>
              <a:t> Operating System: Windows Vista </a:t>
            </a:r>
          </a:p>
          <a:p>
            <a:r>
              <a:rPr lang="en-US" dirty="0"/>
              <a:t> Model: Dell </a:t>
            </a:r>
          </a:p>
          <a:p>
            <a:r>
              <a:rPr lang="en-US" dirty="0"/>
              <a:t> Processor: Intel Core 2 Duo E7500 @ 2.93GHz </a:t>
            </a:r>
          </a:p>
          <a:p>
            <a:r>
              <a:rPr lang="en-US" dirty="0"/>
              <a:t> Memory: 4.00 GB </a:t>
            </a:r>
          </a:p>
          <a:p>
            <a:r>
              <a:rPr lang="en-US" dirty="0"/>
              <a:t> HD Size: </a:t>
            </a:r>
            <a:r>
              <a:rPr lang="en-US" dirty="0" smtClean="0"/>
              <a:t>297GB 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 Windows Computer: </a:t>
            </a:r>
          </a:p>
          <a:p>
            <a:r>
              <a:rPr lang="en-US" dirty="0"/>
              <a:t> Operating System: Windows 8 </a:t>
            </a:r>
          </a:p>
          <a:p>
            <a:r>
              <a:rPr lang="en-US" dirty="0"/>
              <a:t> Model: ASUS </a:t>
            </a:r>
          </a:p>
          <a:p>
            <a:r>
              <a:rPr lang="en-US" dirty="0"/>
              <a:t> Processor: Intel Core i5 2.4Ghz </a:t>
            </a:r>
          </a:p>
          <a:p>
            <a:r>
              <a:rPr lang="en-US" dirty="0"/>
              <a:t> Memory: 4GB </a:t>
            </a:r>
            <a:r>
              <a:rPr lang="en-US" dirty="0" smtClean="0"/>
              <a:t>1333MHz </a:t>
            </a:r>
            <a:r>
              <a:rPr lang="en-US" dirty="0"/>
              <a:t>DDR3 </a:t>
            </a:r>
          </a:p>
          <a:p>
            <a:r>
              <a:rPr lang="en-US" dirty="0"/>
              <a:t> HD Size: 450GB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2" name="Oval 11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58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Production environment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0" dirty="0" smtClean="0"/>
              <a:t> Operating </a:t>
            </a:r>
            <a:r>
              <a:rPr lang="en-US" sz="1800" b="0" dirty="0"/>
              <a:t>System: </a:t>
            </a:r>
            <a:r>
              <a:rPr lang="en-US" sz="1800" b="0" dirty="0" err="1"/>
              <a:t>CentOS</a:t>
            </a:r>
            <a:r>
              <a:rPr lang="en-US" sz="1800" b="0" dirty="0"/>
              <a:t> 5.2, </a:t>
            </a:r>
            <a:r>
              <a:rPr lang="en-US" sz="1800" b="0" dirty="0" err="1"/>
              <a:t>Kernal</a:t>
            </a:r>
            <a:r>
              <a:rPr lang="en-US" sz="1800" b="0" dirty="0"/>
              <a:t> 2.6.18-92e15 </a:t>
            </a:r>
          </a:p>
          <a:p>
            <a:r>
              <a:rPr lang="en-US" sz="1800" b="0" dirty="0"/>
              <a:t> Server Name: oraserv.cs.siena.edu </a:t>
            </a:r>
          </a:p>
          <a:p>
            <a:r>
              <a:rPr lang="en-US" sz="1800" b="0" dirty="0"/>
              <a:t> CPU Type: Intel Xeon 2.66 GHz </a:t>
            </a:r>
          </a:p>
          <a:p>
            <a:r>
              <a:rPr lang="en-US" sz="1800" b="0" dirty="0"/>
              <a:t> Memory: 8GB Memory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</p:spPr>
        <p:txBody>
          <a:bodyPr/>
          <a:lstStyle/>
          <a:p>
            <a:r>
              <a:rPr lang="en-US" sz="3200" dirty="0" err="1" smtClean="0"/>
              <a:t>H</a:t>
            </a:r>
            <a:r>
              <a:rPr lang="en-US" sz="3200" cap="none" dirty="0" err="1" smtClean="0"/>
              <a:t>obb</a:t>
            </a:r>
            <a:r>
              <a:rPr lang="en-US" sz="3200" dirty="0" smtClean="0"/>
              <a:t>-IT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 rot="19140000">
            <a:off x="838083" y="5511506"/>
            <a:ext cx="1829033" cy="915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26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Functional Requirements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54864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4516D"/>
                </a:solidFill>
              </a:rPr>
              <a:t>Functional Requirements for administrator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77617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Access all data stored on database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Access search history of all users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Create Advanced User accounts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Edit website’s template for parsing data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View and change login credentials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Change default website for Guest User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Illumination Technologies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54864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4516D"/>
                </a:solidFill>
              </a:rPr>
              <a:t>Functional requirements for advanced user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Login to </a:t>
            </a:r>
            <a:r>
              <a:rPr lang="en-US" sz="2400" dirty="0" err="1" smtClean="0">
                <a:solidFill>
                  <a:srgbClr val="04516D"/>
                </a:solidFill>
              </a:rPr>
              <a:t>Hobb</a:t>
            </a:r>
            <a:r>
              <a:rPr lang="en-US" sz="2400" dirty="0" smtClean="0">
                <a:solidFill>
                  <a:srgbClr val="04516D"/>
                </a:solidFill>
              </a:rPr>
              <a:t>-It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Search for real-time price of cards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Save and edit lists of cards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Access their search history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View visual representation of price fluctuations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Illumination Technologies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4516D"/>
                </a:solidFill>
              </a:rPr>
              <a:t>Functional requirements for guest user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Access system without login credentials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View price and condition of card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Website is specified by Administrator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Default website is </a:t>
            </a:r>
            <a:r>
              <a:rPr lang="en-US" sz="2400" dirty="0" err="1" smtClean="0">
                <a:solidFill>
                  <a:srgbClr val="04516D"/>
                </a:solidFill>
              </a:rPr>
              <a:t>TrollandToad.com</a:t>
            </a:r>
            <a:endParaRPr lang="en-US" sz="2400" dirty="0" smtClean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Karl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Appel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– Team Leader 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Connor Blakely – Head Developer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Jackie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Hausmann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– Database Administrator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Bryan Leicht – Information Specialist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Katie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Sitaro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– Web Developer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740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Nonfunctional requirements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Easy to change a website’s template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Efficient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Stable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User friendly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4516D"/>
                </a:solidFill>
              </a:rPr>
              <a:t>Follow all laws for parsing data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Illumination Technologies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cap="none" dirty="0" err="1" smtClean="0"/>
              <a:t>obb</a:t>
            </a:r>
            <a:r>
              <a:rPr lang="en-US" dirty="0" smtClean="0"/>
              <a:t>-IT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8A1D9">
                    <a:lumMod val="60000"/>
                    <a:lumOff val="40000"/>
                  </a:srgbClr>
                </a:solidFill>
              </a:rPr>
              <a:t>Website </a:t>
            </a:r>
            <a:r>
              <a:rPr lang="en-US" sz="2400" dirty="0" smtClean="0">
                <a:solidFill>
                  <a:srgbClr val="08A1D9">
                    <a:lumMod val="60000"/>
                    <a:lumOff val="40000"/>
                  </a:srgbClr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89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4516D"/>
                </a:solidFill>
              </a:rPr>
              <a:t>WEBSITE MAP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following diagrams </a:t>
            </a:r>
            <a:r>
              <a:rPr lang="en-US" sz="2800" dirty="0" smtClean="0"/>
              <a:t>show the structure of </a:t>
            </a:r>
            <a:r>
              <a:rPr lang="en-US" sz="2800" dirty="0" err="1" smtClean="0"/>
              <a:t>Hobb</a:t>
            </a:r>
            <a:r>
              <a:rPr lang="en-US" sz="2800" dirty="0" smtClean="0"/>
              <a:t>-IT and how a user can interact with the system.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3200" dirty="0" err="1" smtClean="0"/>
              <a:t>H</a:t>
            </a:r>
            <a:r>
              <a:rPr lang="en-US" sz="3200" cap="none" dirty="0" err="1" smtClean="0"/>
              <a:t>obb</a:t>
            </a:r>
            <a:r>
              <a:rPr lang="en-US" sz="3200" dirty="0" smtClean="0"/>
              <a:t>-IT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 rot="19140000">
            <a:off x="838083" y="5511506"/>
            <a:ext cx="1829033" cy="915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16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3200" dirty="0" err="1" smtClean="0"/>
              <a:t>H</a:t>
            </a:r>
            <a:r>
              <a:rPr lang="en-US" sz="3200" cap="none" dirty="0" err="1" smtClean="0"/>
              <a:t>obb</a:t>
            </a:r>
            <a:r>
              <a:rPr lang="en-US" sz="3200" dirty="0" smtClean="0"/>
              <a:t>-IT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56141" y="365125"/>
            <a:ext cx="8187859" cy="5492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4516D"/>
                </a:solidFill>
              </a:rPr>
              <a:t>Website map Legend</a:t>
            </a:r>
            <a:endParaRPr lang="en-US" dirty="0">
              <a:solidFill>
                <a:srgbClr val="04516D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2" cstate="print"/>
          <a:srcRect b="40000"/>
          <a:stretch>
            <a:fillRect/>
          </a:stretch>
        </p:blipFill>
        <p:spPr bwMode="auto">
          <a:xfrm>
            <a:off x="1185920" y="1193311"/>
            <a:ext cx="3229772" cy="316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/>
          <p:nvPr/>
        </p:nvPicPr>
        <p:blipFill>
          <a:blip r:embed="rId2" cstate="print"/>
          <a:srcRect t="68571"/>
          <a:stretch>
            <a:fillRect/>
          </a:stretch>
        </p:blipFill>
        <p:spPr bwMode="auto">
          <a:xfrm>
            <a:off x="5035060" y="1193310"/>
            <a:ext cx="3206853" cy="316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838083" y="5511506"/>
            <a:ext cx="1829033" cy="915788"/>
          </a:xfrm>
        </p:spPr>
        <p:txBody>
          <a:bodyPr/>
          <a:lstStyle/>
          <a:p>
            <a:r>
              <a:rPr lang="en-US" sz="2000" dirty="0" smtClean="0"/>
              <a:t>Illumination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05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95069" y="-1001952"/>
            <a:ext cx="6564330" cy="88753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1" name="Oval 10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4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Introduction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</a:t>
            </a: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of </a:t>
            </a: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Project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</a:t>
            </a:r>
            <a:r>
              <a:rPr lang="en-US" sz="2400" dirty="0" smtClean="0">
                <a:solidFill>
                  <a:srgbClr val="04516D"/>
                </a:solidFill>
              </a:rPr>
              <a:t>Flow </a:t>
            </a:r>
            <a:r>
              <a:rPr lang="en-US" sz="2400" dirty="0" smtClean="0">
                <a:solidFill>
                  <a:srgbClr val="04516D"/>
                </a:solidFill>
              </a:rPr>
              <a:t>Diagrams(DFD)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</a:t>
            </a:r>
            <a:r>
              <a:rPr lang="en-US" sz="2400" dirty="0" smtClean="0">
                <a:solidFill>
                  <a:srgbClr val="04516D"/>
                </a:solidFill>
              </a:rPr>
              <a:t>Narrative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</a:t>
            </a:r>
            <a:r>
              <a:rPr lang="en-US" sz="2400" dirty="0" smtClean="0">
                <a:solidFill>
                  <a:srgbClr val="04516D"/>
                </a:solidFill>
              </a:rPr>
              <a:t>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screens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</a:t>
            </a:r>
            <a:r>
              <a:rPr lang="en-US" sz="2400" dirty="0" smtClean="0">
                <a:solidFill>
                  <a:srgbClr val="04516D"/>
                </a:solidFill>
              </a:rPr>
              <a:t>is next</a:t>
            </a:r>
            <a:r>
              <a:rPr lang="en-US" sz="2400" dirty="0" smtClean="0">
                <a:solidFill>
                  <a:srgbClr val="04516D"/>
                </a:solidFill>
              </a:rPr>
              <a:t>? 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</a:t>
            </a:r>
            <a:r>
              <a:rPr lang="en-US" dirty="0" smtClean="0"/>
              <a:t>Tests –  Checks to see </a:t>
            </a:r>
            <a:r>
              <a:rPr lang="en-US" dirty="0"/>
              <a:t>all major processes work </a:t>
            </a:r>
            <a:r>
              <a:rPr lang="en-US" dirty="0" smtClean="0"/>
              <a:t>properly</a:t>
            </a:r>
          </a:p>
          <a:p>
            <a:r>
              <a:rPr lang="en-US" dirty="0" smtClean="0"/>
              <a:t>	- </a:t>
            </a:r>
            <a:r>
              <a:rPr lang="en-US" dirty="0"/>
              <a:t>Made up of Test Cases</a:t>
            </a:r>
          </a:p>
          <a:p>
            <a:endParaRPr lang="en-US" dirty="0" smtClean="0"/>
          </a:p>
          <a:p>
            <a:r>
              <a:rPr lang="en-US" dirty="0" smtClean="0"/>
              <a:t>Test </a:t>
            </a:r>
            <a:r>
              <a:rPr lang="en-US" dirty="0"/>
              <a:t>Case – </a:t>
            </a:r>
            <a:r>
              <a:rPr lang="en-US" dirty="0" smtClean="0"/>
              <a:t>An </a:t>
            </a:r>
            <a:r>
              <a:rPr lang="en-US" dirty="0"/>
              <a:t>individual test within a component of the software </a:t>
            </a:r>
            <a:r>
              <a:rPr lang="en-US" dirty="0" smtClean="0"/>
              <a:t>usually for </a:t>
            </a:r>
            <a:r>
              <a:rPr lang="en-US" dirty="0"/>
              <a:t>one process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Acceptance </a:t>
            </a:r>
            <a:r>
              <a:rPr lang="en-US" dirty="0"/>
              <a:t>Test – </a:t>
            </a:r>
            <a:r>
              <a:rPr lang="en-US" dirty="0" smtClean="0"/>
              <a:t>Does </a:t>
            </a:r>
            <a:r>
              <a:rPr lang="en-US" dirty="0"/>
              <a:t>the software provide the functionality the client needs?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</a:t>
            </a:r>
            <a:r>
              <a:rPr lang="en-US" dirty="0" smtClean="0"/>
              <a:t>Testing and data dictionary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On Excel Sheet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Prototype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Page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43000"/>
            <a:ext cx="3657600" cy="3505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3581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What is next?</a:t>
            </a:r>
            <a:endParaRPr lang="en-US" sz="2400" dirty="0">
              <a:solidFill>
                <a:srgbClr val="04516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Administrator Welcome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66800"/>
            <a:ext cx="3581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Administrator Manage Account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3581400" cy="37338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3657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Administrator update website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4191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User Home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06500"/>
            <a:ext cx="4038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User Home Errors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Content Placeholder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2872582" cy="28956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2971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user tracked Cards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90600"/>
            <a:ext cx="4114800" cy="38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user Wish list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01700"/>
            <a:ext cx="44196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User Past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3000"/>
            <a:ext cx="4724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9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User Log-out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90600"/>
            <a:ext cx="3657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4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Guest Welcome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8200"/>
            <a:ext cx="4343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Status of Project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635240" cy="3928572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US" sz="2800" dirty="0" smtClean="0">
                <a:solidFill>
                  <a:srgbClr val="04516D"/>
                </a:solidFill>
              </a:rPr>
              <a:t>Completed: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4516D"/>
                </a:solidFill>
              </a:rPr>
              <a:t>Software Plan </a:t>
            </a:r>
          </a:p>
          <a:p>
            <a:pPr marL="285750" indent="-285750"/>
            <a:r>
              <a:rPr lang="en-US" sz="2000" dirty="0" smtClean="0">
                <a:solidFill>
                  <a:srgbClr val="04516D"/>
                </a:solidFill>
              </a:rPr>
              <a:t>	</a:t>
            </a:r>
            <a:r>
              <a:rPr lang="en-US" sz="2000" dirty="0">
                <a:solidFill>
                  <a:srgbClr val="04516D"/>
                </a:solidFill>
              </a:rPr>
              <a:t> </a:t>
            </a:r>
            <a:r>
              <a:rPr lang="en-US" sz="2000" dirty="0" smtClean="0">
                <a:solidFill>
                  <a:srgbClr val="04516D"/>
                </a:solidFill>
              </a:rPr>
              <a:t>     </a:t>
            </a:r>
            <a:r>
              <a:rPr lang="en-US" sz="1800" dirty="0" smtClean="0">
                <a:solidFill>
                  <a:srgbClr val="04516D"/>
                </a:solidFill>
              </a:rPr>
              <a:t>Defined Problem and created a Solution Strategy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4516D"/>
                </a:solidFill>
              </a:rPr>
              <a:t>Requirement Specifications</a:t>
            </a:r>
          </a:p>
          <a:p>
            <a:pPr marL="754380" lvl="5" indent="0">
              <a:buNone/>
            </a:pPr>
            <a:r>
              <a:rPr lang="en-US" sz="1800" b="1" dirty="0" smtClean="0">
                <a:solidFill>
                  <a:srgbClr val="04516D"/>
                </a:solidFill>
              </a:rPr>
              <a:t>Developed </a:t>
            </a:r>
            <a:r>
              <a:rPr lang="en-US" sz="1800" b="1" dirty="0">
                <a:solidFill>
                  <a:srgbClr val="04516D"/>
                </a:solidFill>
              </a:rPr>
              <a:t>understanding of features and functionality </a:t>
            </a:r>
            <a:r>
              <a:rPr lang="en-US" sz="1800" b="1" dirty="0" smtClean="0">
                <a:solidFill>
                  <a:srgbClr val="04516D"/>
                </a:solidFill>
              </a:rPr>
              <a:t>required</a:t>
            </a:r>
            <a:endParaRPr lang="en-US" sz="1800" dirty="0" smtClean="0">
              <a:solidFill>
                <a:srgbClr val="04516D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4516D"/>
                </a:solidFill>
              </a:rPr>
              <a:t>Preliminary Design</a:t>
            </a:r>
          </a:p>
          <a:p>
            <a:pPr marL="345186" lvl="2" indent="-285750">
              <a:buNone/>
            </a:pPr>
            <a:r>
              <a:rPr lang="en-US" sz="1800" dirty="0" smtClean="0">
                <a:solidFill>
                  <a:srgbClr val="04516D"/>
                </a:solidFill>
              </a:rPr>
              <a:t>	</a:t>
            </a:r>
            <a:r>
              <a:rPr lang="en-US" sz="1800" dirty="0">
                <a:solidFill>
                  <a:srgbClr val="04516D"/>
                </a:solidFill>
              </a:rPr>
              <a:t> </a:t>
            </a:r>
            <a:r>
              <a:rPr lang="en-US" sz="1800" dirty="0" smtClean="0">
                <a:solidFill>
                  <a:srgbClr val="04516D"/>
                </a:solidFill>
              </a:rPr>
              <a:t>      </a:t>
            </a:r>
            <a:r>
              <a:rPr lang="en-US" sz="1800" b="1" dirty="0" smtClean="0">
                <a:solidFill>
                  <a:srgbClr val="04516D"/>
                </a:solidFill>
              </a:rPr>
              <a:t>Develop initial design for user interface and identify data entities</a:t>
            </a:r>
            <a:endParaRPr lang="en-US" sz="2000" b="1" dirty="0" smtClean="0">
              <a:solidFill>
                <a:srgbClr val="04516D"/>
              </a:solidFill>
            </a:endParaRPr>
          </a:p>
          <a:p>
            <a:pPr marL="285750" indent="-285750"/>
            <a:r>
              <a:rPr lang="en-US" sz="2800" dirty="0" smtClean="0">
                <a:solidFill>
                  <a:srgbClr val="04516D"/>
                </a:solidFill>
              </a:rPr>
              <a:t>Not Started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4516D"/>
                </a:solidFill>
              </a:rPr>
              <a:t>Detailed Design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4516D"/>
                </a:solidFill>
              </a:rPr>
              <a:t>Testing and Development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4516D"/>
                </a:solidFill>
              </a:rPr>
              <a:t>Acceptance Test</a:t>
            </a:r>
          </a:p>
          <a:p>
            <a:pPr marL="0" indent="0"/>
            <a:endParaRPr lang="en-US" sz="2000" dirty="0">
              <a:solidFill>
                <a:srgbClr val="04516D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70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Scraping Prototype</a:t>
            </a:r>
            <a:endParaRPr lang="en-US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Must be able to scrape specified list of websites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Using  </a:t>
            </a:r>
            <a:r>
              <a:rPr lang="en-US" sz="2400" dirty="0" err="1" smtClean="0"/>
              <a:t>Jsoup</a:t>
            </a:r>
            <a:r>
              <a:rPr lang="en-US" sz="2400" dirty="0" smtClean="0"/>
              <a:t>, a Java package for scraping websites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Must get 5 attributes from the website</a:t>
            </a:r>
          </a:p>
          <a:p>
            <a:pPr marL="685800" lvl="2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dirty="0" smtClean="0"/>
              <a:t>Card Name</a:t>
            </a:r>
          </a:p>
          <a:p>
            <a:pPr marL="685800" lvl="2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dirty="0" smtClean="0"/>
              <a:t>Edition</a:t>
            </a:r>
          </a:p>
          <a:p>
            <a:pPr marL="685800" lvl="2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dirty="0" smtClean="0"/>
              <a:t>Condition</a:t>
            </a:r>
          </a:p>
          <a:p>
            <a:pPr marL="685800" lvl="2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dirty="0" smtClean="0"/>
              <a:t>Price</a:t>
            </a:r>
          </a:p>
          <a:p>
            <a:pPr marL="685800" lvl="2" indent="-457200">
              <a:buClr>
                <a:schemeClr val="accent3"/>
              </a:buClr>
              <a:buFont typeface="+mj-lt"/>
              <a:buAutoNum type="arabicPeriod"/>
            </a:pPr>
            <a:r>
              <a:rPr lang="en-US" sz="2400" dirty="0" smtClean="0"/>
              <a:t>Quantity</a:t>
            </a:r>
          </a:p>
          <a:p>
            <a:pPr marL="228600" lvl="2" indent="0">
              <a:buClr>
                <a:schemeClr val="accent3"/>
              </a:buClr>
              <a:buNone/>
            </a:pPr>
            <a:endParaRPr lang="en-US" sz="24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8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Scraping Prototype (trollandtoad.com)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Content Placeholder 6" descr="C:\Users\KarlAppel\Pictures\troll_and_toad_edit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29" y="1100138"/>
            <a:ext cx="5066567" cy="35798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76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Code Snippet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Document doc = </a:t>
            </a:r>
          </a:p>
          <a:p>
            <a:r>
              <a:rPr lang="en-US" dirty="0" smtClean="0"/>
              <a:t> 	</a:t>
            </a:r>
            <a:r>
              <a:rPr lang="en-US" dirty="0" err="1" smtClean="0"/>
              <a:t>Jsoup.connect</a:t>
            </a:r>
            <a:r>
              <a:rPr lang="en-US" dirty="0" smtClean="0"/>
              <a:t>("http://www.trollandtoad.com/p83556.html").get(); </a:t>
            </a:r>
          </a:p>
          <a:p>
            <a:r>
              <a:rPr lang="en-US" dirty="0" smtClean="0"/>
              <a:t> Elements conditions = </a:t>
            </a:r>
          </a:p>
          <a:p>
            <a:r>
              <a:rPr lang="en-US" dirty="0" smtClean="0"/>
              <a:t>	 </a:t>
            </a:r>
            <a:r>
              <a:rPr lang="en-US" dirty="0" err="1" smtClean="0"/>
              <a:t>doc.getElementsByClass</a:t>
            </a:r>
            <a:r>
              <a:rPr lang="en-US" dirty="0" smtClean="0"/>
              <a:t>("</a:t>
            </a:r>
            <a:r>
              <a:rPr lang="en-US" dirty="0" err="1" smtClean="0"/>
              <a:t>productquantity</a:t>
            </a:r>
            <a:r>
              <a:rPr lang="en-US" dirty="0" smtClean="0"/>
              <a:t>"); </a:t>
            </a:r>
          </a:p>
          <a:p>
            <a:r>
              <a:rPr lang="en-US" dirty="0" smtClean="0"/>
              <a:t> Elements prices = </a:t>
            </a:r>
          </a:p>
          <a:p>
            <a:r>
              <a:rPr lang="en-US" dirty="0" smtClean="0"/>
              <a:t> 	</a:t>
            </a:r>
            <a:r>
              <a:rPr lang="en-US" dirty="0" err="1" smtClean="0"/>
              <a:t>doc.getElementsByAttributeValue</a:t>
            </a:r>
            <a:r>
              <a:rPr lang="en-US" dirty="0" smtClean="0"/>
              <a:t>("class" , "</a:t>
            </a:r>
            <a:r>
              <a:rPr lang="en-US" dirty="0" err="1" smtClean="0"/>
              <a:t>productprice</a:t>
            </a:r>
            <a:r>
              <a:rPr lang="en-US" dirty="0" smtClean="0"/>
              <a:t>"); </a:t>
            </a:r>
          </a:p>
          <a:p>
            <a:r>
              <a:rPr lang="en-US" dirty="0" smtClean="0"/>
              <a:t> Elements </a:t>
            </a:r>
            <a:r>
              <a:rPr lang="en-US" dirty="0" err="1" smtClean="0"/>
              <a:t>cardNames</a:t>
            </a:r>
            <a:r>
              <a:rPr lang="en-US" dirty="0" smtClean="0"/>
              <a:t> = </a:t>
            </a:r>
          </a:p>
          <a:p>
            <a:r>
              <a:rPr lang="en-US" dirty="0" smtClean="0"/>
              <a:t> 	</a:t>
            </a:r>
            <a:r>
              <a:rPr lang="en-US" dirty="0" err="1" smtClean="0"/>
              <a:t>doc.getElementsByAttributeValue</a:t>
            </a:r>
            <a:r>
              <a:rPr lang="en-US" dirty="0" smtClean="0"/>
              <a:t>("class" , "pname1"); </a:t>
            </a:r>
          </a:p>
          <a:p>
            <a:r>
              <a:rPr lang="en-US" dirty="0" smtClean="0"/>
              <a:t> String </a:t>
            </a:r>
            <a:r>
              <a:rPr lang="en-US" dirty="0" err="1" smtClean="0"/>
              <a:t>cardName</a:t>
            </a:r>
            <a:r>
              <a:rPr lang="en-US" dirty="0" smtClean="0"/>
              <a:t> = </a:t>
            </a:r>
          </a:p>
          <a:p>
            <a:r>
              <a:rPr lang="en-US" dirty="0" smtClean="0"/>
              <a:t>	 </a:t>
            </a:r>
            <a:r>
              <a:rPr lang="en-US" dirty="0" err="1" smtClean="0"/>
              <a:t>cardNames.get</a:t>
            </a:r>
            <a:r>
              <a:rPr lang="en-US" dirty="0" smtClean="0"/>
              <a:t>(0).text();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516D"/>
                </a:solidFill>
              </a:rPr>
              <a:t>Scraping Prototype (trollandtoad.com)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/>
              <a:t>The </a:t>
            </a:r>
            <a:r>
              <a:rPr lang="en-US" sz="2400" u="sng" dirty="0"/>
              <a:t>Result (</a:t>
            </a:r>
            <a:r>
              <a:rPr lang="en-US" sz="2400" u="sng" dirty="0" smtClean="0"/>
              <a:t>11/22/13</a:t>
            </a:r>
            <a:r>
              <a:rPr lang="en-US" sz="2400" u="sng" dirty="0"/>
              <a:t>):</a:t>
            </a:r>
            <a:endParaRPr lang="en-US" sz="2400" dirty="0"/>
          </a:p>
          <a:p>
            <a:r>
              <a:rPr lang="en-US" sz="2400" dirty="0"/>
              <a:t>Card name = Hellfire </a:t>
            </a:r>
          </a:p>
          <a:p>
            <a:r>
              <a:rPr lang="en-US" sz="2400" dirty="0"/>
              <a:t>Edition = Legends</a:t>
            </a:r>
          </a:p>
          <a:p>
            <a:r>
              <a:rPr lang="en-US" sz="2400" dirty="0"/>
              <a:t>Condition = English Near Mint </a:t>
            </a:r>
          </a:p>
          <a:p>
            <a:r>
              <a:rPr lang="en-US" sz="2400" dirty="0"/>
              <a:t>Price =  $16.99 </a:t>
            </a:r>
          </a:p>
          <a:p>
            <a:r>
              <a:rPr lang="en-US" sz="2400" dirty="0"/>
              <a:t>Quantity = 1 in stock</a:t>
            </a:r>
          </a:p>
          <a:p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35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AGENDA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990600"/>
            <a:ext cx="752094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Status of Project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Data Flow Diagrams(DFD)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User Case Narrative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UML Diagrams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Development </a:t>
            </a:r>
            <a:r>
              <a:rPr lang="en-US" sz="2400" dirty="0">
                <a:solidFill>
                  <a:srgbClr val="04516D"/>
                </a:solidFill>
              </a:rPr>
              <a:t>and Production </a:t>
            </a:r>
            <a:r>
              <a:rPr lang="en-US" sz="2400" dirty="0" smtClean="0">
                <a:solidFill>
                  <a:srgbClr val="04516D"/>
                </a:solidFill>
              </a:rPr>
              <a:t>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Functional Requirements </a:t>
            </a:r>
            <a:r>
              <a:rPr lang="en-US" sz="2400" dirty="0" smtClean="0">
                <a:solidFill>
                  <a:srgbClr val="04516D"/>
                </a:solidFill>
              </a:rPr>
              <a:t>Inventory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04516D"/>
                </a:solidFill>
              </a:rPr>
              <a:t>Website </a:t>
            </a:r>
            <a:r>
              <a:rPr lang="en-US" sz="2400" dirty="0" smtClean="0">
                <a:solidFill>
                  <a:srgbClr val="04516D"/>
                </a:solidFill>
              </a:rPr>
              <a:t>Map</a:t>
            </a:r>
            <a:endParaRPr lang="en-US" sz="2400" dirty="0" smtClean="0">
              <a:solidFill>
                <a:srgbClr val="04516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Testing Overview and Data Dictionary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4516D"/>
                </a:solidFill>
              </a:rPr>
              <a:t>Prototype </a:t>
            </a:r>
            <a:r>
              <a:rPr lang="en-US" sz="2400" dirty="0" smtClean="0">
                <a:solidFill>
                  <a:srgbClr val="04516D"/>
                </a:solidFill>
              </a:rPr>
              <a:t>screens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is next?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50" y="2540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6E94">
                    <a:lumMod val="75000"/>
                  </a:srgbClr>
                </a:solidFill>
              </a:rPr>
              <a:t>AGENDA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77200" y="6096000"/>
            <a:ext cx="685800" cy="609600"/>
            <a:chOff x="8077200" y="6096000"/>
            <a:chExt cx="685800" cy="609600"/>
          </a:xfrm>
        </p:grpSpPr>
        <p:sp>
          <p:nvSpPr>
            <p:cNvPr id="13" name="Oval 12"/>
            <p:cNvSpPr/>
            <p:nvPr/>
          </p:nvSpPr>
          <p:spPr>
            <a:xfrm>
              <a:off x="8077200" y="6096000"/>
              <a:ext cx="6858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2984" y="6216134"/>
              <a:ext cx="56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What is next?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Detailed Design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Spring 2014</a:t>
            </a:r>
          </a:p>
          <a:p>
            <a:pPr marL="0" lvl="1" indent="0"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Acceptance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Test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Spring 2014</a:t>
            </a:r>
          </a:p>
          <a:p>
            <a:pPr marL="0" lvl="1" indent="0"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52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09800"/>
            <a:ext cx="7520940" cy="548640"/>
          </a:xfrm>
        </p:spPr>
        <p:txBody>
          <a:bodyPr/>
          <a:lstStyle/>
          <a:p>
            <a:pPr algn="ctr"/>
            <a:r>
              <a:rPr lang="en-US" sz="7200" dirty="0" smtClean="0">
                <a:solidFill>
                  <a:srgbClr val="04516D"/>
                </a:solidFill>
              </a:rPr>
              <a:t>Questions?</a:t>
            </a:r>
            <a:endParaRPr lang="en-US" sz="7200" dirty="0">
              <a:solidFill>
                <a:srgbClr val="04516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14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status: Software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2857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4516D"/>
                </a:solidFill>
              </a:rPr>
              <a:t>Problem Definition</a:t>
            </a:r>
          </a:p>
          <a:p>
            <a:r>
              <a:rPr lang="en-US" dirty="0" smtClean="0">
                <a:solidFill>
                  <a:srgbClr val="04516D"/>
                </a:solidFill>
              </a:rPr>
              <a:t>	Track </a:t>
            </a:r>
            <a:r>
              <a:rPr lang="en-US" i="1" dirty="0" smtClean="0">
                <a:solidFill>
                  <a:srgbClr val="04516D"/>
                </a:solidFill>
              </a:rPr>
              <a:t>Magic the Gathering </a:t>
            </a:r>
            <a:r>
              <a:rPr lang="en-US" dirty="0" smtClean="0">
                <a:solidFill>
                  <a:srgbClr val="04516D"/>
                </a:solidFill>
              </a:rPr>
              <a:t>card prices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Goal for the System and Project</a:t>
            </a:r>
          </a:p>
          <a:p>
            <a:r>
              <a:rPr lang="en-US" dirty="0" smtClean="0">
                <a:solidFill>
                  <a:srgbClr val="04516D"/>
                </a:solidFill>
              </a:rPr>
              <a:t>	System to automatically track prices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Solution Strategy</a:t>
            </a:r>
          </a:p>
          <a:p>
            <a:r>
              <a:rPr lang="en-US" dirty="0" smtClean="0">
                <a:solidFill>
                  <a:srgbClr val="04516D"/>
                </a:solidFill>
              </a:rPr>
              <a:t>	Waterfall Model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Sources of Information</a:t>
            </a:r>
          </a:p>
          <a:p>
            <a:r>
              <a:rPr lang="en-US" dirty="0" smtClean="0">
                <a:solidFill>
                  <a:srgbClr val="04516D"/>
                </a:solidFill>
              </a:rPr>
              <a:t>	Websites given by client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Acceptance Criteria</a:t>
            </a:r>
          </a:p>
          <a:p>
            <a:r>
              <a:rPr lang="en-US" dirty="0" smtClean="0">
                <a:solidFill>
                  <a:srgbClr val="04516D"/>
                </a:solidFill>
              </a:rPr>
              <a:t>	Website and System to track prices automatically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Status: requirements Specification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2857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4516D"/>
                </a:solidFill>
              </a:rPr>
              <a:t>Data Flow Diagrams</a:t>
            </a:r>
          </a:p>
          <a:p>
            <a:r>
              <a:rPr lang="en-US" dirty="0">
                <a:solidFill>
                  <a:srgbClr val="04516D"/>
                </a:solidFill>
              </a:rPr>
              <a:t>	</a:t>
            </a:r>
            <a:r>
              <a:rPr lang="en-US" dirty="0" smtClean="0">
                <a:solidFill>
                  <a:srgbClr val="04516D"/>
                </a:solidFill>
              </a:rPr>
              <a:t>Processes and Information Flow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User Case Narrative</a:t>
            </a:r>
          </a:p>
          <a:p>
            <a:r>
              <a:rPr lang="en-US" dirty="0">
                <a:solidFill>
                  <a:srgbClr val="04516D"/>
                </a:solidFill>
              </a:rPr>
              <a:t>	</a:t>
            </a:r>
            <a:r>
              <a:rPr lang="en-US" dirty="0" smtClean="0">
                <a:solidFill>
                  <a:srgbClr val="04516D"/>
                </a:solidFill>
              </a:rPr>
              <a:t>The story of users’ usage of </a:t>
            </a:r>
            <a:r>
              <a:rPr lang="en-US" dirty="0" err="1" smtClean="0">
                <a:solidFill>
                  <a:srgbClr val="04516D"/>
                </a:solidFill>
              </a:rPr>
              <a:t>Hobb</a:t>
            </a:r>
            <a:r>
              <a:rPr lang="en-US" dirty="0" smtClean="0">
                <a:solidFill>
                  <a:srgbClr val="04516D"/>
                </a:solidFill>
              </a:rPr>
              <a:t>-IT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UML Use Case Diagram</a:t>
            </a:r>
          </a:p>
          <a:p>
            <a:r>
              <a:rPr lang="en-US" dirty="0">
                <a:solidFill>
                  <a:srgbClr val="04516D"/>
                </a:solidFill>
              </a:rPr>
              <a:t>	</a:t>
            </a:r>
            <a:r>
              <a:rPr lang="en-US" dirty="0" smtClean="0">
                <a:solidFill>
                  <a:srgbClr val="04516D"/>
                </a:solidFill>
              </a:rPr>
              <a:t>Shows process interaction with entities in </a:t>
            </a:r>
            <a:r>
              <a:rPr lang="en-US" dirty="0" err="1" smtClean="0">
                <a:solidFill>
                  <a:srgbClr val="04516D"/>
                </a:solidFill>
              </a:rPr>
              <a:t>Hobb</a:t>
            </a:r>
            <a:r>
              <a:rPr lang="en-US" dirty="0" smtClean="0">
                <a:solidFill>
                  <a:srgbClr val="04516D"/>
                </a:solidFill>
              </a:rPr>
              <a:t>-IT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Functional Requirements</a:t>
            </a:r>
          </a:p>
          <a:p>
            <a:r>
              <a:rPr lang="en-US" dirty="0">
                <a:solidFill>
                  <a:srgbClr val="04516D"/>
                </a:solidFill>
              </a:rPr>
              <a:t>	</a:t>
            </a:r>
            <a:r>
              <a:rPr lang="en-US" dirty="0" smtClean="0">
                <a:solidFill>
                  <a:srgbClr val="04516D"/>
                </a:solidFill>
              </a:rPr>
              <a:t>The measurable requirements fulfilled by </a:t>
            </a:r>
            <a:r>
              <a:rPr lang="en-US" dirty="0" err="1" smtClean="0">
                <a:solidFill>
                  <a:srgbClr val="04516D"/>
                </a:solidFill>
              </a:rPr>
              <a:t>Hobb</a:t>
            </a:r>
            <a:r>
              <a:rPr lang="en-US" dirty="0" smtClean="0">
                <a:solidFill>
                  <a:srgbClr val="04516D"/>
                </a:solidFill>
              </a:rPr>
              <a:t>-IT</a:t>
            </a:r>
          </a:p>
          <a:p>
            <a:r>
              <a:rPr lang="en-US" sz="2000" dirty="0" smtClean="0">
                <a:solidFill>
                  <a:srgbClr val="04516D"/>
                </a:solidFill>
              </a:rPr>
              <a:t>Prototypes for Discovery</a:t>
            </a:r>
          </a:p>
          <a:p>
            <a:r>
              <a:rPr lang="en-US" dirty="0">
                <a:solidFill>
                  <a:srgbClr val="04516D"/>
                </a:solidFill>
              </a:rPr>
              <a:t>	</a:t>
            </a:r>
            <a:r>
              <a:rPr lang="en-US" dirty="0" smtClean="0">
                <a:solidFill>
                  <a:srgbClr val="04516D"/>
                </a:solidFill>
              </a:rPr>
              <a:t>Model for Requirements and Existence Test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59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516D"/>
                </a:solidFill>
              </a:rPr>
              <a:t>STATUS: Preliminary Design (Part I)</a:t>
            </a:r>
            <a:endParaRPr lang="en-US" dirty="0">
              <a:solidFill>
                <a:srgbClr val="04516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2857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Illumination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BFE1-33FE-4FB2-BA74-8B7116F5135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</a:t>
            </a:r>
            <a:r>
              <a:rPr lang="en-US" cap="none" smtClean="0"/>
              <a:t>obb</a:t>
            </a:r>
            <a:r>
              <a:rPr lang="en-US" smtClean="0"/>
              <a:t>-IT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3100" y="1066800"/>
            <a:ext cx="8229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516D"/>
                </a:solidFill>
              </a:rPr>
              <a:t>UML Diagrams</a:t>
            </a:r>
          </a:p>
          <a:p>
            <a:r>
              <a:rPr lang="en-US" sz="2000" b="1" dirty="0">
                <a:solidFill>
                  <a:srgbClr val="04516D"/>
                </a:solidFill>
              </a:rPr>
              <a:t>	</a:t>
            </a:r>
            <a:r>
              <a:rPr lang="en-US" sz="1600" b="1" dirty="0">
                <a:solidFill>
                  <a:srgbClr val="04516D"/>
                </a:solidFill>
              </a:rPr>
              <a:t>Use Case Diagram , Deployment Diagram, Activity </a:t>
            </a:r>
            <a:r>
              <a:rPr lang="en-US" sz="1600" b="1" dirty="0" smtClean="0">
                <a:solidFill>
                  <a:srgbClr val="04516D"/>
                </a:solidFill>
              </a:rPr>
              <a:t>Diagram</a:t>
            </a:r>
          </a:p>
          <a:p>
            <a:endParaRPr lang="en-US" sz="2000" b="1" dirty="0">
              <a:solidFill>
                <a:srgbClr val="04516D"/>
              </a:solidFill>
            </a:endParaRPr>
          </a:p>
          <a:p>
            <a:r>
              <a:rPr lang="en-US" sz="2000" b="1" dirty="0">
                <a:solidFill>
                  <a:srgbClr val="04516D"/>
                </a:solidFill>
              </a:rPr>
              <a:t>Website Map/Structure </a:t>
            </a:r>
            <a:r>
              <a:rPr lang="en-US" sz="2000" b="1" dirty="0" smtClean="0">
                <a:solidFill>
                  <a:srgbClr val="04516D"/>
                </a:solidFill>
              </a:rPr>
              <a:t>Diagram</a:t>
            </a:r>
            <a:endParaRPr lang="en-US" sz="2000" b="1" dirty="0">
              <a:solidFill>
                <a:srgbClr val="04516D"/>
              </a:solidFill>
            </a:endParaRPr>
          </a:p>
          <a:p>
            <a:r>
              <a:rPr lang="en-US" sz="2000" b="1" dirty="0">
                <a:solidFill>
                  <a:srgbClr val="04516D"/>
                </a:solidFill>
              </a:rPr>
              <a:t>	</a:t>
            </a:r>
            <a:r>
              <a:rPr lang="en-US" sz="1600" b="1" dirty="0">
                <a:solidFill>
                  <a:srgbClr val="04516D"/>
                </a:solidFill>
              </a:rPr>
              <a:t>Map of Website </a:t>
            </a:r>
            <a:r>
              <a:rPr lang="en-US" sz="1600" b="1" dirty="0" smtClean="0">
                <a:solidFill>
                  <a:srgbClr val="04516D"/>
                </a:solidFill>
              </a:rPr>
              <a:t>Navigation</a:t>
            </a:r>
          </a:p>
          <a:p>
            <a:endParaRPr lang="en-US" sz="1600" b="1" dirty="0">
              <a:solidFill>
                <a:srgbClr val="04516D"/>
              </a:solidFill>
            </a:endParaRPr>
          </a:p>
          <a:p>
            <a:r>
              <a:rPr lang="en-US" sz="2000" b="1" dirty="0">
                <a:solidFill>
                  <a:srgbClr val="04516D"/>
                </a:solidFill>
              </a:rPr>
              <a:t>Data Flow Diagrams</a:t>
            </a:r>
          </a:p>
          <a:p>
            <a:r>
              <a:rPr lang="en-US" sz="1600" b="1" dirty="0">
                <a:solidFill>
                  <a:srgbClr val="04516D"/>
                </a:solidFill>
              </a:rPr>
              <a:t>	Context Diagram, Levels </a:t>
            </a:r>
            <a:r>
              <a:rPr lang="en-US" sz="1600" b="1" dirty="0" smtClean="0">
                <a:solidFill>
                  <a:srgbClr val="04516D"/>
                </a:solidFill>
              </a:rPr>
              <a:t>0-3</a:t>
            </a:r>
          </a:p>
          <a:p>
            <a:endParaRPr lang="en-US" sz="2000" b="1" dirty="0">
              <a:solidFill>
                <a:srgbClr val="04516D"/>
              </a:solidFill>
            </a:endParaRPr>
          </a:p>
          <a:p>
            <a:r>
              <a:rPr lang="en-US" sz="2000" b="1" dirty="0">
                <a:solidFill>
                  <a:srgbClr val="04516D"/>
                </a:solidFill>
              </a:rPr>
              <a:t>Functional Requirements </a:t>
            </a:r>
          </a:p>
          <a:p>
            <a:r>
              <a:rPr lang="en-US" sz="1600" dirty="0">
                <a:solidFill>
                  <a:srgbClr val="04516D"/>
                </a:solidFill>
              </a:rPr>
              <a:t>	</a:t>
            </a:r>
            <a:r>
              <a:rPr lang="en-US" sz="1600" b="1" dirty="0">
                <a:solidFill>
                  <a:srgbClr val="04516D"/>
                </a:solidFill>
              </a:rPr>
              <a:t> The measurable requirements fulfilled by </a:t>
            </a:r>
            <a:r>
              <a:rPr lang="en-US" sz="1600" b="1" dirty="0" err="1">
                <a:solidFill>
                  <a:srgbClr val="04516D"/>
                </a:solidFill>
              </a:rPr>
              <a:t>Hobb</a:t>
            </a:r>
            <a:r>
              <a:rPr lang="en-US" sz="1600" b="1" dirty="0">
                <a:solidFill>
                  <a:srgbClr val="04516D"/>
                </a:solidFill>
              </a:rPr>
              <a:t>-IT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ftware Engineering Presentations">
  <a:themeElements>
    <a:clrScheme name="Custom 2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FFF99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Custom 2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FFF99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ftware Engineering Presentations">
  <a:themeElements>
    <a:clrScheme name="Custom 2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FFF99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1355</Words>
  <Application>Microsoft Office PowerPoint</Application>
  <PresentationFormat>On-screen Show (4:3)</PresentationFormat>
  <Paragraphs>594</Paragraphs>
  <Slides>66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Software Engineering Presentations</vt:lpstr>
      <vt:lpstr>Angles</vt:lpstr>
      <vt:lpstr>1_Software Engineering Presentations</vt:lpstr>
      <vt:lpstr>SmartDraw.2</vt:lpstr>
      <vt:lpstr>Picture</vt:lpstr>
      <vt:lpstr>Hobb-IT</vt:lpstr>
      <vt:lpstr>WELCOME</vt:lpstr>
      <vt:lpstr>AGENDA</vt:lpstr>
      <vt:lpstr>Introduction</vt:lpstr>
      <vt:lpstr>AGENDA</vt:lpstr>
      <vt:lpstr>Status of Project</vt:lpstr>
      <vt:lpstr>status: Software Plan</vt:lpstr>
      <vt:lpstr>Status: requirements Specification</vt:lpstr>
      <vt:lpstr>STATUS: Preliminary Design (Part I)</vt:lpstr>
      <vt:lpstr>STATUS: Preliminary Design (Part II)</vt:lpstr>
      <vt:lpstr>AGENDA</vt:lpstr>
      <vt:lpstr>Data flow diagrams</vt:lpstr>
      <vt:lpstr>Data flow diagram legend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Administrator</vt:lpstr>
      <vt:lpstr>Advanced user</vt:lpstr>
      <vt:lpstr>Guest User</vt:lpstr>
      <vt:lpstr>AGENDA</vt:lpstr>
      <vt:lpstr>UML USE CASE DIAGRAM LEGEND</vt:lpstr>
      <vt:lpstr>PowerPoint Presentation</vt:lpstr>
      <vt:lpstr>UML ACTIVTY DIAGRAM LEGEND</vt:lpstr>
      <vt:lpstr>1.) CREATE ACCOUNT</vt:lpstr>
      <vt:lpstr>2.) LOGIN</vt:lpstr>
      <vt:lpstr>3.) GET REAL TIME PRICE</vt:lpstr>
      <vt:lpstr>4.) ACCESS CARD</vt:lpstr>
      <vt:lpstr>5.) CHANGE PARSE TEMPLATE</vt:lpstr>
      <vt:lpstr>DEPLOYMENT DIAGRAM</vt:lpstr>
      <vt:lpstr>AGENDA</vt:lpstr>
      <vt:lpstr>Development environment</vt:lpstr>
      <vt:lpstr>Production environment</vt:lpstr>
      <vt:lpstr>AGENDA</vt:lpstr>
      <vt:lpstr>Functional Requirements for administrator</vt:lpstr>
      <vt:lpstr>Functional requirements for advanced user</vt:lpstr>
      <vt:lpstr>Functional requirements for guest user</vt:lpstr>
      <vt:lpstr>Nonfunctional requirements</vt:lpstr>
      <vt:lpstr>AGENDA</vt:lpstr>
      <vt:lpstr>WEBSITE MAP</vt:lpstr>
      <vt:lpstr>Website map Legend</vt:lpstr>
      <vt:lpstr>PowerPoint Presentation</vt:lpstr>
      <vt:lpstr>AGENDA</vt:lpstr>
      <vt:lpstr>Testing Overview</vt:lpstr>
      <vt:lpstr>Unit Testing and data dictionary </vt:lpstr>
      <vt:lpstr>AGENDA</vt:lpstr>
      <vt:lpstr>Home Page</vt:lpstr>
      <vt:lpstr>Administrator Welcome</vt:lpstr>
      <vt:lpstr>Administrator Manage Account</vt:lpstr>
      <vt:lpstr>Administrator update website</vt:lpstr>
      <vt:lpstr>Advanced User Home</vt:lpstr>
      <vt:lpstr>Advanced User Home Errors</vt:lpstr>
      <vt:lpstr>Advanced user tracked Cards</vt:lpstr>
      <vt:lpstr>Advanced user Wish list</vt:lpstr>
      <vt:lpstr>Advanced User Past Searches</vt:lpstr>
      <vt:lpstr>Advanced User Log-out</vt:lpstr>
      <vt:lpstr>Guest Welcome</vt:lpstr>
      <vt:lpstr>Scraping Prototype</vt:lpstr>
      <vt:lpstr>Scraping Prototype (trollandtoad.com)</vt:lpstr>
      <vt:lpstr>Code Snippet</vt:lpstr>
      <vt:lpstr>Scraping Prototype (trollandtoad.com)</vt:lpstr>
      <vt:lpstr>AGENDA</vt:lpstr>
      <vt:lpstr>What is next?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KarlAppel</dc:creator>
  <cp:lastModifiedBy>Appel, Karl</cp:lastModifiedBy>
  <cp:revision>36</cp:revision>
  <dcterms:created xsi:type="dcterms:W3CDTF">2013-11-25T04:44:25Z</dcterms:created>
  <dcterms:modified xsi:type="dcterms:W3CDTF">2013-12-02T03:19:16Z</dcterms:modified>
</cp:coreProperties>
</file>