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36"/>
  </p:notesMasterIdLst>
  <p:handoutMasterIdLst>
    <p:handoutMasterId r:id="rId37"/>
  </p:handoutMasterIdLst>
  <p:sldIdLst>
    <p:sldId id="257" r:id="rId4"/>
    <p:sldId id="259" r:id="rId5"/>
    <p:sldId id="272" r:id="rId6"/>
    <p:sldId id="263" r:id="rId7"/>
    <p:sldId id="260" r:id="rId8"/>
    <p:sldId id="293" r:id="rId9"/>
    <p:sldId id="265" r:id="rId10"/>
    <p:sldId id="297" r:id="rId11"/>
    <p:sldId id="298" r:id="rId12"/>
    <p:sldId id="277" r:id="rId13"/>
    <p:sldId id="275" r:id="rId14"/>
    <p:sldId id="264" r:id="rId15"/>
    <p:sldId id="296" r:id="rId16"/>
    <p:sldId id="276" r:id="rId17"/>
    <p:sldId id="266" r:id="rId18"/>
    <p:sldId id="284" r:id="rId19"/>
    <p:sldId id="278" r:id="rId20"/>
    <p:sldId id="279" r:id="rId21"/>
    <p:sldId id="280" r:id="rId22"/>
    <p:sldId id="281" r:id="rId23"/>
    <p:sldId id="282" r:id="rId24"/>
    <p:sldId id="283" r:id="rId25"/>
    <p:sldId id="267" r:id="rId26"/>
    <p:sldId id="269" r:id="rId27"/>
    <p:sldId id="294" r:id="rId28"/>
    <p:sldId id="270" r:id="rId29"/>
    <p:sldId id="295" r:id="rId30"/>
    <p:sldId id="300" r:id="rId31"/>
    <p:sldId id="304" r:id="rId32"/>
    <p:sldId id="299" r:id="rId33"/>
    <p:sldId id="262" r:id="rId34"/>
    <p:sldId id="261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8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CEC53-738F-9B4E-A1EC-139150341026}" type="datetimeFigureOut">
              <a:rPr lang="en-US" smtClean="0"/>
              <a:t>3/19/14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E1C25-440A-2A4E-B70F-8143C26B3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5576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E9D4B4-1469-3F4A-BD03-C6C13B609A46}" type="datetimeFigureOut">
              <a:rPr lang="en-US" smtClean="0"/>
              <a:t>3/19/14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F4F83-C1C7-B045-8CF2-1D123D147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8992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F4F83-C1C7-B045-8CF2-1D123D14736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17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F4F83-C1C7-B045-8CF2-1D123D14736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17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4E307-6E8F-4BBF-9075-448F31662D50}" type="slidenum">
              <a:rPr lang="en-US" smtClean="0">
                <a:solidFill>
                  <a:prstClr val="black"/>
                </a:solidFill>
              </a:rPr>
              <a:pPr/>
              <a:t>32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061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</a:t>
            </a:r>
            <a:r>
              <a:rPr lang="en-US" cap="none" dirty="0" err="1" smtClean="0"/>
              <a:t>obb</a:t>
            </a:r>
            <a:r>
              <a:rPr lang="en-US" dirty="0" smtClean="0"/>
              <a:t>-IT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363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</a:t>
            </a:r>
            <a:r>
              <a:rPr lang="en-US" cap="none" dirty="0" err="1" smtClean="0"/>
              <a:t>obb</a:t>
            </a:r>
            <a:r>
              <a:rPr lang="en-US" dirty="0" smtClean="0"/>
              <a:t>-IT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540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</a:t>
            </a:r>
            <a:r>
              <a:rPr lang="en-US" cap="none" dirty="0" err="1" smtClean="0"/>
              <a:t>obb</a:t>
            </a:r>
            <a:r>
              <a:rPr lang="en-US" dirty="0" smtClean="0"/>
              <a:t>-IT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Hobb-IT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917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Hobb-IT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453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Hobb-IT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3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Hobb-IT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839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Hobb-IT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475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Hobb-IT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258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Hobb-IT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246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434342"/>
                </a:solidFill>
              </a:rPr>
              <a:t>Hobb-IT</a:t>
            </a:r>
            <a:endParaRPr lang="en-US">
              <a:solidFill>
                <a:srgbClr val="43434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6BBFE1-33FE-4FB2-BA74-8B7116F5135E}" type="slidenum">
              <a:rPr lang="en-US" smtClean="0">
                <a:solidFill>
                  <a:srgbClr val="434342"/>
                </a:solidFill>
              </a:rPr>
              <a:pPr/>
              <a:t>‹#›</a:t>
            </a:fld>
            <a:endParaRPr lang="en-US">
              <a:solidFill>
                <a:srgbClr val="4343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648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</a:t>
            </a:r>
            <a:r>
              <a:rPr lang="en-US" cap="none" dirty="0" err="1" smtClean="0"/>
              <a:t>obb</a:t>
            </a:r>
            <a:r>
              <a:rPr lang="en-US" dirty="0" smtClean="0"/>
              <a:t>-IT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809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Hobb-IT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1141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Hobb-IT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106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Hobb-IT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227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Hobb-IT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4180-A3D3-3944-916A-73371B02C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20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Hobb-IT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4180-A3D3-3944-916A-73371B02C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180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Hobb-IT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4180-A3D3-3944-916A-73371B02C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317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Hobb-IT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4180-A3D3-3944-916A-73371B02C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5047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Hobb-IT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4180-A3D3-3944-916A-73371B02C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3587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Hobb-IT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4180-A3D3-3944-916A-73371B02C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1045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Hobb-IT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4180-A3D3-3944-916A-73371B02C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732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</a:t>
            </a:r>
            <a:r>
              <a:rPr lang="en-US" cap="none" dirty="0" err="1" smtClean="0"/>
              <a:t>obb</a:t>
            </a:r>
            <a:r>
              <a:rPr lang="en-US" dirty="0" smtClean="0"/>
              <a:t>-IT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938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434342"/>
                </a:solidFill>
              </a:rPr>
              <a:t>Hobb-IT</a:t>
            </a:r>
            <a:endParaRPr lang="en-US">
              <a:solidFill>
                <a:srgbClr val="43434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4C4180-A3D3-3944-916A-73371B02C643}" type="slidenum">
              <a:rPr lang="en-US" smtClean="0">
                <a:solidFill>
                  <a:srgbClr val="434342"/>
                </a:solidFill>
              </a:rPr>
              <a:pPr/>
              <a:t>‹#›</a:t>
            </a:fld>
            <a:endParaRPr lang="en-US">
              <a:solidFill>
                <a:srgbClr val="4343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9737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Hobb-IT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4180-A3D3-3944-916A-73371B02C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430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Hobb-IT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4180-A3D3-3944-916A-73371B02C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2448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Hobb-IT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4180-A3D3-3944-916A-73371B02C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902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</a:t>
            </a:r>
            <a:r>
              <a:rPr lang="en-US" cap="none" dirty="0" err="1" smtClean="0"/>
              <a:t>obb</a:t>
            </a:r>
            <a:r>
              <a:rPr lang="en-US" dirty="0" smtClean="0"/>
              <a:t>-IT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012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</a:t>
            </a:r>
            <a:r>
              <a:rPr lang="en-US" cap="none" dirty="0" err="1" smtClean="0"/>
              <a:t>obb</a:t>
            </a:r>
            <a:r>
              <a:rPr lang="en-US" dirty="0" smtClean="0"/>
              <a:t>-IT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789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</a:t>
            </a:r>
            <a:r>
              <a:rPr lang="en-US" cap="none" dirty="0" err="1" smtClean="0"/>
              <a:t>obb</a:t>
            </a:r>
            <a:r>
              <a:rPr lang="en-US" dirty="0" smtClean="0"/>
              <a:t>-IT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22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</a:t>
            </a:r>
            <a:r>
              <a:rPr lang="en-US" cap="none" dirty="0" err="1" smtClean="0"/>
              <a:t>obb</a:t>
            </a:r>
            <a:r>
              <a:rPr lang="en-US" dirty="0" smtClean="0"/>
              <a:t>-IT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09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err="1" smtClean="0">
                <a:solidFill>
                  <a:srgbClr val="434342"/>
                </a:solidFill>
              </a:rPr>
              <a:t>H</a:t>
            </a:r>
            <a:r>
              <a:rPr lang="en-US" cap="none" dirty="0" err="1" smtClean="0">
                <a:solidFill>
                  <a:srgbClr val="434342"/>
                </a:solidFill>
              </a:rPr>
              <a:t>obb</a:t>
            </a:r>
            <a:r>
              <a:rPr lang="en-US" dirty="0" smtClean="0">
                <a:solidFill>
                  <a:srgbClr val="434342"/>
                </a:solidFill>
              </a:rPr>
              <a:t>-IT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6BBFE1-33FE-4FB2-BA74-8B7116F5135E}" type="slidenum">
              <a:rPr lang="en-US" smtClean="0">
                <a:solidFill>
                  <a:srgbClr val="434342"/>
                </a:solidFill>
              </a:rPr>
              <a:pPr/>
              <a:t>‹#›</a:t>
            </a:fld>
            <a:endParaRPr lang="en-US">
              <a:solidFill>
                <a:srgbClr val="4343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003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</a:t>
            </a:r>
            <a:r>
              <a:rPr lang="en-US" cap="none" dirty="0" err="1" smtClean="0"/>
              <a:t>obb</a:t>
            </a:r>
            <a:r>
              <a:rPr lang="en-US" dirty="0" smtClean="0"/>
              <a:t>-IT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18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838083" y="5511506"/>
            <a:ext cx="1829033" cy="915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Illumination Technologies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 cap="all" spc="200" baseline="0">
                <a:solidFill>
                  <a:srgbClr val="FFFFFF"/>
                </a:solidFill>
              </a:defRPr>
            </a:lvl1pPr>
          </a:lstStyle>
          <a:p>
            <a:r>
              <a:rPr lang="en-US" dirty="0" err="1" smtClean="0"/>
              <a:t>H</a:t>
            </a:r>
            <a:r>
              <a:rPr lang="en-US" cap="none" dirty="0" err="1" smtClean="0"/>
              <a:t>obb</a:t>
            </a:r>
            <a:r>
              <a:rPr lang="en-US" dirty="0" smtClean="0"/>
              <a:t>-IT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66BBFE1-33FE-4FB2-BA74-8B7116F513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47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Hobb-IT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66BBFE1-33FE-4FB2-BA74-8B7116F513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150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defTabSz="457200"/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defTabSz="457200"/>
            <a:r>
              <a:rPr lang="en-US" smtClean="0"/>
              <a:t>Hobb-IT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defTabSz="457200"/>
            <a:fld id="{7C4C4180-A3D3-3944-916A-73371B02C643}" type="slidenum">
              <a:rPr lang="en-US" smtClean="0"/>
              <a:pPr defTabSz="45720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3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cap="none" dirty="0" err="1">
                <a:solidFill>
                  <a:schemeClr val="accent3">
                    <a:lumMod val="50000"/>
                  </a:schemeClr>
                </a:solidFill>
              </a:rPr>
              <a:t>Hobb</a:t>
            </a:r>
            <a:r>
              <a:rPr lang="en-US" sz="5400" b="1" cap="none" dirty="0">
                <a:solidFill>
                  <a:schemeClr val="accent3">
                    <a:lumMod val="50000"/>
                  </a:schemeClr>
                </a:solidFill>
              </a:rPr>
              <a:t>-IT</a:t>
            </a:r>
            <a:endParaRPr lang="en-US" sz="5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/>
            <a:r>
              <a:rPr lang="en-US" sz="2400" dirty="0">
                <a:solidFill>
                  <a:srgbClr val="04516D"/>
                </a:solidFill>
              </a:rPr>
              <a:t>Hobby Information Tracker </a:t>
            </a:r>
          </a:p>
          <a:p>
            <a:pPr marL="0" indent="0" algn="ctr"/>
            <a:endParaRPr lang="en-US" sz="2400" dirty="0">
              <a:solidFill>
                <a:srgbClr val="04516D"/>
              </a:solidFill>
            </a:endParaRPr>
          </a:p>
          <a:p>
            <a:pPr marL="0" indent="0" algn="ctr"/>
            <a:r>
              <a:rPr lang="en-US" sz="2400" dirty="0">
                <a:solidFill>
                  <a:srgbClr val="04516D"/>
                </a:solidFill>
              </a:rPr>
              <a:t>By Illumination Technologies</a:t>
            </a:r>
          </a:p>
          <a:p>
            <a:pPr marL="0" indent="0" algn="ctr"/>
            <a:endParaRPr lang="en-US" sz="3200" u="sng" dirty="0">
              <a:solidFill>
                <a:srgbClr val="04516D"/>
              </a:solidFill>
            </a:endParaRPr>
          </a:p>
          <a:p>
            <a:pPr marL="0" indent="0" algn="ctr"/>
            <a:r>
              <a:rPr lang="en-US" sz="3200" u="sng" dirty="0" smtClean="0">
                <a:solidFill>
                  <a:srgbClr val="04516D"/>
                </a:solidFill>
              </a:rPr>
              <a:t>Detailed Design</a:t>
            </a:r>
            <a:endParaRPr lang="en-US" sz="3200" u="sng" dirty="0">
              <a:solidFill>
                <a:srgbClr val="04516D"/>
              </a:solidFill>
            </a:endParaRPr>
          </a:p>
          <a:p>
            <a:pPr marL="0" indent="0" algn="ctr"/>
            <a:endParaRPr lang="en-US" sz="2400" dirty="0">
              <a:solidFill>
                <a:srgbClr val="04516D"/>
              </a:solidFill>
            </a:endParaRPr>
          </a:p>
          <a:p>
            <a:pPr marL="0" indent="0" algn="ctr"/>
            <a:r>
              <a:rPr lang="en-US" sz="2400" dirty="0" smtClean="0">
                <a:solidFill>
                  <a:srgbClr val="04516D"/>
                </a:solidFill>
              </a:rPr>
              <a:t>March 19, 2014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</a:t>
            </a:r>
            <a:r>
              <a:rPr lang="en-US" cap="none" smtClean="0"/>
              <a:t>obb</a:t>
            </a:r>
            <a:r>
              <a:rPr lang="en-US" smtClean="0"/>
              <a:t>-IT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3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E-R Diagram legend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</a:t>
            </a:r>
            <a:r>
              <a:rPr lang="en-US" cap="none" smtClean="0"/>
              <a:t>obb</a:t>
            </a:r>
            <a:r>
              <a:rPr lang="en-US" smtClean="0"/>
              <a:t>-IT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990599" y="3161982"/>
            <a:ext cx="1937385" cy="968375"/>
          </a:xfrm>
          <a:prstGeom prst="ellipse">
            <a:avLst/>
          </a:prstGeom>
          <a:gradFill rotWithShape="0">
            <a:gsLst>
              <a:gs pos="0">
                <a:sysClr val="window" lastClr="FFFFFF">
                  <a:lumMod val="100000"/>
                  <a:lumOff val="0"/>
                </a:sysClr>
              </a:gs>
              <a:gs pos="100000">
                <a:srgbClr val="4BACC6">
                  <a:lumMod val="40000"/>
                  <a:lumOff val="60000"/>
                </a:srgbClr>
              </a:gs>
            </a:gsLst>
            <a:lin ang="5400000" scaled="1"/>
          </a:gradFill>
          <a:ln w="12700">
            <a:solidFill>
              <a:srgbClr val="4BACC6">
                <a:lumMod val="60000"/>
                <a:lumOff val="40000"/>
              </a:srgbClr>
            </a:solidFill>
            <a:round/>
            <a:headEnd/>
            <a:tailEnd/>
          </a:ln>
          <a:effectLst>
            <a:outerShdw dist="28398" dir="3806097" algn="ctr" rotWithShape="0">
              <a:srgbClr val="4BACC6">
                <a:lumMod val="50000"/>
                <a:lumOff val="0"/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sng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Times New Roman"/>
              </a:rPr>
              <a:t>Primary Key Attribute</a:t>
            </a: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Times New Roman"/>
              <a:cs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Times New Roman"/>
              </a:rPr>
              <a:t> </a:t>
            </a: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Times New Roman"/>
              <a:cs typeface="Times New Roman"/>
            </a:endParaRPr>
          </a:p>
        </p:txBody>
      </p:sp>
      <p:sp>
        <p:nvSpPr>
          <p:cNvPr id="8" name="AutoShape 85"/>
          <p:cNvSpPr>
            <a:spLocks noChangeArrowheads="1"/>
          </p:cNvSpPr>
          <p:nvPr/>
        </p:nvSpPr>
        <p:spPr bwMode="auto">
          <a:xfrm>
            <a:off x="703897" y="2164696"/>
            <a:ext cx="2510790" cy="750570"/>
          </a:xfrm>
          <a:prstGeom prst="diamond">
            <a:avLst/>
          </a:prstGeom>
          <a:gradFill rotWithShape="0">
            <a:gsLst>
              <a:gs pos="0">
                <a:srgbClr val="C0504D">
                  <a:lumMod val="60000"/>
                  <a:lumOff val="40000"/>
                </a:srgbClr>
              </a:gs>
              <a:gs pos="50000">
                <a:srgbClr val="C0504D">
                  <a:lumMod val="20000"/>
                  <a:lumOff val="80000"/>
                </a:srgbClr>
              </a:gs>
              <a:gs pos="100000">
                <a:srgbClr val="C0504D">
                  <a:lumMod val="60000"/>
                  <a:lumOff val="40000"/>
                </a:srgbClr>
              </a:gs>
            </a:gsLst>
            <a:lin ang="18900000" scaled="1"/>
          </a:gradFill>
          <a:ln w="12700">
            <a:solidFill>
              <a:srgbClr val="C0504D">
                <a:lumMod val="60000"/>
                <a:lumOff val="40000"/>
              </a:srgbClr>
            </a:solidFill>
            <a:miter lim="800000"/>
            <a:headEnd/>
            <a:tailEnd/>
          </a:ln>
          <a:effectLst>
            <a:outerShdw dist="28398" dir="3806097" algn="ctr" rotWithShape="0">
              <a:srgbClr val="C0504D">
                <a:lumMod val="50000"/>
                <a:lumOff val="0"/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Times New Roman"/>
              </a:rPr>
              <a:t>Relationship</a:t>
            </a: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Times New Roman"/>
              <a:cs typeface="Times New Roman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07477" y="1334452"/>
            <a:ext cx="1103630" cy="490855"/>
          </a:xfrm>
          <a:prstGeom prst="rect">
            <a:avLst/>
          </a:prstGeom>
          <a:gradFill rotWithShape="0">
            <a:gsLst>
              <a:gs pos="0">
                <a:sysClr val="window" lastClr="FFFFFF">
                  <a:lumMod val="100000"/>
                  <a:lumOff val="0"/>
                </a:sysClr>
              </a:gs>
              <a:gs pos="100000">
                <a:srgbClr val="9BBB59">
                  <a:lumMod val="40000"/>
                  <a:lumOff val="60000"/>
                </a:srgbClr>
              </a:gs>
            </a:gsLst>
            <a:lin ang="5400000" scaled="1"/>
          </a:gradFill>
          <a:ln w="12700">
            <a:solidFill>
              <a:srgbClr val="9BBB59">
                <a:lumMod val="60000"/>
                <a:lumOff val="40000"/>
              </a:srgbClr>
            </a:solidFill>
            <a:miter lim="800000"/>
            <a:headEnd/>
            <a:tailEnd/>
          </a:ln>
          <a:effectLst>
            <a:outerShdw dist="28398" dir="3806097" algn="ctr" rotWithShape="0">
              <a:srgbClr val="9BBB59">
                <a:lumMod val="50000"/>
                <a:lumOff val="0"/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Times New Roman"/>
              </a:rPr>
              <a:t>Entity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879473" y="4419600"/>
            <a:ext cx="2159635" cy="457200"/>
          </a:xfrm>
          <a:prstGeom prst="ellipse">
            <a:avLst/>
          </a:prstGeom>
          <a:gradFill rotWithShape="0">
            <a:gsLst>
              <a:gs pos="0">
                <a:sysClr val="window" lastClr="FFFFFF">
                  <a:lumMod val="100000"/>
                  <a:lumOff val="0"/>
                </a:sysClr>
              </a:gs>
              <a:gs pos="100000">
                <a:srgbClr val="4BACC6">
                  <a:lumMod val="40000"/>
                  <a:lumOff val="60000"/>
                </a:srgbClr>
              </a:gs>
            </a:gsLst>
            <a:lin ang="5400000" scaled="1"/>
          </a:gradFill>
          <a:ln w="12700">
            <a:solidFill>
              <a:srgbClr val="4BACC6">
                <a:lumMod val="60000"/>
                <a:lumOff val="40000"/>
              </a:srgbClr>
            </a:solidFill>
            <a:round/>
            <a:headEnd/>
            <a:tailEnd/>
          </a:ln>
          <a:effectLst>
            <a:outerShdw dist="28398" dir="3806097" algn="ctr" rotWithShape="0">
              <a:srgbClr val="4BACC6">
                <a:lumMod val="50000"/>
                <a:lumOff val="0"/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Times New Roman"/>
              </a:rPr>
              <a:t>Attribute</a:t>
            </a: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33800" y="1334452"/>
            <a:ext cx="4800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Entity: Something in the database that exists on its own and is uniquely identified</a:t>
            </a:r>
          </a:p>
          <a:p>
            <a:endParaRPr lang="en-US" b="1" dirty="0"/>
          </a:p>
          <a:p>
            <a:r>
              <a:rPr lang="en-US" b="1" dirty="0" smtClean="0"/>
              <a:t>Relationship: Connects two entities and describes how they are related</a:t>
            </a:r>
          </a:p>
          <a:p>
            <a:endParaRPr lang="en-US" b="1" dirty="0"/>
          </a:p>
          <a:p>
            <a:r>
              <a:rPr lang="en-US" b="1" dirty="0" smtClean="0"/>
              <a:t>Primary Key Attribute: uniquely identifies the entity along with any other primary key</a:t>
            </a:r>
          </a:p>
          <a:p>
            <a:endParaRPr lang="en-US" b="1" dirty="0" smtClean="0"/>
          </a:p>
          <a:p>
            <a:r>
              <a:rPr lang="en-US" b="1" dirty="0" smtClean="0"/>
              <a:t>Attribute: any data associated with an entity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08203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E-R Diagram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</a:t>
            </a:r>
            <a:r>
              <a:rPr lang="en-US" cap="none" smtClean="0"/>
              <a:t>obb</a:t>
            </a:r>
            <a:r>
              <a:rPr lang="en-US" smtClean="0"/>
              <a:t>-IT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914400"/>
            <a:ext cx="9144000" cy="5943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Content Placeholder 6"/>
          <p:cNvPicPr>
            <a:picLocks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914400"/>
            <a:ext cx="8153399" cy="5300662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8229600" y="60198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311781" y="6113586"/>
            <a:ext cx="475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064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AGENDA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</a:t>
            </a:r>
            <a:r>
              <a:rPr lang="en-US" cap="none" smtClean="0"/>
              <a:t>obb</a:t>
            </a:r>
            <a:r>
              <a:rPr lang="en-US" smtClean="0"/>
              <a:t>-IT</a:t>
            </a: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62000" y="990600"/>
            <a:ext cx="7520940" cy="571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Introduction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Product Overview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Data Dictionary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Entity Relationship Diagram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5ACEF9"/>
                </a:solidFill>
              </a:rPr>
              <a:t>Data Design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Database Tables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Prototype Screens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Testing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Unit Test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Acceptance Test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4516D"/>
                </a:solidFill>
              </a:rPr>
              <a:t>What </a:t>
            </a:r>
            <a:r>
              <a:rPr lang="en-US" sz="2400" dirty="0">
                <a:solidFill>
                  <a:srgbClr val="04516D"/>
                </a:solidFill>
              </a:rPr>
              <a:t>is next?</a:t>
            </a:r>
          </a:p>
          <a:p>
            <a:pPr marL="0" indent="0"/>
            <a:endParaRPr lang="en-US" sz="2400" dirty="0">
              <a:solidFill>
                <a:srgbClr val="5ACEF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1050" y="2540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AGENDA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8077200" y="6096000"/>
            <a:ext cx="685800" cy="609600"/>
            <a:chOff x="8077200" y="6096000"/>
            <a:chExt cx="685800" cy="609600"/>
          </a:xfrm>
        </p:grpSpPr>
        <p:sp>
          <p:nvSpPr>
            <p:cNvPr id="13" name="Oval 12"/>
            <p:cNvSpPr/>
            <p:nvPr/>
          </p:nvSpPr>
          <p:spPr>
            <a:xfrm>
              <a:off x="8077200" y="6096000"/>
              <a:ext cx="685800" cy="609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136148" y="6216134"/>
              <a:ext cx="5600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dirty="0" smtClean="0"/>
                <a:t>12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4561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4516D"/>
                </a:solidFill>
              </a:rPr>
              <a:t>Relational Schema</a:t>
            </a:r>
            <a:endParaRPr lang="en-US" dirty="0">
              <a:solidFill>
                <a:srgbClr val="04516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4516D"/>
                </a:solidFill>
              </a:rPr>
              <a:t>Visual Representation of the </a:t>
            </a:r>
            <a:r>
              <a:rPr lang="en-US" sz="2800" dirty="0" smtClean="0">
                <a:solidFill>
                  <a:srgbClr val="04516D"/>
                </a:solidFill>
              </a:rPr>
              <a:t>database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rgbClr val="04516D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4516D"/>
                </a:solidFill>
              </a:rPr>
              <a:t>Boxes around each table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rgbClr val="04516D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4516D"/>
                </a:solidFill>
              </a:rPr>
              <a:t>Describes </a:t>
            </a:r>
            <a:r>
              <a:rPr lang="en-US" sz="2800" dirty="0" smtClean="0">
                <a:solidFill>
                  <a:srgbClr val="04516D"/>
                </a:solidFill>
              </a:rPr>
              <a:t>attributes of each table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rgbClr val="04516D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4516D"/>
                </a:solidFill>
              </a:rPr>
              <a:t>Arrows </a:t>
            </a:r>
            <a:r>
              <a:rPr lang="en-US" sz="2800" dirty="0" smtClean="0">
                <a:solidFill>
                  <a:srgbClr val="04516D"/>
                </a:solidFill>
              </a:rPr>
              <a:t>connecting tables to show relationships</a:t>
            </a:r>
            <a:endParaRPr lang="en-US" sz="2800" dirty="0">
              <a:solidFill>
                <a:srgbClr val="04516D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</a:t>
            </a:r>
            <a:r>
              <a:rPr lang="en-US" cap="none" smtClean="0"/>
              <a:t>obb</a:t>
            </a:r>
            <a:r>
              <a:rPr lang="en-US" smtClean="0"/>
              <a:t>-IT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422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4516D"/>
                </a:solidFill>
              </a:rPr>
              <a:t>Relational Schema</a:t>
            </a:r>
            <a:endParaRPr lang="en-US" dirty="0">
              <a:solidFill>
                <a:srgbClr val="04516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</a:t>
            </a:r>
            <a:r>
              <a:rPr lang="en-US" cap="none" smtClean="0"/>
              <a:t>obb</a:t>
            </a:r>
            <a:r>
              <a:rPr lang="en-US" smtClean="0"/>
              <a:t>-IT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 l="2404" t="2752" r="4968" b="10092"/>
          <a:stretch>
            <a:fillRect/>
          </a:stretch>
        </p:blipFill>
        <p:spPr bwMode="auto">
          <a:xfrm>
            <a:off x="0" y="838200"/>
            <a:ext cx="9144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7"/>
          <p:cNvGrpSpPr/>
          <p:nvPr/>
        </p:nvGrpSpPr>
        <p:grpSpPr>
          <a:xfrm>
            <a:off x="8139830" y="6096000"/>
            <a:ext cx="685800" cy="609600"/>
            <a:chOff x="8077200" y="6096000"/>
            <a:chExt cx="685800" cy="609600"/>
          </a:xfrm>
        </p:grpSpPr>
        <p:sp>
          <p:nvSpPr>
            <p:cNvPr id="9" name="Oval 8"/>
            <p:cNvSpPr/>
            <p:nvPr/>
          </p:nvSpPr>
          <p:spPr>
            <a:xfrm>
              <a:off x="8077200" y="6096000"/>
              <a:ext cx="685800" cy="609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134709" y="6216134"/>
              <a:ext cx="5600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dirty="0" smtClean="0"/>
                <a:t>14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0639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AGENDA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</a:t>
            </a:r>
            <a:r>
              <a:rPr lang="en-US" cap="none" smtClean="0"/>
              <a:t>obb</a:t>
            </a:r>
            <a:r>
              <a:rPr lang="en-US" smtClean="0"/>
              <a:t>-IT</a:t>
            </a: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62000" y="990600"/>
            <a:ext cx="7520940" cy="571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Introduction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Product Overview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Data Dictionary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Entity Relationship Diagram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Data Design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5ACEF9"/>
                </a:solidFill>
              </a:rPr>
              <a:t>Database Tables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Prototype Screens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Testing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Unit Test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Acceptance Test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4516D"/>
                </a:solidFill>
              </a:rPr>
              <a:t>What </a:t>
            </a:r>
            <a:r>
              <a:rPr lang="en-US" sz="2400" dirty="0">
                <a:solidFill>
                  <a:srgbClr val="04516D"/>
                </a:solidFill>
              </a:rPr>
              <a:t>is next?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1050" y="2540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AGENDA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8077200" y="6096000"/>
            <a:ext cx="685800" cy="609600"/>
            <a:chOff x="8077200" y="6096000"/>
            <a:chExt cx="685800" cy="609600"/>
          </a:xfrm>
        </p:grpSpPr>
        <p:sp>
          <p:nvSpPr>
            <p:cNvPr id="13" name="Oval 12"/>
            <p:cNvSpPr/>
            <p:nvPr/>
          </p:nvSpPr>
          <p:spPr>
            <a:xfrm>
              <a:off x="8077200" y="6096000"/>
              <a:ext cx="685800" cy="609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134709" y="6216134"/>
              <a:ext cx="5600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dirty="0" smtClean="0"/>
                <a:t>15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4561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Tables: Website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</a:t>
            </a:r>
            <a:r>
              <a:rPr lang="en-US" cap="none" smtClean="0"/>
              <a:t>obb</a:t>
            </a:r>
            <a:r>
              <a:rPr lang="en-US" smtClean="0"/>
              <a:t>-IT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7915901"/>
              </p:ext>
            </p:extLst>
          </p:nvPr>
        </p:nvGraphicFramePr>
        <p:xfrm>
          <a:off x="1542732" y="1447800"/>
          <a:ext cx="6080760" cy="2955798"/>
        </p:xfrm>
        <a:graphic>
          <a:graphicData uri="http://schemas.openxmlformats.org/drawingml/2006/table">
            <a:tbl>
              <a:tblPr firstRow="1" firstCol="1" bandRow="1"/>
              <a:tblGrid>
                <a:gridCol w="3040380"/>
                <a:gridCol w="3040380"/>
              </a:tblGrid>
              <a:tr h="7048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Website 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Primary Key, varChar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Address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varChar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Template ID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Foreign Key, Unique, Not Null, int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Guest User Default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boolean</a:t>
                      </a:r>
                      <a:endParaRPr lang="en-US" sz="24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9723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Tables: Template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</a:t>
            </a:r>
            <a:r>
              <a:rPr lang="en-US" cap="none" smtClean="0"/>
              <a:t>obb</a:t>
            </a:r>
            <a:r>
              <a:rPr lang="en-US" smtClean="0"/>
              <a:t>-IT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9726416"/>
              </p:ext>
            </p:extLst>
          </p:nvPr>
        </p:nvGraphicFramePr>
        <p:xfrm>
          <a:off x="1547812" y="1295400"/>
          <a:ext cx="6070600" cy="3184398"/>
        </p:xfrm>
        <a:graphic>
          <a:graphicData uri="http://schemas.openxmlformats.org/drawingml/2006/table">
            <a:tbl>
              <a:tblPr firstRow="1" firstCol="1" bandRow="1"/>
              <a:tblGrid>
                <a:gridCol w="3035300"/>
                <a:gridCol w="3035300"/>
              </a:tblGrid>
              <a:tr h="7810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62000" algn="l"/>
                        </a:tabLs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Template ID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Primary Key, int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Previous Template Id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Foreign Key, Unique,  int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Template Content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varChar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Reload State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boolean</a:t>
                      </a:r>
                      <a:endParaRPr lang="en-US" sz="24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690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Tables: administrator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</a:t>
            </a:r>
            <a:r>
              <a:rPr lang="en-US" cap="none" smtClean="0"/>
              <a:t>obb</a:t>
            </a:r>
            <a:r>
              <a:rPr lang="en-US" smtClean="0"/>
              <a:t>-IT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0627689"/>
              </p:ext>
            </p:extLst>
          </p:nvPr>
        </p:nvGraphicFramePr>
        <p:xfrm>
          <a:off x="1542732" y="1219200"/>
          <a:ext cx="6080760" cy="3429000"/>
        </p:xfrm>
        <a:graphic>
          <a:graphicData uri="http://schemas.openxmlformats.org/drawingml/2006/table">
            <a:tbl>
              <a:tblPr firstRow="1" firstCol="1" bandRow="1"/>
              <a:tblGrid>
                <a:gridCol w="3040380"/>
                <a:gridCol w="3040380"/>
              </a:tblGrid>
              <a:tr h="8572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Admin User 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Primary Key, varChar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User Password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varChar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First 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varChar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Last 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varChar</a:t>
                      </a:r>
                      <a:endParaRPr lang="en-US" sz="24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6684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Tables: Magic Card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</a:t>
            </a:r>
            <a:r>
              <a:rPr lang="en-US" cap="none" smtClean="0"/>
              <a:t>obb</a:t>
            </a:r>
            <a:r>
              <a:rPr lang="en-US" smtClean="0"/>
              <a:t>-IT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6227992"/>
              </p:ext>
            </p:extLst>
          </p:nvPr>
        </p:nvGraphicFramePr>
        <p:xfrm>
          <a:off x="1524000" y="1219200"/>
          <a:ext cx="6080760" cy="3276600"/>
        </p:xfrm>
        <a:graphic>
          <a:graphicData uri="http://schemas.openxmlformats.org/drawingml/2006/table">
            <a:tbl>
              <a:tblPr firstRow="1" firstCol="1" bandRow="1"/>
              <a:tblGrid>
                <a:gridCol w="3048000"/>
                <a:gridCol w="3032760"/>
              </a:tblGrid>
              <a:tr h="655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Primary Key, int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Card 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varChar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Card Edition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varChar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Foil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boolean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Misc Description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varChar</a:t>
                      </a:r>
                      <a:endParaRPr lang="en-US" sz="24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2205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WELCOME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Client: Dr. Darren Lim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	 Associate Professor Computer Science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Guest: Dr. Tim Lederman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Guest: Dr. Meg 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</a:rPr>
              <a:t>Fryling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</a:t>
            </a:r>
            <a:r>
              <a:rPr lang="en-US" cap="none" smtClean="0"/>
              <a:t>obb</a:t>
            </a:r>
            <a:r>
              <a:rPr lang="en-US" smtClean="0"/>
              <a:t>-IT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0591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Tables: Advanced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</a:t>
            </a:r>
            <a:r>
              <a:rPr lang="en-US" cap="none" smtClean="0"/>
              <a:t>obb</a:t>
            </a:r>
            <a:r>
              <a:rPr lang="en-US" smtClean="0"/>
              <a:t>-IT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9544990"/>
              </p:ext>
            </p:extLst>
          </p:nvPr>
        </p:nvGraphicFramePr>
        <p:xfrm>
          <a:off x="1524000" y="1295400"/>
          <a:ext cx="6080760" cy="3200400"/>
        </p:xfrm>
        <a:graphic>
          <a:graphicData uri="http://schemas.openxmlformats.org/drawingml/2006/table">
            <a:tbl>
              <a:tblPr firstRow="1" firstCol="1" bandRow="1"/>
              <a:tblGrid>
                <a:gridCol w="3040380"/>
                <a:gridCol w="3040380"/>
              </a:tblGrid>
              <a:tr h="800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User 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Primary Key, varChar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User Password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varChar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First 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varChar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Last 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varChar</a:t>
                      </a:r>
                      <a:endParaRPr lang="en-US" sz="24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4111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Tables: Search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</a:t>
            </a:r>
            <a:r>
              <a:rPr lang="en-US" cap="none" smtClean="0"/>
              <a:t>obb</a:t>
            </a:r>
            <a:r>
              <a:rPr lang="en-US" smtClean="0"/>
              <a:t>-IT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1474314"/>
              </p:ext>
            </p:extLst>
          </p:nvPr>
        </p:nvGraphicFramePr>
        <p:xfrm>
          <a:off x="761998" y="990600"/>
          <a:ext cx="7639040" cy="3649758"/>
        </p:xfrm>
        <a:graphic>
          <a:graphicData uri="http://schemas.openxmlformats.org/drawingml/2006/table">
            <a:tbl>
              <a:tblPr firstRow="1" firstCol="1" bandRow="1"/>
              <a:tblGrid>
                <a:gridCol w="3819520"/>
                <a:gridCol w="3819520"/>
              </a:tblGrid>
              <a:tr h="4680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Website 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Primary Key, Foreign Key, varChar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Primary Key, Foreign Key, int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Card Time Scraped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Primary Key, Time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Date Scraped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Primary, Date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Quantity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Int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Quality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varChar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Int</a:t>
                      </a:r>
                      <a:endParaRPr lang="en-US" sz="24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9599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Tables: on List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</a:t>
            </a:r>
            <a:r>
              <a:rPr lang="en-US" cap="none" smtClean="0"/>
              <a:t>obb</a:t>
            </a:r>
            <a:r>
              <a:rPr lang="en-US" smtClean="0"/>
              <a:t>-IT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873617"/>
              </p:ext>
            </p:extLst>
          </p:nvPr>
        </p:nvGraphicFramePr>
        <p:xfrm>
          <a:off x="901874" y="1143000"/>
          <a:ext cx="7415408" cy="3866896"/>
        </p:xfrm>
        <a:graphic>
          <a:graphicData uri="http://schemas.openxmlformats.org/drawingml/2006/table">
            <a:tbl>
              <a:tblPr firstRow="1" firstCol="1" bandRow="1"/>
              <a:tblGrid>
                <a:gridCol w="3681238"/>
                <a:gridCol w="3734170"/>
              </a:tblGrid>
              <a:tr h="546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User 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Primary Key, Foreign Key, varChar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Primary Key, Foreign Key, int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Wish List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boolean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Tracked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boolean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Bought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boolean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Past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boolean</a:t>
                      </a:r>
                      <a:endParaRPr lang="en-US" sz="24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635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AGENDA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</a:t>
            </a:r>
            <a:r>
              <a:rPr lang="en-US" cap="none" smtClean="0"/>
              <a:t>obb</a:t>
            </a:r>
            <a:r>
              <a:rPr lang="en-US" smtClean="0"/>
              <a:t>-IT</a:t>
            </a: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62000" y="990600"/>
            <a:ext cx="7520940" cy="571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Introduction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Product Overview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Data Dictionary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Entity Relationship Diagram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Data Design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Database Tables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5ACEF9"/>
                </a:solidFill>
              </a:rPr>
              <a:t>Prototype Screens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Testing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Unit Test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Acceptance Test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4516D"/>
                </a:solidFill>
              </a:rPr>
              <a:t>What </a:t>
            </a:r>
            <a:r>
              <a:rPr lang="en-US" sz="2400" dirty="0">
                <a:solidFill>
                  <a:srgbClr val="04516D"/>
                </a:solidFill>
              </a:rPr>
              <a:t>is next?</a:t>
            </a:r>
          </a:p>
          <a:p>
            <a:pPr>
              <a:buFont typeface="Wingdings" pitchFamily="2" charset="2"/>
              <a:buChar char="Ø"/>
            </a:pPr>
            <a:endParaRPr lang="en-US" sz="2400" dirty="0">
              <a:solidFill>
                <a:srgbClr val="04516D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1050" y="2540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AGENDA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8077200" y="6096000"/>
            <a:ext cx="685800" cy="609600"/>
            <a:chOff x="8077200" y="6096000"/>
            <a:chExt cx="685800" cy="609600"/>
          </a:xfrm>
        </p:grpSpPr>
        <p:sp>
          <p:nvSpPr>
            <p:cNvPr id="13" name="Oval 12"/>
            <p:cNvSpPr/>
            <p:nvPr/>
          </p:nvSpPr>
          <p:spPr>
            <a:xfrm>
              <a:off x="8077200" y="6096000"/>
              <a:ext cx="685800" cy="609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134709" y="6216134"/>
              <a:ext cx="5600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dirty="0" smtClean="0"/>
                <a:t>23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4561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AGENDA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</a:t>
            </a:r>
            <a:r>
              <a:rPr lang="en-US" cap="none" smtClean="0"/>
              <a:t>obb</a:t>
            </a:r>
            <a:r>
              <a:rPr lang="en-US" smtClean="0"/>
              <a:t>-IT</a:t>
            </a: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62000" y="990600"/>
            <a:ext cx="7520940" cy="571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Introduction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Product Overview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Data Dictionary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Entity Relationship Diagram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Data Design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Database Tables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Prototype Screens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5ACEF9"/>
                </a:solidFill>
              </a:rPr>
              <a:t>Testing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Unit Test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Acceptance Test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4516D"/>
                </a:solidFill>
              </a:rPr>
              <a:t>What </a:t>
            </a:r>
            <a:r>
              <a:rPr lang="en-US" sz="2400" dirty="0">
                <a:solidFill>
                  <a:srgbClr val="04516D"/>
                </a:solidFill>
              </a:rPr>
              <a:t>is next?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1050" y="2540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AGENDA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8077200" y="6096000"/>
            <a:ext cx="685800" cy="609600"/>
            <a:chOff x="8077200" y="6096000"/>
            <a:chExt cx="685800" cy="609600"/>
          </a:xfrm>
        </p:grpSpPr>
        <p:sp>
          <p:nvSpPr>
            <p:cNvPr id="13" name="Oval 12"/>
            <p:cNvSpPr/>
            <p:nvPr/>
          </p:nvSpPr>
          <p:spPr>
            <a:xfrm>
              <a:off x="8077200" y="6096000"/>
              <a:ext cx="685800" cy="609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152857" y="6216134"/>
              <a:ext cx="5600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dirty="0" smtClean="0"/>
                <a:t>24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4561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4516D"/>
                </a:solidFill>
              </a:rPr>
              <a:t>Testing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000" dirty="0">
                <a:solidFill>
                  <a:srgbClr val="04516D"/>
                </a:solidFill>
              </a:rPr>
              <a:t>Unit </a:t>
            </a:r>
            <a:r>
              <a:rPr lang="en-US" sz="2000" dirty="0" smtClean="0">
                <a:solidFill>
                  <a:srgbClr val="04516D"/>
                </a:solidFill>
              </a:rPr>
              <a:t>Tests –  Checks to see </a:t>
            </a:r>
            <a:r>
              <a:rPr lang="en-US" sz="2000" dirty="0">
                <a:solidFill>
                  <a:srgbClr val="04516D"/>
                </a:solidFill>
              </a:rPr>
              <a:t>all major processes work </a:t>
            </a:r>
            <a:r>
              <a:rPr lang="en-US" sz="2000" dirty="0" smtClean="0">
                <a:solidFill>
                  <a:srgbClr val="04516D"/>
                </a:solidFill>
              </a:rPr>
              <a:t>properly</a:t>
            </a:r>
          </a:p>
          <a:p>
            <a:r>
              <a:rPr lang="en-US" sz="2000" dirty="0" smtClean="0">
                <a:solidFill>
                  <a:srgbClr val="04516D"/>
                </a:solidFill>
              </a:rPr>
              <a:t>	</a:t>
            </a:r>
            <a:r>
              <a:rPr lang="en-US" sz="2000" dirty="0" smtClean="0">
                <a:solidFill>
                  <a:srgbClr val="04516D"/>
                </a:solidFill>
              </a:rPr>
              <a:t>	- </a:t>
            </a:r>
            <a:r>
              <a:rPr lang="en-US" sz="2000" dirty="0">
                <a:solidFill>
                  <a:srgbClr val="04516D"/>
                </a:solidFill>
              </a:rPr>
              <a:t>Made up of Test Cases</a:t>
            </a:r>
          </a:p>
          <a:p>
            <a:endParaRPr lang="en-US" sz="2000" dirty="0" smtClean="0">
              <a:solidFill>
                <a:srgbClr val="04516D"/>
              </a:solidFill>
            </a:endParaRPr>
          </a:p>
          <a:p>
            <a:pPr>
              <a:buFont typeface="Arial"/>
              <a:buChar char="•"/>
            </a:pPr>
            <a:r>
              <a:rPr lang="en-US" sz="2000" dirty="0" smtClean="0">
                <a:solidFill>
                  <a:srgbClr val="04516D"/>
                </a:solidFill>
              </a:rPr>
              <a:t>Test </a:t>
            </a:r>
            <a:r>
              <a:rPr lang="en-US" sz="2000" dirty="0">
                <a:solidFill>
                  <a:srgbClr val="04516D"/>
                </a:solidFill>
              </a:rPr>
              <a:t>Case – </a:t>
            </a:r>
            <a:r>
              <a:rPr lang="en-US" sz="2000" dirty="0" smtClean="0">
                <a:solidFill>
                  <a:srgbClr val="04516D"/>
                </a:solidFill>
              </a:rPr>
              <a:t>An </a:t>
            </a:r>
            <a:r>
              <a:rPr lang="en-US" sz="2000" dirty="0">
                <a:solidFill>
                  <a:srgbClr val="04516D"/>
                </a:solidFill>
              </a:rPr>
              <a:t>individual test within a component of the software </a:t>
            </a:r>
            <a:r>
              <a:rPr lang="en-US" sz="2000" dirty="0" smtClean="0">
                <a:solidFill>
                  <a:srgbClr val="04516D"/>
                </a:solidFill>
              </a:rPr>
              <a:t>usually for </a:t>
            </a:r>
            <a:r>
              <a:rPr lang="en-US" sz="2000" dirty="0">
                <a:solidFill>
                  <a:srgbClr val="04516D"/>
                </a:solidFill>
              </a:rPr>
              <a:t>one process</a:t>
            </a:r>
          </a:p>
          <a:p>
            <a:r>
              <a:rPr lang="en-US" sz="2000" dirty="0">
                <a:solidFill>
                  <a:srgbClr val="04516D"/>
                </a:solidFill>
              </a:rPr>
              <a:t> </a:t>
            </a:r>
            <a:endParaRPr lang="en-US" sz="2000" dirty="0" smtClean="0">
              <a:solidFill>
                <a:srgbClr val="04516D"/>
              </a:solidFill>
            </a:endParaRPr>
          </a:p>
          <a:p>
            <a:pPr>
              <a:buFont typeface="Arial"/>
              <a:buChar char="•"/>
            </a:pPr>
            <a:r>
              <a:rPr lang="en-US" sz="2000" dirty="0" smtClean="0">
                <a:solidFill>
                  <a:srgbClr val="04516D"/>
                </a:solidFill>
              </a:rPr>
              <a:t>Acceptance </a:t>
            </a:r>
            <a:r>
              <a:rPr lang="en-US" sz="2000" dirty="0">
                <a:solidFill>
                  <a:srgbClr val="04516D"/>
                </a:solidFill>
              </a:rPr>
              <a:t>Test – </a:t>
            </a:r>
            <a:r>
              <a:rPr lang="en-US" sz="2000" dirty="0" smtClean="0">
                <a:solidFill>
                  <a:srgbClr val="04516D"/>
                </a:solidFill>
              </a:rPr>
              <a:t>Does </a:t>
            </a:r>
            <a:r>
              <a:rPr lang="en-US" sz="2000" dirty="0">
                <a:solidFill>
                  <a:srgbClr val="04516D"/>
                </a:solidFill>
              </a:rPr>
              <a:t>the software provide the functionality the client needs?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</a:t>
            </a:r>
            <a:r>
              <a:rPr lang="en-US" cap="none" smtClean="0"/>
              <a:t>obb</a:t>
            </a:r>
            <a:r>
              <a:rPr lang="en-US" smtClean="0"/>
              <a:t>-IT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60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AGENDA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</a:t>
            </a:r>
            <a:r>
              <a:rPr lang="en-US" cap="none" smtClean="0"/>
              <a:t>obb</a:t>
            </a:r>
            <a:r>
              <a:rPr lang="en-US" smtClean="0"/>
              <a:t>-IT</a:t>
            </a: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62000" y="990600"/>
            <a:ext cx="7520940" cy="571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Introduction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Product Overview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Data Dictionary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Entity Relationship Diagram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Data Design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Database Tables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Prototype Screens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Testing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5ACEF9"/>
                </a:solidFill>
              </a:rPr>
              <a:t>Unit Test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Acceptance Test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What is next?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1050" y="2540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AGENDA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8077200" y="6096000"/>
            <a:ext cx="685800" cy="609600"/>
            <a:chOff x="8077200" y="6096000"/>
            <a:chExt cx="685800" cy="609600"/>
          </a:xfrm>
        </p:grpSpPr>
        <p:sp>
          <p:nvSpPr>
            <p:cNvPr id="13" name="Oval 12"/>
            <p:cNvSpPr/>
            <p:nvPr/>
          </p:nvSpPr>
          <p:spPr>
            <a:xfrm>
              <a:off x="8077200" y="6096000"/>
              <a:ext cx="685800" cy="609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136148" y="6216134"/>
              <a:ext cx="5600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dirty="0" smtClean="0"/>
                <a:t>26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4561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4516D"/>
                </a:solidFill>
              </a:rPr>
              <a:t>Unit </a:t>
            </a:r>
            <a:r>
              <a:rPr lang="en-US" dirty="0" err="1" smtClean="0">
                <a:solidFill>
                  <a:srgbClr val="04516D"/>
                </a:solidFill>
              </a:rPr>
              <a:t>TestS</a:t>
            </a:r>
            <a:endParaRPr lang="en-US" dirty="0">
              <a:solidFill>
                <a:srgbClr val="04516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dirty="0" smtClean="0">
                <a:solidFill>
                  <a:srgbClr val="04516D"/>
                </a:solidFill>
              </a:rPr>
              <a:t>On Excel Sheet</a:t>
            </a:r>
            <a:endParaRPr lang="en-US" sz="2000" dirty="0">
              <a:solidFill>
                <a:srgbClr val="04516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</a:t>
            </a:r>
            <a:r>
              <a:rPr lang="en-US" cap="none" smtClean="0"/>
              <a:t>obb</a:t>
            </a:r>
            <a:r>
              <a:rPr lang="en-US" smtClean="0"/>
              <a:t>-IT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991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AGENDA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</a:t>
            </a:r>
            <a:r>
              <a:rPr lang="en-US" cap="none" smtClean="0"/>
              <a:t>obb</a:t>
            </a:r>
            <a:r>
              <a:rPr lang="en-US" smtClean="0"/>
              <a:t>-IT</a:t>
            </a: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62000" y="990600"/>
            <a:ext cx="7520940" cy="571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Introduction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Product Overview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Data Dictionary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Entity Relationship Diagram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Data Design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Database Tables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Prototype Screens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Testing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Unit Test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5ACEF9"/>
                </a:solidFill>
              </a:rPr>
              <a:t>Acceptance Test</a:t>
            </a:r>
            <a:endParaRPr lang="en-US" sz="2400" dirty="0">
              <a:solidFill>
                <a:srgbClr val="5ACEF9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What is next?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1050" y="2540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AGENDA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8077200" y="6096000"/>
            <a:ext cx="685800" cy="609600"/>
            <a:chOff x="8077200" y="6096000"/>
            <a:chExt cx="685800" cy="609600"/>
          </a:xfrm>
        </p:grpSpPr>
        <p:sp>
          <p:nvSpPr>
            <p:cNvPr id="13" name="Oval 12"/>
            <p:cNvSpPr/>
            <p:nvPr/>
          </p:nvSpPr>
          <p:spPr>
            <a:xfrm>
              <a:off x="8077200" y="6096000"/>
              <a:ext cx="685800" cy="609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136148" y="6216134"/>
              <a:ext cx="5600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dirty="0" smtClean="0"/>
                <a:t>28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85101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4516D"/>
                </a:solidFill>
              </a:rPr>
              <a:t>Acceptance Test</a:t>
            </a:r>
            <a:endParaRPr lang="en-US" dirty="0">
              <a:solidFill>
                <a:srgbClr val="04516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sz="2400" dirty="0" smtClean="0">
                <a:solidFill>
                  <a:srgbClr val="04516D"/>
                </a:solidFill>
              </a:rPr>
              <a:t>Functional Requirements</a:t>
            </a:r>
          </a:p>
          <a:p>
            <a:pPr lvl="2">
              <a:lnSpc>
                <a:spcPct val="150000"/>
              </a:lnSpc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Three different users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sz="2400" dirty="0" smtClean="0">
                <a:solidFill>
                  <a:srgbClr val="04516D"/>
                </a:solidFill>
              </a:rPr>
              <a:t>Nonfunctional Requirements</a:t>
            </a:r>
          </a:p>
          <a:p>
            <a:pPr lvl="2">
              <a:lnSpc>
                <a:spcPct val="150000"/>
              </a:lnSpc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r>
              <a:rPr lang="en-US" sz="2400" dirty="0" smtClean="0">
                <a:solidFill>
                  <a:srgbClr val="04516D"/>
                </a:solidFill>
              </a:rPr>
              <a:t>Easy </a:t>
            </a:r>
            <a:r>
              <a:rPr lang="en-US" sz="2400" dirty="0" smtClean="0">
                <a:solidFill>
                  <a:srgbClr val="04516D"/>
                </a:solidFill>
              </a:rPr>
              <a:t>to change a website’s template</a:t>
            </a:r>
          </a:p>
          <a:p>
            <a:pPr lvl="2">
              <a:lnSpc>
                <a:spcPct val="150000"/>
              </a:lnSpc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r>
              <a:rPr lang="en-US" sz="2400" dirty="0" smtClean="0">
                <a:solidFill>
                  <a:srgbClr val="04516D"/>
                </a:solidFill>
              </a:rPr>
              <a:t>Efficient</a:t>
            </a:r>
            <a:r>
              <a:rPr lang="en-US" sz="2400" dirty="0" smtClean="0">
                <a:solidFill>
                  <a:srgbClr val="04516D"/>
                </a:solidFill>
              </a:rPr>
              <a:t>, </a:t>
            </a:r>
            <a:r>
              <a:rPr lang="en-US" sz="2400" dirty="0" smtClean="0">
                <a:solidFill>
                  <a:srgbClr val="04516D"/>
                </a:solidFill>
              </a:rPr>
              <a:t>Stable</a:t>
            </a:r>
            <a:r>
              <a:rPr lang="en-US" sz="2400" dirty="0" smtClean="0">
                <a:solidFill>
                  <a:srgbClr val="04516D"/>
                </a:solidFill>
              </a:rPr>
              <a:t>, </a:t>
            </a:r>
            <a:r>
              <a:rPr lang="en-US" sz="2400" dirty="0" smtClean="0">
                <a:solidFill>
                  <a:srgbClr val="04516D"/>
                </a:solidFill>
              </a:rPr>
              <a:t>User </a:t>
            </a:r>
            <a:r>
              <a:rPr lang="en-US" sz="2400" dirty="0" smtClean="0">
                <a:solidFill>
                  <a:srgbClr val="04516D"/>
                </a:solidFill>
              </a:rPr>
              <a:t>friendly</a:t>
            </a:r>
          </a:p>
          <a:p>
            <a:pPr lvl="2">
              <a:lnSpc>
                <a:spcPct val="150000"/>
              </a:lnSpc>
              <a:buClr>
                <a:schemeClr val="accent3">
                  <a:lumMod val="50000"/>
                </a:schemeClr>
              </a:buClr>
              <a:buFont typeface="Wingdings" charset="2"/>
              <a:buChar char="Ø"/>
            </a:pPr>
            <a:r>
              <a:rPr lang="en-US" sz="2400" dirty="0" smtClean="0">
                <a:solidFill>
                  <a:srgbClr val="04516D"/>
                </a:solidFill>
              </a:rPr>
              <a:t>Follow all laws for parsing </a:t>
            </a:r>
            <a:r>
              <a:rPr lang="en-US" sz="2400" dirty="0" smtClean="0">
                <a:solidFill>
                  <a:srgbClr val="04516D"/>
                </a:solidFill>
              </a:rPr>
              <a:t>data</a:t>
            </a:r>
            <a:endParaRPr lang="en-US" sz="2400" dirty="0">
              <a:solidFill>
                <a:srgbClr val="04516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</a:t>
            </a:r>
            <a:r>
              <a:rPr lang="en-US" cap="none" smtClean="0"/>
              <a:t>obb</a:t>
            </a:r>
            <a:r>
              <a:rPr lang="en-US" smtClean="0"/>
              <a:t>-IT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827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AGENDA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</a:t>
            </a:r>
            <a:r>
              <a:rPr lang="en-US" cap="none" smtClean="0"/>
              <a:t>obb</a:t>
            </a:r>
            <a:r>
              <a:rPr lang="en-US" smtClean="0"/>
              <a:t>-IT</a:t>
            </a: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62000" y="990600"/>
            <a:ext cx="7520940" cy="571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5ACEF9"/>
                </a:solidFill>
              </a:rPr>
              <a:t>Introduction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Product Overview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Data </a:t>
            </a:r>
            <a:r>
              <a:rPr lang="en-US" sz="2400" dirty="0" smtClean="0">
                <a:solidFill>
                  <a:srgbClr val="04516D"/>
                </a:solidFill>
              </a:rPr>
              <a:t>Dictionary</a:t>
            </a:r>
            <a:endParaRPr lang="en-US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4516D"/>
                </a:solidFill>
              </a:rPr>
              <a:t>Entity Relationship Diagram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Data </a:t>
            </a:r>
            <a:r>
              <a:rPr lang="en-US" sz="2400" dirty="0" smtClean="0">
                <a:solidFill>
                  <a:srgbClr val="04516D"/>
                </a:solidFill>
              </a:rPr>
              <a:t>Design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4516D"/>
                </a:solidFill>
              </a:rPr>
              <a:t>Database Tables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4516D"/>
                </a:solidFill>
              </a:rPr>
              <a:t>Prototype Screens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4516D"/>
                </a:solidFill>
              </a:rPr>
              <a:t>Testing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Unit Test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Acceptance Test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4516D"/>
                </a:solidFill>
              </a:rPr>
              <a:t>What is next?</a:t>
            </a:r>
            <a:endParaRPr lang="en-US" sz="2400" dirty="0">
              <a:solidFill>
                <a:srgbClr val="04516D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1050" y="2540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AGENDA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8077200" y="6096000"/>
            <a:ext cx="685800" cy="609600"/>
            <a:chOff x="8077200" y="6096000"/>
            <a:chExt cx="685800" cy="609600"/>
          </a:xfrm>
        </p:grpSpPr>
        <p:sp>
          <p:nvSpPr>
            <p:cNvPr id="13" name="Oval 12"/>
            <p:cNvSpPr/>
            <p:nvPr/>
          </p:nvSpPr>
          <p:spPr>
            <a:xfrm>
              <a:off x="8077200" y="6096000"/>
              <a:ext cx="685800" cy="609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202984" y="6216134"/>
              <a:ext cx="5600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3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4561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AGENDA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</a:t>
            </a:r>
            <a:r>
              <a:rPr lang="en-US" cap="none" smtClean="0"/>
              <a:t>obb</a:t>
            </a:r>
            <a:r>
              <a:rPr lang="en-US" smtClean="0"/>
              <a:t>-IT</a:t>
            </a: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62000" y="990600"/>
            <a:ext cx="7520940" cy="571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Introduction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Product Overview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Data Dictionary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Entity Relationship Diagram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Data Design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Database Tables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Prototype Screens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Testing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Unit Test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Acceptance Test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What is next?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1050" y="2540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AGENDA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8077200" y="6096000"/>
            <a:ext cx="685800" cy="609600"/>
            <a:chOff x="8077200" y="6096000"/>
            <a:chExt cx="685800" cy="609600"/>
          </a:xfrm>
        </p:grpSpPr>
        <p:sp>
          <p:nvSpPr>
            <p:cNvPr id="13" name="Oval 12"/>
            <p:cNvSpPr/>
            <p:nvPr/>
          </p:nvSpPr>
          <p:spPr>
            <a:xfrm>
              <a:off x="8077200" y="6096000"/>
              <a:ext cx="685800" cy="609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136148" y="6216134"/>
              <a:ext cx="5600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dirty="0" smtClean="0"/>
                <a:t>30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85101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What is next?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Acceptance Test Presentation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  <a:p>
            <a:pPr marL="0" lvl="1" indent="0">
              <a:buNone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April 30, 2014</a:t>
            </a:r>
          </a:p>
          <a:p>
            <a:pPr marL="0" lvl="1" indent="0">
              <a:buNone/>
            </a:pP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  <a:p>
            <a:pPr marL="0" lvl="1" indent="0">
              <a:spcBef>
                <a:spcPts val="800"/>
              </a:spcBef>
              <a:buNone/>
            </a:pP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End of the Year Party</a:t>
            </a:r>
          </a:p>
          <a:p>
            <a:pPr marL="0" lvl="1" indent="0">
              <a:buNone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May 5, 2014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  <a:p>
            <a:pPr marL="0" lvl="1" indent="0">
              <a:buNone/>
            </a:pP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</a:t>
            </a:r>
            <a:r>
              <a:rPr lang="en-US" cap="none" smtClean="0"/>
              <a:t>obb</a:t>
            </a:r>
            <a:r>
              <a:rPr lang="en-US" smtClean="0"/>
              <a:t>-IT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0480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09800"/>
            <a:ext cx="7520940" cy="548640"/>
          </a:xfrm>
        </p:spPr>
        <p:txBody>
          <a:bodyPr/>
          <a:lstStyle/>
          <a:p>
            <a:pPr algn="ctr"/>
            <a:r>
              <a:rPr lang="en-US" sz="7200" dirty="0" smtClean="0">
                <a:solidFill>
                  <a:srgbClr val="04516D"/>
                </a:solidFill>
              </a:rPr>
              <a:t>Questions?</a:t>
            </a:r>
            <a:endParaRPr lang="en-US" sz="7200" dirty="0">
              <a:solidFill>
                <a:srgbClr val="04516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</a:t>
            </a:r>
            <a:r>
              <a:rPr lang="en-US" cap="none" smtClean="0"/>
              <a:t>obb</a:t>
            </a:r>
            <a:r>
              <a:rPr lang="en-US" smtClean="0"/>
              <a:t>-IT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8711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Introduction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Katie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Sitaro – Team Leader</a:t>
            </a:r>
          </a:p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Karl 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</a:rPr>
              <a:t>Appel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– Head Developer</a:t>
            </a:r>
          </a:p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Connor Blakely – Webmaster</a:t>
            </a:r>
          </a:p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Jackie 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</a:rPr>
              <a:t>Hausmann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– Database Administrator</a:t>
            </a:r>
          </a:p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Bryan Leicht – Information Specialist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</a:t>
            </a:r>
            <a:r>
              <a:rPr lang="en-US" cap="none" smtClean="0"/>
              <a:t>obb</a:t>
            </a:r>
            <a:r>
              <a:rPr lang="en-US" smtClean="0"/>
              <a:t>-IT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2646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AGENDA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</a:t>
            </a:r>
            <a:r>
              <a:rPr lang="en-US" cap="none" smtClean="0"/>
              <a:t>obb</a:t>
            </a:r>
            <a:r>
              <a:rPr lang="en-US" smtClean="0"/>
              <a:t>-IT</a:t>
            </a:r>
            <a:endParaRPr lang="en-US" dirty="0" smtClean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62000" y="990600"/>
            <a:ext cx="7520940" cy="571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Introduction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Product Overview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Data Dictionary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Entity Relationship Diagram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Data Design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Database Tables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Prototype Screens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Testing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Unit Test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Acceptance Test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4516D"/>
                </a:solidFill>
              </a:rPr>
              <a:t>What </a:t>
            </a:r>
            <a:r>
              <a:rPr lang="en-US" sz="2400" dirty="0">
                <a:solidFill>
                  <a:srgbClr val="04516D"/>
                </a:solidFill>
              </a:rPr>
              <a:t>is next?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077200" y="6096000"/>
            <a:ext cx="685800" cy="609600"/>
            <a:chOff x="8077200" y="6096000"/>
            <a:chExt cx="685800" cy="609600"/>
          </a:xfrm>
        </p:grpSpPr>
        <p:sp>
          <p:nvSpPr>
            <p:cNvPr id="13" name="Oval 12"/>
            <p:cNvSpPr/>
            <p:nvPr/>
          </p:nvSpPr>
          <p:spPr>
            <a:xfrm>
              <a:off x="8077200" y="6096000"/>
              <a:ext cx="685800" cy="609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202984" y="6216134"/>
              <a:ext cx="5600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7389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4516D"/>
                </a:solidFill>
              </a:rPr>
              <a:t>Product overview</a:t>
            </a:r>
            <a:endParaRPr lang="en-US" dirty="0">
              <a:solidFill>
                <a:srgbClr val="04516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  <a:buClr>
                <a:srgbClr val="5ACEF9"/>
              </a:buClr>
              <a:buFont typeface="Wingdings" charset="2"/>
              <a:buChar char="Ø"/>
            </a:pPr>
            <a:r>
              <a:rPr lang="en-US" sz="2800" i="1" dirty="0">
                <a:solidFill>
                  <a:schemeClr val="accent3">
                    <a:lumMod val="50000"/>
                  </a:schemeClr>
                </a:solidFill>
              </a:rPr>
              <a:t>Magic: The Gathering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playing cards</a:t>
            </a:r>
          </a:p>
          <a:p>
            <a:pPr lvl="1">
              <a:lnSpc>
                <a:spcPct val="150000"/>
              </a:lnSpc>
              <a:buClr>
                <a:srgbClr val="5ACEF9"/>
              </a:buClr>
              <a:buFont typeface="Wingdings" charset="2"/>
              <a:buChar char="Ø"/>
            </a:pP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Scrape data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from a variety of websites</a:t>
            </a:r>
          </a:p>
          <a:p>
            <a:pPr lvl="1">
              <a:lnSpc>
                <a:spcPct val="150000"/>
              </a:lnSpc>
              <a:buClr>
                <a:srgbClr val="5ACEF9"/>
              </a:buClr>
              <a:buFont typeface="Wingdings" charset="2"/>
              <a:buChar char="Ø"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Track changes in prices between days</a:t>
            </a:r>
          </a:p>
          <a:p>
            <a:pPr lvl="1">
              <a:lnSpc>
                <a:spcPct val="150000"/>
              </a:lnSpc>
              <a:buClr>
                <a:srgbClr val="5ACEF9"/>
              </a:buClr>
              <a:buFont typeface="Wingdings" charset="2"/>
              <a:buChar char="Ø"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Compare prices between websites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</a:t>
            </a:r>
            <a:r>
              <a:rPr lang="en-US" cap="none" smtClean="0"/>
              <a:t>obb</a:t>
            </a:r>
            <a:r>
              <a:rPr lang="en-US" smtClean="0"/>
              <a:t>-IT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423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AGENDA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</a:t>
            </a:r>
            <a:r>
              <a:rPr lang="en-US" cap="none" smtClean="0"/>
              <a:t>obb</a:t>
            </a:r>
            <a:r>
              <a:rPr lang="en-US" smtClean="0"/>
              <a:t>-IT</a:t>
            </a: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62000" y="990600"/>
            <a:ext cx="7520940" cy="571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Introduction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Product Overview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5ACEF9"/>
                </a:solidFill>
              </a:rPr>
              <a:t>Data Dictionary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Entity Relationship Diagram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Data Design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Database Tables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Prototype Screens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Testing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Unit Test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Acceptance Test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4516D"/>
                </a:solidFill>
              </a:rPr>
              <a:t>What </a:t>
            </a:r>
            <a:r>
              <a:rPr lang="en-US" sz="2400" dirty="0">
                <a:solidFill>
                  <a:srgbClr val="04516D"/>
                </a:solidFill>
              </a:rPr>
              <a:t>is next?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1050" y="2540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AGENDA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8077200" y="6096000"/>
            <a:ext cx="685800" cy="609600"/>
            <a:chOff x="8077200" y="6096000"/>
            <a:chExt cx="685800" cy="609600"/>
          </a:xfrm>
        </p:grpSpPr>
        <p:sp>
          <p:nvSpPr>
            <p:cNvPr id="13" name="Oval 12"/>
            <p:cNvSpPr/>
            <p:nvPr/>
          </p:nvSpPr>
          <p:spPr>
            <a:xfrm>
              <a:off x="8077200" y="6096000"/>
              <a:ext cx="685800" cy="609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202984" y="6216134"/>
              <a:ext cx="5600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dirty="0" smtClean="0"/>
                <a:t>7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4561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Data Dictionary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</a:t>
            </a:r>
            <a:r>
              <a:rPr lang="en-US" cap="none" smtClean="0"/>
              <a:t>obb</a:t>
            </a:r>
            <a:r>
              <a:rPr lang="en-US" smtClean="0"/>
              <a:t>-IT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11430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On Excel Sheet</a:t>
            </a:r>
          </a:p>
        </p:txBody>
      </p:sp>
    </p:spTree>
    <p:extLst>
      <p:ext uri="{BB962C8B-B14F-4D97-AF65-F5344CB8AC3E}">
        <p14:creationId xmlns:p14="http://schemas.microsoft.com/office/powerpoint/2010/main" val="4182763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AGENDA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</a:t>
            </a:r>
            <a:r>
              <a:rPr lang="en-US" cap="none" smtClean="0"/>
              <a:t>obb</a:t>
            </a:r>
            <a:r>
              <a:rPr lang="en-US" smtClean="0"/>
              <a:t>-IT</a:t>
            </a: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62000" y="990600"/>
            <a:ext cx="7520940" cy="571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Introduction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Product Overview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Data Dictionary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5ACEF9"/>
                </a:solidFill>
              </a:rPr>
              <a:t>Entity Relationship Diagram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Data Design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Database Tables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Prototype Screens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Testing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Unit Test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Acceptance Test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4516D"/>
                </a:solidFill>
              </a:rPr>
              <a:t>What </a:t>
            </a:r>
            <a:r>
              <a:rPr lang="en-US" sz="2400" dirty="0">
                <a:solidFill>
                  <a:srgbClr val="04516D"/>
                </a:solidFill>
              </a:rPr>
              <a:t>is next?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1050" y="2540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AGENDA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8077200" y="6096000"/>
            <a:ext cx="685800" cy="609600"/>
            <a:chOff x="8077200" y="6096000"/>
            <a:chExt cx="685800" cy="609600"/>
          </a:xfrm>
        </p:grpSpPr>
        <p:sp>
          <p:nvSpPr>
            <p:cNvPr id="13" name="Oval 12"/>
            <p:cNvSpPr/>
            <p:nvPr/>
          </p:nvSpPr>
          <p:spPr>
            <a:xfrm>
              <a:off x="8077200" y="6096000"/>
              <a:ext cx="685800" cy="609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202984" y="6216134"/>
              <a:ext cx="5600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dirty="0"/>
                <a:t>9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20099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oftwareengineering">
  <a:themeElements>
    <a:clrScheme name="Custom 2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FFF99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gles">
  <a:themeElements>
    <a:clrScheme name="Custom 2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FFF99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Software Engineering Presentations">
  <a:themeElements>
    <a:clrScheme name="Custom 2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FFF99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softwareengineering.thmx</Template>
  <TotalTime>462</TotalTime>
  <Words>907</Words>
  <Application>Microsoft Macintosh PowerPoint</Application>
  <PresentationFormat>On-screen Show (4:3)</PresentationFormat>
  <Paragraphs>403</Paragraphs>
  <Slides>32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softwareengineering</vt:lpstr>
      <vt:lpstr>Angles</vt:lpstr>
      <vt:lpstr>1_Software Engineering Presentations</vt:lpstr>
      <vt:lpstr>Hobb-IT</vt:lpstr>
      <vt:lpstr>WELCOME</vt:lpstr>
      <vt:lpstr>AGENDA</vt:lpstr>
      <vt:lpstr>Introduction</vt:lpstr>
      <vt:lpstr>AGENDA</vt:lpstr>
      <vt:lpstr>Product overview</vt:lpstr>
      <vt:lpstr>AGENDA</vt:lpstr>
      <vt:lpstr>Data Dictionary</vt:lpstr>
      <vt:lpstr>AGENDA</vt:lpstr>
      <vt:lpstr>E-R Diagram legend</vt:lpstr>
      <vt:lpstr>E-R Diagram</vt:lpstr>
      <vt:lpstr>AGENDA</vt:lpstr>
      <vt:lpstr>Relational Schema</vt:lpstr>
      <vt:lpstr>Relational Schema</vt:lpstr>
      <vt:lpstr>AGENDA</vt:lpstr>
      <vt:lpstr>Database Tables: Website</vt:lpstr>
      <vt:lpstr>Database Tables: Template</vt:lpstr>
      <vt:lpstr>Database Tables: administrator</vt:lpstr>
      <vt:lpstr>Database Tables: Magic Card</vt:lpstr>
      <vt:lpstr>Database Tables: Advanced</vt:lpstr>
      <vt:lpstr>Database Tables: Search</vt:lpstr>
      <vt:lpstr>Database Tables: on List</vt:lpstr>
      <vt:lpstr>AGENDA</vt:lpstr>
      <vt:lpstr>AGENDA</vt:lpstr>
      <vt:lpstr>Testing Overview</vt:lpstr>
      <vt:lpstr>AGENDA</vt:lpstr>
      <vt:lpstr>Unit TestS</vt:lpstr>
      <vt:lpstr>AGENDA</vt:lpstr>
      <vt:lpstr>Acceptance Test</vt:lpstr>
      <vt:lpstr>AGENDA</vt:lpstr>
      <vt:lpstr>What is next?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Hobb-IT</dc:title>
  <dc:creator>Katie Sitaro</dc:creator>
  <cp:lastModifiedBy>Katie Sitaro</cp:lastModifiedBy>
  <cp:revision>25</cp:revision>
  <dcterms:created xsi:type="dcterms:W3CDTF">2014-03-17T13:36:29Z</dcterms:created>
  <dcterms:modified xsi:type="dcterms:W3CDTF">2014-03-19T15:02:59Z</dcterms:modified>
</cp:coreProperties>
</file>