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42"/>
  </p:notesMasterIdLst>
  <p:handoutMasterIdLst>
    <p:handoutMasterId r:id="rId43"/>
  </p:handoutMasterIdLst>
  <p:sldIdLst>
    <p:sldId id="257" r:id="rId4"/>
    <p:sldId id="259" r:id="rId5"/>
    <p:sldId id="272" r:id="rId6"/>
    <p:sldId id="263" r:id="rId7"/>
    <p:sldId id="317" r:id="rId8"/>
    <p:sldId id="293" r:id="rId9"/>
    <p:sldId id="318" r:id="rId10"/>
    <p:sldId id="295" r:id="rId11"/>
    <p:sldId id="294" r:id="rId12"/>
    <p:sldId id="297" r:id="rId13"/>
    <p:sldId id="319" r:id="rId14"/>
    <p:sldId id="313" r:id="rId15"/>
    <p:sldId id="314" r:id="rId16"/>
    <p:sldId id="315" r:id="rId17"/>
    <p:sldId id="320" r:id="rId18"/>
    <p:sldId id="308" r:id="rId19"/>
    <p:sldId id="326" r:id="rId20"/>
    <p:sldId id="327" r:id="rId21"/>
    <p:sldId id="321" r:id="rId22"/>
    <p:sldId id="298" r:id="rId23"/>
    <p:sldId id="322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23" r:id="rId34"/>
    <p:sldId id="309" r:id="rId35"/>
    <p:sldId id="324" r:id="rId36"/>
    <p:sldId id="310" r:id="rId37"/>
    <p:sldId id="325" r:id="rId38"/>
    <p:sldId id="311" r:id="rId39"/>
    <p:sldId id="312" r:id="rId40"/>
    <p:sldId id="31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EC53-738F-9B4E-A1EC-139150341026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1C25-440A-2A4E-B70F-8143C26B3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7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9D4B4-1469-3F4A-BD03-C6C13B609A46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F4F83-C1C7-B045-8CF2-1D123D147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9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8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4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5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4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434342"/>
                </a:solidFill>
              </a:rPr>
              <a:t>Hobb-IT</a:t>
            </a:r>
            <a:endParaRPr lang="en-US" dirty="0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BBFE1-33FE-4FB2-BA74-8B7116F5135E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80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4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0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22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18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31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8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4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93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434342"/>
                </a:solidFill>
              </a:rPr>
              <a:t>Hobb-IT</a:t>
            </a:r>
            <a:endParaRPr lang="en-US" dirty="0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4C4180-A3D3-3944-916A-73371B02C643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73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43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48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4180-A3D3-3944-916A-73371B02C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0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2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434342"/>
                </a:solidFill>
              </a:rPr>
              <a:t>H</a:t>
            </a:r>
            <a:r>
              <a:rPr lang="en-US" cap="none" dirty="0" smtClean="0">
                <a:solidFill>
                  <a:srgbClr val="434342"/>
                </a:solidFill>
              </a:rPr>
              <a:t>obb</a:t>
            </a:r>
            <a:r>
              <a:rPr lang="en-US" dirty="0" smtClean="0">
                <a:solidFill>
                  <a:srgbClr val="434342"/>
                </a:solidFill>
              </a:rPr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6BBFE1-33FE-4FB2-BA74-8B7116F5135E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838083" y="5511506"/>
            <a:ext cx="1829033" cy="915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Illumination Technologies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66BBFE1-33FE-4FB2-BA74-8B7116F51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5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dirty="0" smtClean="0"/>
              <a:t>Hobb-IT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457200"/>
            <a:fld id="{7C4C4180-A3D3-3944-916A-73371B02C643}" type="slidenum">
              <a:rPr lang="en-US" smtClean="0"/>
              <a:pPr defTabSz="4572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oraserv.cs.siena.edu/~perm_illuminationtech/hobbit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cap="none" dirty="0">
                <a:solidFill>
                  <a:schemeClr val="accent3">
                    <a:lumMod val="50000"/>
                  </a:schemeClr>
                </a:solidFill>
              </a:rPr>
              <a:t>Hobb-IT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sz="2400" dirty="0">
                <a:solidFill>
                  <a:srgbClr val="04516D"/>
                </a:solidFill>
              </a:rPr>
              <a:t>Hobby Information Tracker </a:t>
            </a:r>
          </a:p>
          <a:p>
            <a:pPr marL="0" indent="0" algn="ctr"/>
            <a:endParaRPr lang="en-US" sz="2400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2400" dirty="0">
                <a:solidFill>
                  <a:srgbClr val="04516D"/>
                </a:solidFill>
              </a:rPr>
              <a:t>By Illumination Technologies</a:t>
            </a:r>
          </a:p>
          <a:p>
            <a:pPr marL="0" indent="0" algn="ctr"/>
            <a:endParaRPr lang="en-US" sz="3200" u="sng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3200" u="sng" dirty="0" smtClean="0">
                <a:solidFill>
                  <a:srgbClr val="04516D"/>
                </a:solidFill>
              </a:rPr>
              <a:t>Acceptance Test</a:t>
            </a:r>
            <a:endParaRPr lang="en-US" sz="3200" u="sng" dirty="0">
              <a:solidFill>
                <a:srgbClr val="04516D"/>
              </a:solidFill>
            </a:endParaRPr>
          </a:p>
          <a:p>
            <a:pPr marL="0" indent="0" algn="ctr"/>
            <a:endParaRPr lang="en-US" sz="2400" dirty="0">
              <a:solidFill>
                <a:srgbClr val="04516D"/>
              </a:solidFill>
            </a:endParaRPr>
          </a:p>
          <a:p>
            <a:pPr marL="0" indent="0" algn="ctr"/>
            <a:r>
              <a:rPr lang="en-US" sz="2400" dirty="0" smtClean="0">
                <a:solidFill>
                  <a:srgbClr val="04516D"/>
                </a:solidFill>
              </a:rPr>
              <a:t>April 30</a:t>
            </a:r>
            <a:r>
              <a:rPr lang="en-US" sz="2400" baseline="30000" dirty="0" smtClean="0">
                <a:solidFill>
                  <a:srgbClr val="04516D"/>
                </a:solidFill>
              </a:rPr>
              <a:t>th</a:t>
            </a:r>
            <a:r>
              <a:rPr lang="en-US" sz="2400" dirty="0" smtClean="0">
                <a:solidFill>
                  <a:srgbClr val="04516D"/>
                </a:solidFill>
              </a:rPr>
              <a:t>, 2014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Solution strategy Continued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Detailed Design</a:t>
            </a:r>
          </a:p>
          <a:p>
            <a:pPr marL="573786" lvl="3" indent="-285750">
              <a:buNone/>
            </a:pPr>
            <a:r>
              <a:rPr lang="en-US" sz="1800" b="1" dirty="0" smtClean="0">
                <a:solidFill>
                  <a:srgbClr val="04516D"/>
                </a:solidFill>
              </a:rPr>
              <a:t>	Generated a detailed description of user interface, data structures, software architecture</a:t>
            </a:r>
          </a:p>
          <a:p>
            <a:pPr marL="802386" lvl="4" indent="-285750">
              <a:buNone/>
            </a:pPr>
            <a:r>
              <a:rPr lang="en-US" sz="1800" b="1" dirty="0" smtClean="0">
                <a:solidFill>
                  <a:srgbClr val="04516D"/>
                </a:solidFill>
              </a:rPr>
              <a:t> Developed a database management design.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Testing and Development</a:t>
            </a:r>
          </a:p>
          <a:p>
            <a:pPr marL="573786" lvl="3" indent="-285750">
              <a:buNone/>
            </a:pPr>
            <a:r>
              <a:rPr lang="en-US" sz="1800" b="1" dirty="0" smtClean="0">
                <a:solidFill>
                  <a:srgbClr val="04516D"/>
                </a:solidFill>
              </a:rPr>
              <a:t>	Developed and tested the code required for the system</a:t>
            </a:r>
            <a:r>
              <a:rPr lang="en-US" sz="2000" dirty="0" smtClean="0">
                <a:solidFill>
                  <a:srgbClr val="04516D"/>
                </a:solidFill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Acceptance Test</a:t>
            </a:r>
          </a:p>
          <a:p>
            <a:pPr marL="573786" lvl="3" indent="-285750">
              <a:buNone/>
            </a:pPr>
            <a:r>
              <a:rPr lang="en-US" sz="1800" b="1" dirty="0" smtClean="0">
                <a:solidFill>
                  <a:srgbClr val="04516D"/>
                </a:solidFill>
              </a:rPr>
              <a:t>	Demonstrate that the system meets the functional and non-	functional requirements </a:t>
            </a:r>
            <a:r>
              <a:rPr lang="en-US" sz="2000" dirty="0" smtClean="0">
                <a:solidFill>
                  <a:srgbClr val="04516D"/>
                </a:solidFill>
              </a:rPr>
              <a:t/>
            </a:r>
            <a:br>
              <a:rPr lang="en-US" sz="2000" dirty="0" smtClean="0">
                <a:solidFill>
                  <a:srgbClr val="04516D"/>
                </a:solidFill>
              </a:rPr>
            </a:br>
            <a:endParaRPr lang="en-US" sz="2000" dirty="0" smtClean="0">
              <a:solidFill>
                <a:srgbClr val="04516D"/>
              </a:solidFill>
            </a:endParaRPr>
          </a:p>
          <a:p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Administrator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solidFill>
                  <a:srgbClr val="04516D"/>
                </a:solidFill>
              </a:rPr>
              <a:t>O</a:t>
            </a:r>
            <a:r>
              <a:rPr lang="en-US" sz="2400" dirty="0" smtClean="0">
                <a:solidFill>
                  <a:srgbClr val="04516D"/>
                </a:solidFill>
              </a:rPr>
              <a:t>ne administrator account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Update how website’s information is parsed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View </a:t>
            </a:r>
            <a:r>
              <a:rPr lang="en-US" sz="2400" dirty="0" smtClean="0">
                <a:solidFill>
                  <a:srgbClr val="04516D"/>
                </a:solidFill>
              </a:rPr>
              <a:t>and edit all login credentials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Change default website for Guest User</a:t>
            </a:r>
          </a:p>
          <a:p>
            <a:pPr>
              <a:buFont typeface="Arial"/>
              <a:buChar char="•"/>
            </a:pPr>
            <a:endParaRPr lang="en-US" sz="20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Advanced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Login to system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View card’s price from multiple websites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Add cards to saved lists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View search history</a:t>
            </a:r>
          </a:p>
          <a:p>
            <a:pPr marL="237744" lvl="2" indent="0">
              <a:lnSpc>
                <a:spcPct val="150000"/>
              </a:lnSpc>
              <a:buNone/>
            </a:pPr>
            <a:endParaRPr lang="en-US" sz="2400" dirty="0" smtClean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Guest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520940" cy="33088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Search for real-time price of cards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One card per search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Can only access one website’s information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Website is determined by Administrator</a:t>
            </a:r>
            <a:endParaRPr lang="en-US" sz="24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16D"/>
                </a:solidFill>
                <a:latin typeface="Franklin Gothic Medium" charset="0"/>
              </a:rPr>
              <a:t>Testing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425"/>
              </a:spcAft>
              <a:buSzPct val="100000"/>
              <a:buFont typeface="Arial"/>
              <a:buChar char="•"/>
            </a:pPr>
            <a:r>
              <a:rPr lang="en-US" sz="2400" dirty="0">
                <a:solidFill>
                  <a:srgbClr val="04516D"/>
                </a:solidFill>
                <a:latin typeface="Franklin Gothic Book" charset="0"/>
              </a:rPr>
              <a:t>Unit Tests –  Checks to see all major processes work </a:t>
            </a:r>
            <a:r>
              <a:rPr lang="en-US" sz="2400" dirty="0" smtClean="0">
                <a:solidFill>
                  <a:srgbClr val="04516D"/>
                </a:solidFill>
                <a:latin typeface="Franklin Gothic Book" charset="0"/>
              </a:rPr>
              <a:t>properly</a:t>
            </a:r>
          </a:p>
          <a:p>
            <a:pPr lvl="3">
              <a:spcAft>
                <a:spcPts val="1425"/>
              </a:spcAft>
              <a:buClrTx/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  <a:latin typeface="Franklin Gothic Book" charset="0"/>
              </a:rPr>
              <a:t>Made </a:t>
            </a:r>
            <a:r>
              <a:rPr lang="en-US" sz="2400" dirty="0">
                <a:solidFill>
                  <a:srgbClr val="04516D"/>
                </a:solidFill>
                <a:latin typeface="Franklin Gothic Book" charset="0"/>
              </a:rPr>
              <a:t>up of Test </a:t>
            </a:r>
            <a:r>
              <a:rPr lang="en-US" sz="2400" dirty="0" smtClean="0">
                <a:solidFill>
                  <a:srgbClr val="04516D"/>
                </a:solidFill>
                <a:latin typeface="Franklin Gothic Book" charset="0"/>
              </a:rPr>
              <a:t>Cases</a:t>
            </a:r>
            <a:endParaRPr lang="en-US" sz="2400" dirty="0">
              <a:solidFill>
                <a:srgbClr val="04516D"/>
              </a:solidFill>
              <a:latin typeface="Franklin Gothic Book" charset="0"/>
            </a:endParaRPr>
          </a:p>
          <a:p>
            <a:pPr>
              <a:spcAft>
                <a:spcPts val="1425"/>
              </a:spcAft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4516D"/>
                </a:solidFill>
                <a:latin typeface="Franklin Gothic Book" charset="0"/>
              </a:rPr>
              <a:t>Test Case – An individual test within a component of the software usually for one </a:t>
            </a:r>
            <a:r>
              <a:rPr lang="en-US" sz="2400" dirty="0" smtClean="0">
                <a:solidFill>
                  <a:srgbClr val="04516D"/>
                </a:solidFill>
                <a:latin typeface="Franklin Gothic Book" charset="0"/>
              </a:rPr>
              <a:t>process</a:t>
            </a:r>
            <a:endParaRPr lang="en-US" sz="2400" dirty="0">
              <a:solidFill>
                <a:srgbClr val="04516D"/>
              </a:solidFill>
              <a:latin typeface="Franklin Gothic Book" charset="0"/>
            </a:endParaRPr>
          </a:p>
          <a:p>
            <a:pPr>
              <a:spcAft>
                <a:spcPts val="1425"/>
              </a:spcAft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4516D"/>
                </a:solidFill>
                <a:latin typeface="Franklin Gothic Book" charset="0"/>
              </a:rPr>
              <a:t>Acceptance Test – Does the software provide the functionality the client needs?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Directory</a:t>
            </a:r>
            <a:endParaRPr lang="en-US" dirty="0">
              <a:solidFill>
                <a:srgbClr val="04516D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936379"/>
              </p:ext>
            </p:extLst>
          </p:nvPr>
        </p:nvGraphicFramePr>
        <p:xfrm>
          <a:off x="270928" y="1043119"/>
          <a:ext cx="8633031" cy="3652826"/>
        </p:xfrm>
        <a:graphic>
          <a:graphicData uri="http://schemas.openxmlformats.org/drawingml/2006/table">
            <a:tbl>
              <a:tblPr/>
              <a:tblGrid>
                <a:gridCol w="637797"/>
                <a:gridCol w="751689"/>
                <a:gridCol w="545174"/>
                <a:gridCol w="1201174"/>
                <a:gridCol w="1009844"/>
                <a:gridCol w="3371210"/>
                <a:gridCol w="1116143"/>
              </a:tblGrid>
              <a:tr h="5148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Pass/Fail Status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Unit Number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Unit Test Name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Date Last Tested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Integrated with these units</a:t>
                      </a:r>
                    </a:p>
                  </a:txBody>
                  <a:tcPr marL="6615" marR="6615" marT="6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1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Create Account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To allow a user to create an account for Hobb-IT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-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Login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To allow the user to login to the system with proper credentials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1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3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Logout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To allow a user to log off of an account for Hobb-IT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Enter Card Info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Description:To check if card information valid before price check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5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Validate Card Info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Allows the information returned by card check to be valid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2,4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6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Get Tracked Card Information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To ensure cards can be properly tracked and removed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2,4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7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Change Parse Information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Description: To allow the administrator to change an existing template for a given website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8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Modify Card List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04/27/14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Description: Allows advanced user to modify card list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2</a:t>
                      </a:r>
                    </a:p>
                  </a:txBody>
                  <a:tcPr marL="6615" marR="6615" marT="6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13681"/>
              </p:ext>
            </p:extLst>
          </p:nvPr>
        </p:nvGraphicFramePr>
        <p:xfrm>
          <a:off x="139785" y="2"/>
          <a:ext cx="8903961" cy="6788535"/>
        </p:xfrm>
        <a:graphic>
          <a:graphicData uri="http://schemas.openxmlformats.org/drawingml/2006/table">
            <a:tbl>
              <a:tblPr/>
              <a:tblGrid>
                <a:gridCol w="809451"/>
                <a:gridCol w="809451"/>
                <a:gridCol w="809451"/>
                <a:gridCol w="809451"/>
                <a:gridCol w="809451"/>
                <a:gridCol w="809451"/>
                <a:gridCol w="809451"/>
                <a:gridCol w="809451"/>
                <a:gridCol w="809451"/>
                <a:gridCol w="809451"/>
                <a:gridCol w="809451"/>
              </a:tblGrid>
              <a:tr h="243467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 Cases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Pass/Fail Status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 Number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Action to perform test (input)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Steps to be Executed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Before Test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Expected result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Observed result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Tested By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Test Date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2.01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Empty user name field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Leave user name field empty in Internet Explorer 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Fill in password field and attempt login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logged into Hobb-IT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Error Message: “Please enter a user name”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error message displayed.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to add JavaScript code.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Katie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4/27/14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Empty password field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Leave password field empty in Internet Explorer 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Fill in user name and attempt login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logged into Hobb-IT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Error Message: “Please enter a password”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error message displayed.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to add JavaScript code.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Katie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4/27/14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Incorrect user name entry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password that does not match account in database in Internet Explorer 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password and incorrect use name after checking database then attempt login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logged into Hobb-IT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Error Message: “Please enter a correct user name”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error message displayed.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to add JavaScript code.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Katie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4/27/14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Incorrect password entry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user name that does not exist in database in Internet Explorer 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use name and incorrect password after checking database then attempt login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logged into Hobb-IT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Error Message: “Please enter a correct password”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error message displayed.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Need to add JavaScript code.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Katie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4/27/14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Both user name and password correct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a user name and password that exist in database for same account in Internet Explorer 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Enter correct user name and password after checking database then attempt login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logged into Hobb-IT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Navigate to “Home” page of account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Navigate to “Home” page of account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Successful test on I.E.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Katie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4/27/14</a:t>
                      </a:r>
                    </a:p>
                  </a:txBody>
                  <a:tcPr marL="5028" marR="5028" marT="50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WELCOME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Client: Dr. Darren Lim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	 Associate Professor Computer Science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Guest: Dr. Tim Lederman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Guest: Dr. Meg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Fryling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</p:spTree>
    <p:extLst>
      <p:ext uri="{BB962C8B-B14F-4D97-AF65-F5344CB8AC3E}">
        <p14:creationId xmlns:p14="http://schemas.microsoft.com/office/powerpoint/2010/main" val="17505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Integration Testing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After completing the Unit Tests,</a:t>
            </a:r>
            <a:r>
              <a:rPr lang="en-US" sz="2400" dirty="0">
                <a:solidFill>
                  <a:srgbClr val="04516D"/>
                </a:solidFill>
              </a:rPr>
              <a:t> </a:t>
            </a:r>
            <a:r>
              <a:rPr lang="en-US" sz="2400" dirty="0" smtClean="0">
                <a:solidFill>
                  <a:srgbClr val="04516D"/>
                </a:solidFill>
              </a:rPr>
              <a:t>we did Integration Tests to see if the components of Hobb-IT interacted correctly with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A system test is an integration test of all the components within the system</a:t>
            </a:r>
            <a:endParaRPr lang="en-US" sz="2400" dirty="0">
              <a:solidFill>
                <a:srgbClr val="04516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This determines whether the functional requirements were met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16D"/>
                </a:solidFill>
              </a:rPr>
              <a:t>Acceptance Test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The acceptance test is the final test used to see if the functional and non functional requirements were met for the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These requirements are labeled and the corresponding result for that requirement is highlighted as either </a:t>
            </a:r>
            <a:r>
              <a:rPr lang="en-US" sz="2400" u="sng" dirty="0" smtClean="0">
                <a:solidFill>
                  <a:srgbClr val="00B050"/>
                </a:solidFill>
              </a:rPr>
              <a:t>PASSED </a:t>
            </a:r>
            <a:r>
              <a:rPr lang="en-US" sz="2400" dirty="0" smtClean="0">
                <a:solidFill>
                  <a:srgbClr val="04516D"/>
                </a:solidFill>
              </a:rPr>
              <a:t>or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rgbClr val="C00000"/>
                </a:solidFill>
              </a:rPr>
              <a:t>FAILED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- general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Hobb-IT will be compatible with current versions of Chrome, Firefox, Internet Explorer, and Safari.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- administrator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access all stored data on the database.</a:t>
            </a:r>
            <a:endParaRPr lang="en-US" sz="2000" dirty="0">
              <a:solidFill>
                <a:srgbClr val="04516D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PASSED/</a:t>
            </a:r>
            <a:r>
              <a:rPr lang="en-US" sz="2400" u="sng" dirty="0" smtClean="0">
                <a:solidFill>
                  <a:srgbClr val="C00000"/>
                </a:solidFill>
              </a:rPr>
              <a:t>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access the search history of all users</a:t>
            </a:r>
            <a:r>
              <a:rPr lang="en-US" sz="2400" dirty="0" smtClean="0">
                <a:solidFill>
                  <a:srgbClr val="04516D"/>
                </a:solidFill>
              </a:rPr>
              <a:t>.</a:t>
            </a:r>
          </a:p>
          <a:p>
            <a:pPr lvl="3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4516D"/>
                </a:solidFill>
              </a:rPr>
              <a:t> Removed During Development</a:t>
            </a:r>
            <a:endParaRPr lang="en-US" sz="2000" dirty="0">
              <a:solidFill>
                <a:srgbClr val="04516D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approve usernames and passwords of new Advanced User accounts.</a:t>
            </a:r>
            <a:endParaRPr lang="en-US" sz="2000" dirty="0">
              <a:solidFill>
                <a:srgbClr val="04516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- administrator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change how a website’s data is parsed into the database.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view and change login credentials of all users.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PASSED/</a:t>
            </a:r>
            <a:r>
              <a:rPr lang="en-US" sz="2400" u="sng" dirty="0" smtClean="0">
                <a:solidFill>
                  <a:srgbClr val="C00000"/>
                </a:solidFill>
              </a:rPr>
              <a:t>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clear the database history of past searches</a:t>
            </a:r>
            <a:r>
              <a:rPr lang="en-US" sz="2400" dirty="0" smtClean="0">
                <a:solidFill>
                  <a:srgbClr val="04516D"/>
                </a:solidFill>
              </a:rPr>
              <a:t>.</a:t>
            </a:r>
          </a:p>
          <a:p>
            <a:pPr lvl="3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4516D"/>
                </a:solidFill>
              </a:rPr>
              <a:t> </a:t>
            </a:r>
            <a:r>
              <a:rPr lang="en-US" sz="2400" dirty="0" smtClean="0">
                <a:solidFill>
                  <a:srgbClr val="04516D"/>
                </a:solidFill>
              </a:rPr>
              <a:t>	Removed </a:t>
            </a:r>
            <a:r>
              <a:rPr lang="en-US" sz="2400" dirty="0">
                <a:solidFill>
                  <a:srgbClr val="04516D"/>
                </a:solidFill>
              </a:rPr>
              <a:t>During Development</a:t>
            </a:r>
            <a:endParaRPr lang="en-US" sz="2000" dirty="0">
              <a:solidFill>
                <a:srgbClr val="04516D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– Advanced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login to Hobb-IT using a username and password approved by the Administrator.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search for the real-time price of a </a:t>
            </a:r>
            <a:r>
              <a:rPr lang="en-US" sz="2400" i="1" dirty="0">
                <a:solidFill>
                  <a:srgbClr val="04516D"/>
                </a:solidFill>
              </a:rPr>
              <a:t>Magic: The Gathering </a:t>
            </a:r>
            <a:r>
              <a:rPr lang="en-US" sz="2400" dirty="0">
                <a:solidFill>
                  <a:srgbClr val="04516D"/>
                </a:solidFill>
              </a:rPr>
              <a:t>card from any tracked website.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save a list of tracked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– Advanced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save a list of purchased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save a list of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cards the user wishes to track in the future.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edit the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cards that appear on any list.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– Advanced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access the search history associated with the Advanced User’s account.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PASSED/</a:t>
            </a:r>
            <a:r>
              <a:rPr lang="en-US" sz="2400" u="sng" dirty="0" smtClean="0">
                <a:solidFill>
                  <a:srgbClr val="C00000"/>
                </a:solidFill>
              </a:rPr>
              <a:t>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view a visual representation of the fluctuations in prices of a tracked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</a:t>
            </a:r>
            <a:r>
              <a:rPr lang="en-US" sz="2400" dirty="0" smtClean="0">
                <a:solidFill>
                  <a:srgbClr val="04516D"/>
                </a:solidFill>
              </a:rPr>
              <a:t>.</a:t>
            </a:r>
          </a:p>
          <a:p>
            <a:pPr lvl="3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4516D"/>
                </a:solidFill>
              </a:rPr>
              <a:t> 	Removed During Development</a:t>
            </a:r>
            <a:endParaRPr lang="en-US" sz="2000" dirty="0">
              <a:solidFill>
                <a:srgbClr val="04516D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Acceptance Test results – guest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access Hobb-IT without login credentials.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 smtClean="0">
                <a:solidFill>
                  <a:srgbClr val="04516D"/>
                </a:solidFill>
              </a:rPr>
              <a:t>: </a:t>
            </a:r>
            <a:r>
              <a:rPr lang="en-US" sz="2400" dirty="0">
                <a:solidFill>
                  <a:srgbClr val="04516D"/>
                </a:solidFill>
              </a:rPr>
              <a:t>Will be able to view the real-time price and condition of a </a:t>
            </a:r>
            <a:r>
              <a:rPr lang="en-US" sz="2400" i="1" dirty="0">
                <a:solidFill>
                  <a:srgbClr val="04516D"/>
                </a:solidFill>
              </a:rPr>
              <a:t>Magic: The Gathering</a:t>
            </a:r>
            <a:r>
              <a:rPr lang="en-US" sz="2400" dirty="0">
                <a:solidFill>
                  <a:srgbClr val="04516D"/>
                </a:solidFill>
              </a:rPr>
              <a:t> card from one website at a time.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4516D"/>
                </a:solidFill>
              </a:rPr>
              <a:t>Acceptance Test results – Non functional requirements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endParaRPr lang="en-US" sz="2400" u="sng" dirty="0" smtClean="0">
              <a:solidFill>
                <a:srgbClr val="00B05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50"/>
                </a:solidFill>
              </a:rPr>
              <a:t>PASSED</a:t>
            </a:r>
            <a:r>
              <a:rPr lang="en-US" sz="2400" dirty="0" smtClean="0"/>
              <a:t>/FAILED</a:t>
            </a:r>
            <a:r>
              <a:rPr lang="en-US" sz="2400" dirty="0">
                <a:solidFill>
                  <a:srgbClr val="04516D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4516D"/>
                </a:solidFill>
              </a:rPr>
              <a:t>Hobb</a:t>
            </a:r>
            <a:r>
              <a:rPr lang="en-US" sz="2400" dirty="0">
                <a:solidFill>
                  <a:srgbClr val="04516D"/>
                </a:solidFill>
              </a:rPr>
              <a:t>-IT will be easy to maintain.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B050"/>
                </a:solidFill>
              </a:rPr>
              <a:t>PASSED</a:t>
            </a:r>
            <a:r>
              <a:rPr lang="en-US" sz="2400" dirty="0"/>
              <a:t>/</a:t>
            </a:r>
            <a:r>
              <a:rPr lang="en-US" sz="2400" dirty="0" smtClean="0"/>
              <a:t>FAILED</a:t>
            </a:r>
            <a:r>
              <a:rPr lang="en-US" sz="2400" dirty="0">
                <a:solidFill>
                  <a:srgbClr val="04516D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4516D"/>
                </a:solidFill>
              </a:rPr>
              <a:t>Hobb</a:t>
            </a:r>
            <a:r>
              <a:rPr lang="en-US" sz="2400" dirty="0">
                <a:solidFill>
                  <a:srgbClr val="04516D"/>
                </a:solidFill>
              </a:rPr>
              <a:t>-IT will be efficient.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B050"/>
                </a:solidFill>
              </a:rPr>
              <a:t>PASSED</a:t>
            </a:r>
            <a:r>
              <a:rPr lang="en-US" sz="2400" dirty="0"/>
              <a:t>/</a:t>
            </a:r>
            <a:r>
              <a:rPr lang="en-US" sz="2400" dirty="0" smtClean="0"/>
              <a:t>FAILED</a:t>
            </a:r>
            <a:r>
              <a:rPr lang="en-US" sz="2400" dirty="0">
                <a:solidFill>
                  <a:srgbClr val="04516D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4516D"/>
                </a:solidFill>
              </a:rPr>
              <a:t>Hobb</a:t>
            </a:r>
            <a:r>
              <a:rPr lang="en-US" sz="2400" dirty="0">
                <a:solidFill>
                  <a:srgbClr val="04516D"/>
                </a:solidFill>
              </a:rPr>
              <a:t>-IT will be stable.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B050"/>
                </a:solidFill>
              </a:rPr>
              <a:t>PASSED</a:t>
            </a:r>
            <a:r>
              <a:rPr lang="en-US" sz="2400" dirty="0"/>
              <a:t>/</a:t>
            </a:r>
            <a:r>
              <a:rPr lang="en-US" sz="2400" dirty="0" smtClean="0"/>
              <a:t>FAILED</a:t>
            </a:r>
            <a:r>
              <a:rPr lang="en-US" sz="2400" dirty="0">
                <a:solidFill>
                  <a:srgbClr val="04516D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4516D"/>
                </a:solidFill>
              </a:rPr>
              <a:t>Hobb-IT will be user friendly.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B050"/>
                </a:solidFill>
              </a:rPr>
              <a:t>PASSED</a:t>
            </a:r>
            <a:r>
              <a:rPr lang="en-US" sz="2400" dirty="0"/>
              <a:t>/FAILED</a:t>
            </a:r>
            <a:r>
              <a:rPr lang="en-US" sz="2400" dirty="0">
                <a:solidFill>
                  <a:srgbClr val="04516D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4516D"/>
                </a:solidFill>
              </a:rPr>
              <a:t>Hobb-IT will follow the legal processes on all websites tracked.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DEMO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hlinkClick r:id="rId2"/>
              </a:rPr>
              <a:t>Hobb-IT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deliverables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DVD containing all documentation to Dr. Lederman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Includes team website and Hobb-IT source code, database scripts, all login credentials needed, deployment description in a README file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Lyrics and video of team song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Conclusion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381000">
              <a:lnSpc>
                <a:spcPct val="20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Future Enhancements</a:t>
            </a:r>
          </a:p>
          <a:p>
            <a:pPr marL="738886" lvl="3" indent="-381000">
              <a:lnSpc>
                <a:spcPct val="200000"/>
              </a:lnSpc>
              <a:buClrTx/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Graphs</a:t>
            </a:r>
          </a:p>
          <a:p>
            <a:pPr marL="738886" lvl="3" indent="-381000">
              <a:lnSpc>
                <a:spcPct val="200000"/>
              </a:lnSpc>
              <a:buClrTx/>
              <a:buFont typeface="Arial"/>
              <a:buChar char="•"/>
            </a:pPr>
            <a:r>
              <a:rPr lang="en-US" sz="2400" dirty="0" smtClean="0">
                <a:solidFill>
                  <a:srgbClr val="04516D"/>
                </a:solidFill>
              </a:rPr>
              <a:t>Allow Administrator to view search history of Advanced </a:t>
            </a:r>
            <a:r>
              <a:rPr lang="en-US" sz="2400" dirty="0" smtClean="0">
                <a:solidFill>
                  <a:srgbClr val="04516D"/>
                </a:solidFill>
              </a:rPr>
              <a:t>Users</a:t>
            </a:r>
            <a:endParaRPr lang="en-US" sz="2400" dirty="0" smtClean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What’s next?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May 2 – Academic Celebration</a:t>
            </a:r>
          </a:p>
          <a:p>
            <a:pPr>
              <a:lnSpc>
                <a:spcPct val="20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May 5 – Software Engineering Party</a:t>
            </a:r>
          </a:p>
          <a:p>
            <a:pPr>
              <a:lnSpc>
                <a:spcPct val="20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May 17 – CSIS End-of-year party</a:t>
            </a:r>
          </a:p>
          <a:p>
            <a:pPr>
              <a:lnSpc>
                <a:spcPct val="200000"/>
              </a:lnSpc>
              <a:buFont typeface="Arial"/>
              <a:buChar char="•"/>
            </a:pPr>
            <a:r>
              <a:rPr lang="en-US" sz="2800" dirty="0" smtClean="0">
                <a:solidFill>
                  <a:srgbClr val="04516D"/>
                </a:solidFill>
              </a:rPr>
              <a:t>May 18 - Graduation</a:t>
            </a:r>
            <a:endParaRPr lang="en-US" sz="28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04516D"/>
                </a:solidFill>
              </a:rPr>
              <a:t>Questions?</a:t>
            </a:r>
            <a:endParaRPr lang="en-US" sz="9600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Katie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Sitaro – Team Leader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Karl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Appel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– Head Developer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Connor Blakely – Webmaster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Jackie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Hausmann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– Database Administrator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Bryan Leicht – Information Specialist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</p:spTree>
    <p:extLst>
      <p:ext uri="{BB962C8B-B14F-4D97-AF65-F5344CB8AC3E}">
        <p14:creationId xmlns:p14="http://schemas.microsoft.com/office/powerpoint/2010/main" val="7126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Product overview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</a:rPr>
              <a:t>Magic: The Gathering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playing cards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Scrape data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from a variety of websites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Track changes in prices between days</a:t>
            </a:r>
          </a:p>
          <a:p>
            <a:pPr lvl="1">
              <a:lnSpc>
                <a:spcPct val="150000"/>
              </a:lnSpc>
              <a:buClr>
                <a:srgbClr val="5ACEF9"/>
              </a:buClr>
              <a:buFont typeface="Wingdings" charset="2"/>
              <a:buChar char="Ø"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Compare prices between websites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548640"/>
            <a:ext cx="7520940" cy="44752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Product Overview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5ACEF9"/>
                </a:solidFill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User Case Narratives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Integration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Acceptance Test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Live Demo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4516D"/>
                </a:solidFill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Solution Strategy- Model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1635" t="35471" r="20833" b="25250"/>
          <a:stretch>
            <a:fillRect/>
          </a:stretch>
        </p:blipFill>
        <p:spPr bwMode="auto">
          <a:xfrm>
            <a:off x="338204" y="1100138"/>
            <a:ext cx="8565754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90564" y="3832964"/>
            <a:ext cx="1252603" cy="6638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Solution Strategy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dirty="0" smtClean="0">
                <a:solidFill>
                  <a:srgbClr val="04516D"/>
                </a:solidFill>
              </a:rPr>
              <a:t>Completed: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Software Plan </a:t>
            </a:r>
          </a:p>
          <a:p>
            <a:pPr marL="285750" indent="-285750"/>
            <a:r>
              <a:rPr lang="en-US" sz="2000" dirty="0" smtClean="0">
                <a:solidFill>
                  <a:srgbClr val="04516D"/>
                </a:solidFill>
              </a:rPr>
              <a:t>	      </a:t>
            </a:r>
            <a:r>
              <a:rPr lang="en-US" sz="1800" dirty="0" smtClean="0">
                <a:solidFill>
                  <a:srgbClr val="04516D"/>
                </a:solidFill>
              </a:rPr>
              <a:t>Defined Problem and created a Solution Strategy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Requirement Specifications</a:t>
            </a:r>
          </a:p>
          <a:p>
            <a:pPr marL="754380" lvl="5" indent="0">
              <a:buNone/>
            </a:pPr>
            <a:r>
              <a:rPr lang="en-US" sz="1800" b="1" dirty="0" smtClean="0">
                <a:solidFill>
                  <a:srgbClr val="04516D"/>
                </a:solidFill>
              </a:rPr>
              <a:t>Developed understanding of features and functionality required</a:t>
            </a:r>
            <a:endParaRPr lang="en-US" sz="1800" dirty="0" smtClean="0">
              <a:solidFill>
                <a:srgbClr val="04516D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4516D"/>
                </a:solidFill>
              </a:rPr>
              <a:t>Preliminary </a:t>
            </a:r>
            <a:r>
              <a:rPr lang="en-US" sz="1800" dirty="0" smtClean="0">
                <a:solidFill>
                  <a:srgbClr val="04516D"/>
                </a:solidFill>
              </a:rPr>
              <a:t>Design</a:t>
            </a:r>
          </a:p>
          <a:p>
            <a:pPr marL="345186" lvl="2" indent="-285750">
              <a:buNone/>
            </a:pPr>
            <a:r>
              <a:rPr lang="en-US" sz="1800" dirty="0" smtClean="0">
                <a:solidFill>
                  <a:srgbClr val="04516D"/>
                </a:solidFill>
              </a:rPr>
              <a:t>	       </a:t>
            </a:r>
            <a:r>
              <a:rPr lang="en-US" sz="1800" b="1" dirty="0" smtClean="0">
                <a:solidFill>
                  <a:srgbClr val="04516D"/>
                </a:solidFill>
              </a:rPr>
              <a:t>Develop initial design for user interface and identify data entities</a:t>
            </a:r>
            <a:endParaRPr lang="en-US" sz="2800" dirty="0" smtClean="0">
              <a:solidFill>
                <a:srgbClr val="04516D"/>
              </a:solidFill>
            </a:endParaRPr>
          </a:p>
          <a:p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cap="none" dirty="0" smtClean="0"/>
              <a:t>obb</a:t>
            </a:r>
            <a:r>
              <a:rPr lang="en-US" dirty="0" smtClean="0"/>
              <a:t>-IT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ftwareengineering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ftware Engineering Presentation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FF99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softwareengineering.thmx</Template>
  <TotalTime>818</TotalTime>
  <Words>1587</Words>
  <Application>Microsoft Office PowerPoint</Application>
  <PresentationFormat>On-screen Show (4:3)</PresentationFormat>
  <Paragraphs>482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softwareengineering</vt:lpstr>
      <vt:lpstr>Angles</vt:lpstr>
      <vt:lpstr>1_Software Engineering Presentations</vt:lpstr>
      <vt:lpstr>Hobb-IT</vt:lpstr>
      <vt:lpstr>WELCOME</vt:lpstr>
      <vt:lpstr>AGENDA</vt:lpstr>
      <vt:lpstr>Introduction</vt:lpstr>
      <vt:lpstr>AGENDA</vt:lpstr>
      <vt:lpstr>Product overview</vt:lpstr>
      <vt:lpstr>AGENDA</vt:lpstr>
      <vt:lpstr>Solution Strategy- Model</vt:lpstr>
      <vt:lpstr>Solution Strategy</vt:lpstr>
      <vt:lpstr>Solution strategy Continued</vt:lpstr>
      <vt:lpstr>AGENDA</vt:lpstr>
      <vt:lpstr>Administrator</vt:lpstr>
      <vt:lpstr>Advanced user</vt:lpstr>
      <vt:lpstr>Guest User</vt:lpstr>
      <vt:lpstr>AGENDA</vt:lpstr>
      <vt:lpstr>Testing Overview</vt:lpstr>
      <vt:lpstr>Directory</vt:lpstr>
      <vt:lpstr>PowerPoint Presentation</vt:lpstr>
      <vt:lpstr>AGENDA</vt:lpstr>
      <vt:lpstr>Integration Testing</vt:lpstr>
      <vt:lpstr>AGENDA</vt:lpstr>
      <vt:lpstr>Acceptance Test results</vt:lpstr>
      <vt:lpstr>Acceptance Test results - general</vt:lpstr>
      <vt:lpstr>Acceptance Test results - administrator</vt:lpstr>
      <vt:lpstr>Acceptance Test results - administrator</vt:lpstr>
      <vt:lpstr>Acceptance Test results – Advanced user</vt:lpstr>
      <vt:lpstr>Acceptance Test results – Advanced user</vt:lpstr>
      <vt:lpstr>Acceptance Test results – Advanced user</vt:lpstr>
      <vt:lpstr>Acceptance Test results – guest user</vt:lpstr>
      <vt:lpstr>Acceptance Test results – Non functional requirements</vt:lpstr>
      <vt:lpstr>AGENDA</vt:lpstr>
      <vt:lpstr>DEMO</vt:lpstr>
      <vt:lpstr>AGENDA</vt:lpstr>
      <vt:lpstr>deliverables</vt:lpstr>
      <vt:lpstr>AGENDA</vt:lpstr>
      <vt:lpstr>Conclusion</vt:lpstr>
      <vt:lpstr>What’s next?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Hobb-IT</dc:title>
  <dc:creator>Katie Sitaro</dc:creator>
  <cp:lastModifiedBy>Sitaro, Katherine</cp:lastModifiedBy>
  <cp:revision>43</cp:revision>
  <dcterms:created xsi:type="dcterms:W3CDTF">2014-03-17T13:36:29Z</dcterms:created>
  <dcterms:modified xsi:type="dcterms:W3CDTF">2014-04-28T23:41:01Z</dcterms:modified>
</cp:coreProperties>
</file>