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9"/>
  </p:notesMasterIdLst>
  <p:sldIdLst>
    <p:sldId id="256" r:id="rId2"/>
    <p:sldId id="281" r:id="rId3"/>
    <p:sldId id="282" r:id="rId4"/>
    <p:sldId id="338" r:id="rId5"/>
    <p:sldId id="284" r:id="rId6"/>
    <p:sldId id="340" r:id="rId7"/>
    <p:sldId id="342" r:id="rId8"/>
    <p:sldId id="341" r:id="rId9"/>
    <p:sldId id="345" r:id="rId10"/>
    <p:sldId id="367" r:id="rId11"/>
    <p:sldId id="369" r:id="rId12"/>
    <p:sldId id="368" r:id="rId13"/>
    <p:sldId id="370" r:id="rId14"/>
    <p:sldId id="366" r:id="rId15"/>
    <p:sldId id="364" r:id="rId16"/>
    <p:sldId id="287" r:id="rId17"/>
    <p:sldId id="361" r:id="rId18"/>
    <p:sldId id="362" r:id="rId19"/>
    <p:sldId id="363" r:id="rId20"/>
    <p:sldId id="355" r:id="rId21"/>
    <p:sldId id="356" r:id="rId22"/>
    <p:sldId id="357" r:id="rId23"/>
    <p:sldId id="358" r:id="rId24"/>
    <p:sldId id="290" r:id="rId25"/>
    <p:sldId id="346" r:id="rId26"/>
    <p:sldId id="347" r:id="rId27"/>
    <p:sldId id="348" r:id="rId28"/>
    <p:sldId id="349" r:id="rId29"/>
    <p:sldId id="351" r:id="rId30"/>
    <p:sldId id="350" r:id="rId31"/>
    <p:sldId id="352" r:id="rId32"/>
    <p:sldId id="353" r:id="rId33"/>
    <p:sldId id="343" r:id="rId34"/>
    <p:sldId id="371" r:id="rId35"/>
    <p:sldId id="372" r:id="rId36"/>
    <p:sldId id="344" r:id="rId37"/>
    <p:sldId id="28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D"/>
    <a:srgbClr val="09E94E"/>
    <a:srgbClr val="68A6EA"/>
    <a:srgbClr val="2FF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1" autoAdjust="0"/>
  </p:normalViewPr>
  <p:slideViewPr>
    <p:cSldViewPr snapToGrid="0">
      <p:cViewPr varScale="1">
        <p:scale>
          <a:sx n="104" d="100"/>
          <a:sy n="104" d="100"/>
        </p:scale>
        <p:origin x="-80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9C3CD-D202-40F4-B6F9-896A799AB945}" type="datetimeFigureOut">
              <a:rPr lang="en-US" smtClean="0"/>
              <a:t>3/21/14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2E5A2-5ACB-4A89-A317-CBCBBD1855CC}" type="slidenum">
              <a:rPr lang="en-US" smtClean="0"/>
              <a:t>‹#›</a:t>
            </a:fld>
            <a:endParaRPr lang="en-US"/>
          </a:p>
        </p:txBody>
      </p:sp>
    </p:spTree>
    <p:extLst>
      <p:ext uri="{BB962C8B-B14F-4D97-AF65-F5344CB8AC3E}">
        <p14:creationId xmlns:p14="http://schemas.microsoft.com/office/powerpoint/2010/main" val="37418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2E5A2-5ACB-4A89-A317-CBCBBD1855CC}" type="slidenum">
              <a:rPr lang="en-US" smtClean="0"/>
              <a:t>1</a:t>
            </a:fld>
            <a:endParaRPr lang="en-US"/>
          </a:p>
        </p:txBody>
      </p:sp>
    </p:spTree>
    <p:extLst>
      <p:ext uri="{BB962C8B-B14F-4D97-AF65-F5344CB8AC3E}">
        <p14:creationId xmlns:p14="http://schemas.microsoft.com/office/powerpoint/2010/main" val="162383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2E5A2-5ACB-4A89-A317-CBCBBD1855CC}" type="slidenum">
              <a:rPr lang="en-US" smtClean="0"/>
              <a:t>21</a:t>
            </a:fld>
            <a:endParaRPr lang="en-US"/>
          </a:p>
        </p:txBody>
      </p:sp>
    </p:spTree>
    <p:extLst>
      <p:ext uri="{BB962C8B-B14F-4D97-AF65-F5344CB8AC3E}">
        <p14:creationId xmlns:p14="http://schemas.microsoft.com/office/powerpoint/2010/main" val="378997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3F0995-BBBD-47F6-9A7F-C1639F7F7DB7}"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28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3DE9-BFC0-417D-BBAD-E851F82964F5}" type="datetime1">
              <a:rPr lang="en-US" smtClean="0"/>
              <a:t>3/21/14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47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ACE58-3946-410C-83A4-F9BBFE74BE05}"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001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932D5-E4C9-424F-BFAF-63C339CFBA12}"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7984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62BAB-06CF-4B1B-8F72-EF7FC728C5F6}"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838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DA902C-8BE7-48B8-B55E-404ABCCF85FF}" type="datetime1">
              <a:rPr lang="en-US" smtClean="0"/>
              <a:t>3/21/14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5735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DA902C-8BE7-48B8-B55E-404ABCCF85FF}" type="datetime1">
              <a:rPr lang="en-US" smtClean="0"/>
              <a:t>3/21/14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9107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6A656-7233-44BC-BACB-96363E500207}"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3431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D0C972-E153-4486-94EC-03EA3A629B32}"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9AAF089-AA17-406B-A127-9B6FAF0FF783}"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7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99254-5841-4BE7-9B81-940B197BABBA}" type="datetime1">
              <a:rPr lang="en-US" smtClean="0"/>
              <a:t>3/21/14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447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BCA12-9BE1-4E1A-B386-8A0F2E0D71AA}" type="datetime1">
              <a:rPr lang="en-US" smtClean="0"/>
              <a:t>3/21/14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63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CF372-3A21-45AB-BC4F-DBF7A3C5EF5E}" type="datetime1">
              <a:rPr lang="en-US" smtClean="0"/>
              <a:t>3/21/14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24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9026AA-0722-4EBF-83EB-935D6A6A2F4D}" type="datetime1">
              <a:rPr lang="en-US" smtClean="0"/>
              <a:t>3/21/14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148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3CC529-6D10-409B-8E49-9FEE42DB6941}" type="datetime1">
              <a:rPr lang="en-US" smtClean="0"/>
              <a:t>3/21/14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758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4F0389E-95D8-4CEF-B153-63EA1455B091}" type="datetime1">
              <a:rPr lang="en-US" smtClean="0"/>
              <a:t>3/21/14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321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6C5E4-303A-4223-94D2-97BDDF157FC5}" type="datetime1">
              <a:rPr lang="en-US" smtClean="0"/>
              <a:t>3/21/14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87796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3DA902C-8BE7-48B8-B55E-404ABCCF85FF}" type="datetime1">
              <a:rPr lang="en-US" smtClean="0"/>
              <a:t>3/21/14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38685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YDOS%20Unit%20Testing.xls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854" y="180304"/>
            <a:ext cx="10650828" cy="5765443"/>
          </a:xfrm>
        </p:spPr>
        <p:txBody>
          <a:bodyPr>
            <a:normAutofit fontScale="90000"/>
          </a:bodyPr>
          <a:lstStyle/>
          <a:p>
            <a:pPr>
              <a:lnSpc>
                <a:spcPts val="9100"/>
              </a:lnSpc>
              <a:spcBef>
                <a:spcPts val="1200"/>
              </a:spcBef>
              <a:spcAft>
                <a:spcPts val="2400"/>
              </a:spcAft>
            </a:pPr>
            <a:r>
              <a:rPr lang="en-US" sz="8000" b="1" dirty="0" smtClean="0">
                <a:solidFill>
                  <a:schemeClr val="tx1"/>
                </a:solidFill>
              </a:rPr>
              <a:t>C</a:t>
            </a:r>
            <a:r>
              <a:rPr lang="en-US" sz="4000" dirty="0" smtClean="0">
                <a:solidFill>
                  <a:schemeClr val="tx1"/>
                </a:solidFill>
              </a:rPr>
              <a:t>hevrolet</a:t>
            </a:r>
            <a:r>
              <a:rPr lang="en-US" sz="5400" dirty="0" smtClean="0">
                <a:solidFill>
                  <a:schemeClr val="tx1"/>
                </a:solidFill>
              </a:rPr>
              <a:t> </a:t>
            </a:r>
            <a:r>
              <a:rPr lang="en-US" sz="8000" b="1" dirty="0" smtClean="0">
                <a:solidFill>
                  <a:schemeClr val="tx1"/>
                </a:solidFill>
              </a:rPr>
              <a:t>A</a:t>
            </a:r>
            <a:r>
              <a:rPr lang="en-US" sz="4000" dirty="0" smtClean="0">
                <a:solidFill>
                  <a:schemeClr val="tx1"/>
                </a:solidFill>
              </a:rPr>
              <a:t>dvance-</a:t>
            </a:r>
            <a:r>
              <a:rPr lang="en-US" sz="8000" b="1" dirty="0" smtClean="0">
                <a:solidFill>
                  <a:schemeClr val="tx1"/>
                </a:solidFill>
              </a:rPr>
              <a:t>D</a:t>
            </a:r>
            <a:r>
              <a:rPr lang="en-US" sz="4000" dirty="0" smtClean="0">
                <a:solidFill>
                  <a:schemeClr val="tx1"/>
                </a:solidFill>
              </a:rPr>
              <a:t>esign</a:t>
            </a:r>
            <a:r>
              <a:rPr lang="en-US" sz="5400" dirty="0" smtClean="0">
                <a:solidFill>
                  <a:schemeClr val="tx1"/>
                </a:solidFill>
              </a:rPr>
              <a:t> </a:t>
            </a:r>
            <a:r>
              <a:rPr lang="en-US" sz="8000" b="1" dirty="0" smtClean="0">
                <a:solidFill>
                  <a:schemeClr val="tx1"/>
                </a:solidFill>
              </a:rPr>
              <a:t>S</a:t>
            </a:r>
            <a:r>
              <a:rPr lang="en-US" sz="4000" dirty="0" smtClean="0">
                <a:solidFill>
                  <a:schemeClr val="tx1"/>
                </a:solidFill>
              </a:rPr>
              <a:t>eries </a:t>
            </a:r>
            <a:r>
              <a:rPr lang="en-US" sz="6000" dirty="0" smtClean="0">
                <a:solidFill>
                  <a:schemeClr val="tx1"/>
                </a:solidFill>
              </a:rPr>
              <a:t>Paint Visualizer</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4400" dirty="0" smtClean="0">
                <a:solidFill>
                  <a:schemeClr val="tx1"/>
                </a:solidFill>
              </a:rPr>
              <a:t>Detailed Design</a:t>
            </a:r>
            <a:endParaRPr lang="en-US" sz="4400" dirty="0">
              <a:solidFill>
                <a:schemeClr val="tx1"/>
              </a:solidFill>
            </a:endParaRPr>
          </a:p>
        </p:txBody>
      </p:sp>
      <p:sp>
        <p:nvSpPr>
          <p:cNvPr id="3" name="Subtitle 2"/>
          <p:cNvSpPr>
            <a:spLocks noGrp="1"/>
          </p:cNvSpPr>
          <p:nvPr>
            <p:ph type="subTitle" idx="1"/>
          </p:nvPr>
        </p:nvSpPr>
        <p:spPr>
          <a:xfrm>
            <a:off x="1751009" y="5976870"/>
            <a:ext cx="8676222" cy="881130"/>
          </a:xfrm>
        </p:spPr>
        <p:txBody>
          <a:bodyPr/>
          <a:lstStyle/>
          <a:p>
            <a:r>
              <a:rPr lang="en-US" sz="4000" b="1" dirty="0" smtClean="0"/>
              <a:t>Your Dream, Our Solution</a:t>
            </a:r>
          </a:p>
          <a:p>
            <a:endParaRPr lang="en-US" dirty="0"/>
          </a:p>
        </p:txBody>
      </p:sp>
      <p:sp>
        <p:nvSpPr>
          <p:cNvPr id="4" name="Slide Number Placeholder 3"/>
          <p:cNvSpPr>
            <a:spLocks noGrp="1"/>
          </p:cNvSpPr>
          <p:nvPr>
            <p:ph type="sldNum" sz="quarter" idx="12"/>
          </p:nvPr>
        </p:nvSpPr>
        <p:spPr>
          <a:xfrm>
            <a:off x="10545451" y="659194"/>
            <a:ext cx="551167" cy="365125"/>
          </a:xfrm>
        </p:spPr>
        <p:txBody>
          <a:bodyPr/>
          <a:lstStyle/>
          <a:p>
            <a:fld id="{D57F1E4F-1CFF-5643-939E-217C01CDF565}" type="slidenum">
              <a:rPr lang="en-US" sz="6000" smtClean="0">
                <a:solidFill>
                  <a:schemeClr val="bg1"/>
                </a:solidFill>
              </a:rPr>
              <a:pPr/>
              <a:t>1</a:t>
            </a:fld>
            <a:endParaRPr lang="en-US" sz="6000" dirty="0">
              <a:solidFill>
                <a:schemeClr val="bg1"/>
              </a:solidFill>
            </a:endParaRPr>
          </a:p>
        </p:txBody>
      </p:sp>
      <p:sp>
        <p:nvSpPr>
          <p:cNvPr id="6" name="Cloud 5"/>
          <p:cNvSpPr/>
          <p:nvPr/>
        </p:nvSpPr>
        <p:spPr>
          <a:xfrm rot="11233984">
            <a:off x="3740690" y="2379936"/>
            <a:ext cx="3868871" cy="2178154"/>
          </a:xfrm>
          <a:prstGeom prst="cloud">
            <a:avLst/>
          </a:prstGeom>
          <a:solidFill>
            <a:srgbClr val="68A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0800000">
            <a:off x="4812040" y="3039412"/>
            <a:ext cx="639486" cy="811369"/>
          </a:xfrm>
          <a:prstGeom prst="mo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rot="597089">
            <a:off x="6864441" y="3541689"/>
            <a:ext cx="347730" cy="46364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44305" y="2770500"/>
            <a:ext cx="827471" cy="1323439"/>
          </a:xfrm>
          <a:prstGeom prst="rect">
            <a:avLst/>
          </a:prstGeom>
          <a:noFill/>
        </p:spPr>
        <p:txBody>
          <a:bodyPr wrap="none" lIns="91440" tIns="45720" rIns="91440" bIns="45720">
            <a:spAutoFit/>
          </a:bodyPr>
          <a:lstStyle/>
          <a:p>
            <a:pPr algn="ct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endParaRPr lang="en-U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5374254" y="2772041"/>
            <a:ext cx="1053494" cy="1323439"/>
          </a:xfrm>
          <a:prstGeom prst="rect">
            <a:avLst/>
          </a:prstGeom>
          <a:noFill/>
        </p:spPr>
        <p:txBody>
          <a:bodyPr wrap="none" lIns="91440" tIns="45720" rIns="91440" bIns="45720">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a:t>
            </a:r>
            <a:endParaRPr lang="en-U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Rectangle 10"/>
          <p:cNvSpPr/>
          <p:nvPr/>
        </p:nvSpPr>
        <p:spPr>
          <a:xfrm>
            <a:off x="6292917" y="2789015"/>
            <a:ext cx="724878" cy="1323439"/>
          </a:xfrm>
          <a:prstGeom prst="rect">
            <a:avLst/>
          </a:prstGeom>
          <a:noFill/>
        </p:spPr>
        <p:txBody>
          <a:bodyPr wrap="none" lIns="91440" tIns="45720" rIns="91440" bIns="45720">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
            </a:r>
            <a:endParaRPr lang="en-U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243538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8521" y="32581"/>
            <a:ext cx="9983984" cy="13885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chemeClr val="tx1"/>
                </a:solidFill>
              </a:rPr>
              <a:t>Functional Requirements Inventory</a:t>
            </a:r>
            <a:endParaRPr lang="en-US" sz="4000" b="1" dirty="0">
              <a:solidFill>
                <a:schemeClr val="tx1"/>
              </a:solidFill>
            </a:endParaRPr>
          </a:p>
        </p:txBody>
      </p:sp>
      <p:sp>
        <p:nvSpPr>
          <p:cNvPr id="58" name="Rectangle 57"/>
          <p:cNvSpPr/>
          <p:nvPr/>
        </p:nvSpPr>
        <p:spPr>
          <a:xfrm>
            <a:off x="10393023" y="169741"/>
            <a:ext cx="816249" cy="769441"/>
          </a:xfrm>
          <a:prstGeom prst="rect">
            <a:avLst/>
          </a:prstGeom>
        </p:spPr>
        <p:txBody>
          <a:bodyPr wrap="none">
            <a:spAutoFit/>
          </a:bodyPr>
          <a:lstStyle/>
          <a:p>
            <a:r>
              <a:rPr lang="en-US" sz="4400" dirty="0" smtClean="0">
                <a:solidFill>
                  <a:schemeClr val="bg1"/>
                </a:solidFill>
              </a:rPr>
              <a:t>10</a:t>
            </a:r>
            <a:endParaRPr lang="en-US" sz="4400" dirty="0">
              <a:solidFill>
                <a:schemeClr val="bg1"/>
              </a:solidFill>
            </a:endParaRPr>
          </a:p>
        </p:txBody>
      </p:sp>
      <p:sp>
        <p:nvSpPr>
          <p:cNvPr id="3" name="Rectangle 2"/>
          <p:cNvSpPr/>
          <p:nvPr/>
        </p:nvSpPr>
        <p:spPr>
          <a:xfrm>
            <a:off x="256327" y="1421115"/>
            <a:ext cx="6096000" cy="3416320"/>
          </a:xfrm>
          <a:prstGeom prst="rect">
            <a:avLst/>
          </a:prstGeom>
        </p:spPr>
        <p:txBody>
          <a:bodyPr>
            <a:spAutoFit/>
          </a:bodyPr>
          <a:lstStyle/>
          <a:p>
            <a:r>
              <a:rPr lang="en-US" b="1" u="sng" dirty="0"/>
              <a:t>1947 Pickup Truck-</a:t>
            </a:r>
            <a:r>
              <a:rPr lang="en-US" dirty="0"/>
              <a:t> </a:t>
            </a:r>
            <a:r>
              <a:rPr lang="en-US" dirty="0" smtClean="0"/>
              <a:t> </a:t>
            </a:r>
          </a:p>
          <a:p>
            <a:pPr marL="285750" lvl="0" indent="-285750">
              <a:buFont typeface="Arial"/>
              <a:buChar char="•"/>
            </a:pPr>
            <a:r>
              <a:rPr lang="en-US" dirty="0" smtClean="0"/>
              <a:t>A split flat windshield</a:t>
            </a:r>
          </a:p>
          <a:p>
            <a:pPr marL="285750" lvl="0" indent="-285750">
              <a:buFont typeface="Arial"/>
              <a:buChar char="•"/>
            </a:pPr>
            <a:r>
              <a:rPr lang="en-US" dirty="0" smtClean="0"/>
              <a:t>No </a:t>
            </a:r>
            <a:r>
              <a:rPr lang="en-US" dirty="0"/>
              <a:t>vent window</a:t>
            </a:r>
          </a:p>
          <a:p>
            <a:pPr marL="285750" lvl="0" indent="-285750">
              <a:buFont typeface="Arial"/>
              <a:buChar char="•"/>
            </a:pPr>
            <a:r>
              <a:rPr lang="en-US" dirty="0"/>
              <a:t>An air scoop window on the cowl</a:t>
            </a:r>
          </a:p>
          <a:p>
            <a:pPr marL="285750" lvl="0" indent="-285750">
              <a:buFont typeface="Arial"/>
              <a:buChar char="•"/>
            </a:pPr>
            <a:r>
              <a:rPr lang="en-US" dirty="0"/>
              <a:t>Curved bedsides</a:t>
            </a:r>
          </a:p>
          <a:p>
            <a:pPr marL="285750" lvl="0" indent="-285750">
              <a:buFont typeface="Arial"/>
              <a:buChar char="•"/>
            </a:pPr>
            <a:r>
              <a:rPr lang="en-US" dirty="0"/>
              <a:t>Bumper </a:t>
            </a:r>
            <a:r>
              <a:rPr lang="en-US" dirty="0" smtClean="0"/>
              <a:t>dip</a:t>
            </a:r>
          </a:p>
          <a:p>
            <a:pPr lvl="0"/>
            <a:endParaRPr lang="en-US" dirty="0"/>
          </a:p>
          <a:p>
            <a:r>
              <a:rPr lang="en-US" b="1" u="sng" dirty="0"/>
              <a:t>1947 Cab Over Engine-</a:t>
            </a:r>
            <a:r>
              <a:rPr lang="en-US" dirty="0"/>
              <a:t> </a:t>
            </a:r>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on the cowl</a:t>
            </a:r>
          </a:p>
          <a:p>
            <a:pPr marL="285750" lvl="0" indent="-285750">
              <a:buFont typeface="Arial"/>
              <a:buChar char="•"/>
            </a:pPr>
            <a:r>
              <a:rPr lang="en-US" dirty="0"/>
              <a:t>Flat bed</a:t>
            </a:r>
          </a:p>
        </p:txBody>
      </p:sp>
      <p:sp>
        <p:nvSpPr>
          <p:cNvPr id="7" name="Rectangle 6"/>
          <p:cNvSpPr/>
          <p:nvPr/>
        </p:nvSpPr>
        <p:spPr>
          <a:xfrm>
            <a:off x="4441670" y="1421115"/>
            <a:ext cx="4966475" cy="3416320"/>
          </a:xfrm>
          <a:prstGeom prst="rect">
            <a:avLst/>
          </a:prstGeom>
        </p:spPr>
        <p:txBody>
          <a:bodyPr wrap="square">
            <a:spAutoFit/>
          </a:bodyPr>
          <a:lstStyle/>
          <a:p>
            <a:r>
              <a:rPr lang="en-US" b="1" u="sng" dirty="0"/>
              <a:t>1948 Pickup Truck-</a:t>
            </a:r>
            <a:r>
              <a:rPr lang="en-US" dirty="0"/>
              <a:t> </a:t>
            </a:r>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window on the cowl</a:t>
            </a:r>
          </a:p>
          <a:p>
            <a:pPr marL="285750" lvl="0" indent="-285750">
              <a:buFont typeface="Arial"/>
              <a:buChar char="•"/>
            </a:pPr>
            <a:r>
              <a:rPr lang="en-US" dirty="0"/>
              <a:t>Curved </a:t>
            </a:r>
            <a:r>
              <a:rPr lang="en-US" dirty="0" smtClean="0"/>
              <a:t>bedsides</a:t>
            </a:r>
          </a:p>
          <a:p>
            <a:pPr lvl="0"/>
            <a:endParaRPr lang="en-US" dirty="0"/>
          </a:p>
          <a:p>
            <a:pPr lvl="0"/>
            <a:endParaRPr lang="en-US" dirty="0"/>
          </a:p>
          <a:p>
            <a:r>
              <a:rPr lang="en-US" b="1" u="sng" dirty="0"/>
              <a:t>1948 Cab Over Engine-</a:t>
            </a:r>
            <a:endParaRPr lang="en-US" dirty="0"/>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on the cowl</a:t>
            </a:r>
          </a:p>
          <a:p>
            <a:pPr marL="285750" lvl="0" indent="-285750">
              <a:buFont typeface="Arial"/>
              <a:buChar char="•"/>
            </a:pPr>
            <a:r>
              <a:rPr lang="en-US" dirty="0"/>
              <a:t>Flat bed</a:t>
            </a:r>
          </a:p>
        </p:txBody>
      </p:sp>
      <p:sp>
        <p:nvSpPr>
          <p:cNvPr id="6" name="Rectangle 5"/>
          <p:cNvSpPr/>
          <p:nvPr/>
        </p:nvSpPr>
        <p:spPr>
          <a:xfrm>
            <a:off x="8666184" y="1421115"/>
            <a:ext cx="3971571" cy="3416320"/>
          </a:xfrm>
          <a:prstGeom prst="rect">
            <a:avLst/>
          </a:prstGeom>
        </p:spPr>
        <p:txBody>
          <a:bodyPr wrap="square">
            <a:spAutoFit/>
          </a:bodyPr>
          <a:lstStyle/>
          <a:p>
            <a:r>
              <a:rPr lang="en-US" b="1" u="sng" dirty="0"/>
              <a:t>1949 Pickup Truck-</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No vent window</a:t>
            </a:r>
          </a:p>
          <a:p>
            <a:pPr marL="285750" lvl="0" indent="-285750">
              <a:buFont typeface="Arial" panose="020B0604020202020204" pitchFamily="34" charset="0"/>
              <a:buChar char="•"/>
            </a:pPr>
            <a:r>
              <a:rPr lang="en-US" dirty="0"/>
              <a:t>An air scoop </a:t>
            </a:r>
            <a:r>
              <a:rPr lang="en-US" dirty="0" smtClean="0"/>
              <a:t>window</a:t>
            </a:r>
          </a:p>
          <a:p>
            <a:pPr marL="285750" lvl="0" indent="-285750">
              <a:buFont typeface="Arial" panose="020B0604020202020204" pitchFamily="34" charset="0"/>
              <a:buChar char="•"/>
            </a:pPr>
            <a:r>
              <a:rPr lang="en-US" dirty="0" smtClean="0"/>
              <a:t> </a:t>
            </a:r>
            <a:r>
              <a:rPr lang="en-US" dirty="0"/>
              <a:t>on the cowl</a:t>
            </a:r>
          </a:p>
          <a:p>
            <a:pPr marL="285750" lvl="0" indent="-285750">
              <a:buFont typeface="Arial" panose="020B0604020202020204" pitchFamily="34" charset="0"/>
              <a:buChar char="•"/>
            </a:pPr>
            <a:r>
              <a:rPr lang="en-US" dirty="0"/>
              <a:t>Curved bedsides</a:t>
            </a:r>
          </a:p>
          <a:p>
            <a:r>
              <a:rPr lang="en-US" b="1" dirty="0"/>
              <a:t> </a:t>
            </a:r>
            <a:endParaRPr lang="en-US" dirty="0"/>
          </a:p>
          <a:p>
            <a:r>
              <a:rPr lang="en-US" b="1" u="sng" dirty="0"/>
              <a:t>1949 Cab Over Engine-</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No vent window</a:t>
            </a:r>
          </a:p>
          <a:p>
            <a:pPr marL="285750" lvl="0" indent="-285750">
              <a:buFont typeface="Arial" panose="020B0604020202020204" pitchFamily="34" charset="0"/>
              <a:buChar char="•"/>
            </a:pPr>
            <a:r>
              <a:rPr lang="en-US" dirty="0"/>
              <a:t>An scoop vent on the cowl</a:t>
            </a:r>
          </a:p>
          <a:p>
            <a:pPr marL="285750" lvl="0" indent="-285750">
              <a:buFont typeface="Arial" panose="020B0604020202020204" pitchFamily="34" charset="0"/>
              <a:buChar char="•"/>
            </a:pPr>
            <a:r>
              <a:rPr lang="en-US" dirty="0"/>
              <a:t>Flat bed</a:t>
            </a:r>
          </a:p>
        </p:txBody>
      </p:sp>
    </p:spTree>
    <p:extLst>
      <p:ext uri="{BB962C8B-B14F-4D97-AF65-F5344CB8AC3E}">
        <p14:creationId xmlns:p14="http://schemas.microsoft.com/office/powerpoint/2010/main" val="2897187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11</a:t>
            </a:fld>
            <a:endParaRPr lang="en-US" sz="4400" dirty="0">
              <a:solidFill>
                <a:schemeClr val="bg1"/>
              </a:solidFill>
            </a:endParaRPr>
          </a:p>
        </p:txBody>
      </p:sp>
      <p:sp>
        <p:nvSpPr>
          <p:cNvPr id="6" name="Rectangle 5"/>
          <p:cNvSpPr/>
          <p:nvPr/>
        </p:nvSpPr>
        <p:spPr>
          <a:xfrm>
            <a:off x="379096" y="1029552"/>
            <a:ext cx="3061945" cy="3693319"/>
          </a:xfrm>
          <a:prstGeom prst="rect">
            <a:avLst/>
          </a:prstGeom>
        </p:spPr>
        <p:txBody>
          <a:bodyPr wrap="square">
            <a:spAutoFit/>
          </a:bodyPr>
          <a:lstStyle/>
          <a:p>
            <a:r>
              <a:rPr lang="en-US" b="1" u="sng" dirty="0"/>
              <a:t>1950 Pickup Truck-</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No vent window</a:t>
            </a:r>
          </a:p>
          <a:p>
            <a:pPr marL="285750" lvl="0" indent="-285750">
              <a:buFont typeface="Arial" panose="020B0604020202020204" pitchFamily="34" charset="0"/>
              <a:buChar char="•"/>
            </a:pPr>
            <a:r>
              <a:rPr lang="en-US" dirty="0"/>
              <a:t>An air scoop on the cowl</a:t>
            </a:r>
          </a:p>
          <a:p>
            <a:pPr marL="285750" lvl="0" indent="-285750">
              <a:buFont typeface="Arial" panose="020B0604020202020204" pitchFamily="34" charset="0"/>
              <a:buChar char="•"/>
            </a:pPr>
            <a:r>
              <a:rPr lang="en-US" dirty="0"/>
              <a:t>Curved </a:t>
            </a:r>
            <a:r>
              <a:rPr lang="en-US" dirty="0" smtClean="0"/>
              <a:t>bedsides</a:t>
            </a:r>
          </a:p>
          <a:p>
            <a:pPr lvl="0"/>
            <a:endParaRPr lang="en-US" dirty="0"/>
          </a:p>
          <a:p>
            <a:r>
              <a:rPr lang="en-US" b="1" u="sng" dirty="0"/>
              <a:t>1950 Cab Over Engine-</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No vent window</a:t>
            </a:r>
          </a:p>
          <a:p>
            <a:pPr marL="285750" lvl="0" indent="-285750">
              <a:buFont typeface="Arial" panose="020B0604020202020204" pitchFamily="34" charset="0"/>
              <a:buChar char="•"/>
            </a:pPr>
            <a:r>
              <a:rPr lang="en-US" dirty="0"/>
              <a:t>An air scoop on the cowl</a:t>
            </a:r>
          </a:p>
          <a:p>
            <a:pPr marL="285750" lvl="0" indent="-285750">
              <a:buFont typeface="Arial" panose="020B0604020202020204" pitchFamily="34" charset="0"/>
              <a:buChar char="•"/>
            </a:pPr>
            <a:r>
              <a:rPr lang="en-US" dirty="0"/>
              <a:t>Flat bed</a:t>
            </a:r>
          </a:p>
        </p:txBody>
      </p:sp>
      <p:sp>
        <p:nvSpPr>
          <p:cNvPr id="7" name="TextBox 6"/>
          <p:cNvSpPr txBox="1"/>
          <p:nvPr/>
        </p:nvSpPr>
        <p:spPr>
          <a:xfrm>
            <a:off x="4168020" y="1029552"/>
            <a:ext cx="3020647" cy="3970318"/>
          </a:xfrm>
          <a:prstGeom prst="rect">
            <a:avLst/>
          </a:prstGeom>
          <a:noFill/>
        </p:spPr>
        <p:txBody>
          <a:bodyPr wrap="square" rtlCol="0">
            <a:spAutoFit/>
          </a:bodyPr>
          <a:lstStyle/>
          <a:p>
            <a:r>
              <a:rPr lang="en-US" b="1" u="sng" dirty="0"/>
              <a:t>1951 Pickup Truck-</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Curved </a:t>
            </a:r>
            <a:r>
              <a:rPr lang="en-US" dirty="0" smtClean="0"/>
              <a:t>bedsides</a:t>
            </a:r>
          </a:p>
          <a:p>
            <a:pPr lvl="0"/>
            <a:endParaRPr lang="en-US" dirty="0"/>
          </a:p>
          <a:p>
            <a:r>
              <a:rPr lang="en-US" b="1" u="sng" dirty="0"/>
              <a:t>1951 Cab Over Engine-</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Flat bed</a:t>
            </a:r>
          </a:p>
          <a:p>
            <a:endParaRPr lang="en-US" dirty="0"/>
          </a:p>
        </p:txBody>
      </p:sp>
      <p:sp>
        <p:nvSpPr>
          <p:cNvPr id="8" name="Rectangle 7"/>
          <p:cNvSpPr/>
          <p:nvPr/>
        </p:nvSpPr>
        <p:spPr>
          <a:xfrm>
            <a:off x="7915647" y="1063416"/>
            <a:ext cx="2855992" cy="3693319"/>
          </a:xfrm>
          <a:prstGeom prst="rect">
            <a:avLst/>
          </a:prstGeom>
        </p:spPr>
        <p:txBody>
          <a:bodyPr wrap="square">
            <a:spAutoFit/>
          </a:bodyPr>
          <a:lstStyle/>
          <a:p>
            <a:r>
              <a:rPr lang="en-US" b="1" u="sng" dirty="0"/>
              <a:t>1952 Pickup Truck-</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Curved bedsides</a:t>
            </a:r>
          </a:p>
          <a:p>
            <a:endParaRPr lang="en-US" dirty="0"/>
          </a:p>
          <a:p>
            <a:r>
              <a:rPr lang="en-US" b="1" u="sng" dirty="0"/>
              <a:t>1952 Cab Over Engine-</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Flat bed</a:t>
            </a:r>
          </a:p>
        </p:txBody>
      </p:sp>
    </p:spTree>
    <p:extLst>
      <p:ext uri="{BB962C8B-B14F-4D97-AF65-F5344CB8AC3E}">
        <p14:creationId xmlns:p14="http://schemas.microsoft.com/office/powerpoint/2010/main" val="3884513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95560" y="169227"/>
            <a:ext cx="1105181" cy="823732"/>
          </a:xfrm>
        </p:spPr>
        <p:txBody>
          <a:bodyPr/>
          <a:lstStyle/>
          <a:p>
            <a:fld id="{D57F1E4F-1CFF-5643-939E-217C01CDF565}" type="slidenum">
              <a:rPr lang="en-US" sz="4400" smtClean="0">
                <a:solidFill>
                  <a:schemeClr val="bg1"/>
                </a:solidFill>
              </a:rPr>
              <a:pPr/>
              <a:t>12</a:t>
            </a:fld>
            <a:endParaRPr lang="en-US" sz="4400" dirty="0">
              <a:solidFill>
                <a:schemeClr val="bg1"/>
              </a:solidFill>
            </a:endParaRPr>
          </a:p>
        </p:txBody>
      </p:sp>
      <p:sp>
        <p:nvSpPr>
          <p:cNvPr id="5" name="TextBox 4"/>
          <p:cNvSpPr txBox="1"/>
          <p:nvPr/>
        </p:nvSpPr>
        <p:spPr>
          <a:xfrm>
            <a:off x="308930" y="326061"/>
            <a:ext cx="3501204" cy="369332"/>
          </a:xfrm>
          <a:prstGeom prst="rect">
            <a:avLst/>
          </a:prstGeom>
          <a:noFill/>
        </p:spPr>
        <p:txBody>
          <a:bodyPr wrap="square" rtlCol="0">
            <a:spAutoFit/>
          </a:bodyPr>
          <a:lstStyle/>
          <a:p>
            <a:endParaRPr lang="en-US" dirty="0"/>
          </a:p>
        </p:txBody>
      </p:sp>
      <p:sp>
        <p:nvSpPr>
          <p:cNvPr id="13" name="Rectangle 12"/>
          <p:cNvSpPr/>
          <p:nvPr/>
        </p:nvSpPr>
        <p:spPr>
          <a:xfrm>
            <a:off x="545722" y="1134526"/>
            <a:ext cx="3027619" cy="4247317"/>
          </a:xfrm>
          <a:prstGeom prst="rect">
            <a:avLst/>
          </a:prstGeom>
        </p:spPr>
        <p:txBody>
          <a:bodyPr wrap="square">
            <a:spAutoFit/>
          </a:bodyPr>
          <a:lstStyle/>
          <a:p>
            <a:r>
              <a:rPr lang="en-US" b="1" u="sng" dirty="0"/>
              <a:t>1953 Pickup Truck-</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Curved </a:t>
            </a:r>
            <a:r>
              <a:rPr lang="en-US" dirty="0" smtClean="0"/>
              <a:t>bedsides</a:t>
            </a:r>
          </a:p>
          <a:p>
            <a:pPr marL="285750" lvl="0" indent="-285750">
              <a:buFont typeface="Arial" panose="020B0604020202020204" pitchFamily="34" charset="0"/>
              <a:buChar char="•"/>
            </a:pPr>
            <a:endParaRPr lang="en-US" dirty="0"/>
          </a:p>
          <a:p>
            <a:pPr lvl="0"/>
            <a:endParaRPr lang="en-US" dirty="0" smtClean="0"/>
          </a:p>
          <a:p>
            <a:pPr lvl="0"/>
            <a:endParaRPr lang="en-US" dirty="0"/>
          </a:p>
          <a:p>
            <a:r>
              <a:rPr lang="en-US" b="1" u="sng" dirty="0"/>
              <a:t>1953 Cab Over Engine-</a:t>
            </a:r>
            <a:endParaRPr lang="en-US" dirty="0"/>
          </a:p>
          <a:p>
            <a:pPr marL="285750" lvl="0" indent="-285750">
              <a:buFont typeface="Arial" panose="020B0604020202020204" pitchFamily="34" charset="0"/>
              <a:buChar char="•"/>
            </a:pPr>
            <a:r>
              <a:rPr lang="en-US" dirty="0"/>
              <a:t>A split flat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Flat bed</a:t>
            </a:r>
          </a:p>
        </p:txBody>
      </p:sp>
      <p:sp>
        <p:nvSpPr>
          <p:cNvPr id="14" name="TextBox 13"/>
          <p:cNvSpPr txBox="1"/>
          <p:nvPr/>
        </p:nvSpPr>
        <p:spPr>
          <a:xfrm>
            <a:off x="4026814" y="1134526"/>
            <a:ext cx="3020647" cy="5078313"/>
          </a:xfrm>
          <a:prstGeom prst="rect">
            <a:avLst/>
          </a:prstGeom>
          <a:noFill/>
        </p:spPr>
        <p:txBody>
          <a:bodyPr wrap="square" rtlCol="0">
            <a:spAutoFit/>
          </a:bodyPr>
          <a:lstStyle/>
          <a:p>
            <a:r>
              <a:rPr lang="en-US" b="1" u="sng" dirty="0"/>
              <a:t>1954 Pickup Truck-</a:t>
            </a:r>
            <a:endParaRPr lang="en-US" dirty="0"/>
          </a:p>
          <a:p>
            <a:pPr marL="285750" lvl="0" indent="-285750">
              <a:buFont typeface="Arial" panose="020B0604020202020204" pitchFamily="34" charset="0"/>
              <a:buChar char="•"/>
            </a:pPr>
            <a:r>
              <a:rPr lang="en-US" dirty="0"/>
              <a:t>A single-curved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Flat top on bedsides</a:t>
            </a:r>
          </a:p>
          <a:p>
            <a:pPr marL="285750" lvl="0" indent="-285750">
              <a:buFont typeface="Arial" panose="020B0604020202020204" pitchFamily="34" charset="0"/>
              <a:buChar char="•"/>
            </a:pPr>
            <a:r>
              <a:rPr lang="en-US" dirty="0"/>
              <a:t>Dip in the </a:t>
            </a:r>
            <a:r>
              <a:rPr lang="en-US" dirty="0" smtClean="0"/>
              <a:t>bumper</a:t>
            </a:r>
          </a:p>
          <a:p>
            <a:pPr lvl="0"/>
            <a:endParaRPr lang="en-US" dirty="0"/>
          </a:p>
          <a:p>
            <a:r>
              <a:rPr lang="en-US" b="1" u="sng" dirty="0"/>
              <a:t>1954 Cab Over Engine-</a:t>
            </a:r>
            <a:endParaRPr lang="en-US" dirty="0"/>
          </a:p>
          <a:p>
            <a:pPr marL="285750" lvl="0" indent="-285750">
              <a:buFont typeface="Arial" panose="020B0604020202020204" pitchFamily="34" charset="0"/>
              <a:buChar char="•"/>
            </a:pPr>
            <a:r>
              <a:rPr lang="en-US" dirty="0" smtClean="0"/>
              <a:t>A single-curved windshield</a:t>
            </a:r>
          </a:p>
          <a:p>
            <a:pPr marL="285750" lvl="0" indent="-285750">
              <a:buFont typeface="Arial" panose="020B0604020202020204" pitchFamily="34" charset="0"/>
              <a:buChar char="•"/>
            </a:pPr>
            <a:r>
              <a:rPr lang="en-US" dirty="0" smtClean="0"/>
              <a:t>Vent Window</a:t>
            </a:r>
          </a:p>
          <a:p>
            <a:pPr marL="285750" lvl="0" indent="-285750">
              <a:buFont typeface="Arial" panose="020B0604020202020204" pitchFamily="34" charset="0"/>
              <a:buChar char="•"/>
            </a:pPr>
            <a:r>
              <a:rPr lang="en-US" dirty="0" smtClean="0"/>
              <a:t>No air scoop on the cowl </a:t>
            </a:r>
          </a:p>
          <a:p>
            <a:pPr marL="285750" lvl="0" indent="-285750">
              <a:buFont typeface="Arial" panose="020B0604020202020204" pitchFamily="34" charset="0"/>
              <a:buChar char="•"/>
            </a:pPr>
            <a:r>
              <a:rPr lang="en-US" dirty="0" smtClean="0"/>
              <a:t>Flat bed</a:t>
            </a:r>
          </a:p>
          <a:p>
            <a:pPr marL="285750" lvl="0" indent="-285750">
              <a:buFont typeface="Arial" panose="020B0604020202020204" pitchFamily="34" charset="0"/>
              <a:buChar char="•"/>
            </a:pPr>
            <a:r>
              <a:rPr lang="en-US" dirty="0" smtClean="0"/>
              <a:t>Dip in the bumper</a:t>
            </a:r>
          </a:p>
          <a:p>
            <a:endParaRPr lang="en-US" dirty="0"/>
          </a:p>
        </p:txBody>
      </p:sp>
      <p:sp>
        <p:nvSpPr>
          <p:cNvPr id="15" name="TextBox 14"/>
          <p:cNvSpPr txBox="1"/>
          <p:nvPr/>
        </p:nvSpPr>
        <p:spPr>
          <a:xfrm>
            <a:off x="7270178" y="1134526"/>
            <a:ext cx="3239539" cy="2585323"/>
          </a:xfrm>
          <a:prstGeom prst="rect">
            <a:avLst/>
          </a:prstGeom>
          <a:noFill/>
        </p:spPr>
        <p:txBody>
          <a:bodyPr wrap="square" rtlCol="0">
            <a:spAutoFit/>
          </a:bodyPr>
          <a:lstStyle/>
          <a:p>
            <a:r>
              <a:rPr lang="en-US" b="1" u="sng" dirty="0"/>
              <a:t>1955 Pickup Truck-</a:t>
            </a:r>
            <a:endParaRPr lang="en-US" dirty="0"/>
          </a:p>
          <a:p>
            <a:pPr marL="285750" lvl="0" indent="-285750">
              <a:buFont typeface="Arial" panose="020B0604020202020204" pitchFamily="34" charset="0"/>
              <a:buChar char="•"/>
            </a:pPr>
            <a:r>
              <a:rPr lang="en-US" dirty="0"/>
              <a:t>A single-curved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 </a:t>
            </a:r>
          </a:p>
          <a:p>
            <a:pPr marL="285750" lvl="0" indent="-285750">
              <a:buFont typeface="Arial" panose="020B0604020202020204" pitchFamily="34" charset="0"/>
              <a:buChar char="•"/>
            </a:pPr>
            <a:r>
              <a:rPr lang="en-US" dirty="0"/>
              <a:t>Flat top on bedsides</a:t>
            </a:r>
          </a:p>
          <a:p>
            <a:pPr marL="285750" lvl="0" indent="-285750">
              <a:buFont typeface="Arial" panose="020B0604020202020204" pitchFamily="34" charset="0"/>
              <a:buChar char="•"/>
            </a:pPr>
            <a:r>
              <a:rPr lang="en-US" dirty="0"/>
              <a:t>Dip in the bumper</a:t>
            </a:r>
          </a:p>
          <a:p>
            <a:endParaRPr lang="en-US" dirty="0"/>
          </a:p>
        </p:txBody>
      </p:sp>
      <p:sp>
        <p:nvSpPr>
          <p:cNvPr id="16" name="TextBox 15"/>
          <p:cNvSpPr txBox="1"/>
          <p:nvPr/>
        </p:nvSpPr>
        <p:spPr>
          <a:xfrm>
            <a:off x="7270179" y="3603763"/>
            <a:ext cx="3016821" cy="2585323"/>
          </a:xfrm>
          <a:prstGeom prst="rect">
            <a:avLst/>
          </a:prstGeom>
          <a:noFill/>
        </p:spPr>
        <p:txBody>
          <a:bodyPr wrap="square" rtlCol="0">
            <a:spAutoFit/>
          </a:bodyPr>
          <a:lstStyle/>
          <a:p>
            <a:r>
              <a:rPr lang="en-US" b="1" u="sng" dirty="0" smtClean="0"/>
              <a:t>1955 </a:t>
            </a:r>
            <a:r>
              <a:rPr lang="en-US" b="1" u="sng" dirty="0"/>
              <a:t>Cab Over Engine-</a:t>
            </a:r>
            <a:endParaRPr lang="en-US" dirty="0"/>
          </a:p>
          <a:p>
            <a:pPr marL="285750" lvl="0" indent="-285750">
              <a:buFont typeface="Arial" panose="020B0604020202020204" pitchFamily="34" charset="0"/>
              <a:buChar char="•"/>
            </a:pPr>
            <a:r>
              <a:rPr lang="en-US" dirty="0"/>
              <a:t>A single-curved windshield</a:t>
            </a:r>
          </a:p>
          <a:p>
            <a:pPr marL="285750" lvl="0" indent="-285750">
              <a:buFont typeface="Arial" panose="020B0604020202020204" pitchFamily="34" charset="0"/>
              <a:buChar char="•"/>
            </a:pPr>
            <a:r>
              <a:rPr lang="en-US" dirty="0"/>
              <a:t>Vent window</a:t>
            </a:r>
          </a:p>
          <a:p>
            <a:pPr marL="285750" lvl="0" indent="-285750">
              <a:buFont typeface="Arial" panose="020B0604020202020204" pitchFamily="34" charset="0"/>
              <a:buChar char="•"/>
            </a:pPr>
            <a:r>
              <a:rPr lang="en-US" dirty="0"/>
              <a:t>No air scoop on the cowl</a:t>
            </a:r>
          </a:p>
          <a:p>
            <a:pPr marL="285750" lvl="0" indent="-285750">
              <a:buFont typeface="Arial" panose="020B0604020202020204" pitchFamily="34" charset="0"/>
              <a:buChar char="•"/>
            </a:pPr>
            <a:r>
              <a:rPr lang="en-US" dirty="0"/>
              <a:t>Flat bed</a:t>
            </a:r>
          </a:p>
          <a:p>
            <a:pPr marL="285750" lvl="0" indent="-285750">
              <a:buFont typeface="Arial" panose="020B0604020202020204" pitchFamily="34" charset="0"/>
              <a:buChar char="•"/>
            </a:pPr>
            <a:r>
              <a:rPr lang="en-US" dirty="0"/>
              <a:t>Dip in the bumper</a:t>
            </a:r>
          </a:p>
          <a:p>
            <a:endParaRPr lang="en-US" dirty="0"/>
          </a:p>
        </p:txBody>
      </p:sp>
    </p:spTree>
    <p:extLst>
      <p:ext uri="{BB962C8B-B14F-4D97-AF65-F5344CB8AC3E}">
        <p14:creationId xmlns:p14="http://schemas.microsoft.com/office/powerpoint/2010/main" val="18278308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54380"/>
            <a:ext cx="8946541" cy="5494019"/>
          </a:xfrm>
        </p:spPr>
        <p:txBody>
          <a:bodyPr/>
          <a:lstStyle/>
          <a:p>
            <a:r>
              <a:rPr lang="en-US" dirty="0" smtClean="0"/>
              <a:t>Can the user switch between controller panels (save, load, factory, custom)?</a:t>
            </a:r>
          </a:p>
          <a:p>
            <a:r>
              <a:rPr lang="en-US" dirty="0" smtClean="0"/>
              <a:t>Does the system allow a user to save a truck using a unique code word?</a:t>
            </a:r>
          </a:p>
          <a:p>
            <a:r>
              <a:rPr lang="en-US" dirty="0" smtClean="0"/>
              <a:t>Does the system allow a user to load a truck using a unique code word?</a:t>
            </a:r>
          </a:p>
          <a:p>
            <a:r>
              <a:rPr lang="en-US" dirty="0" smtClean="0"/>
              <a:t>Does the correct truck image load when the user selects the body, year, and model?</a:t>
            </a:r>
          </a:p>
          <a:p>
            <a:endParaRPr lang="en-US" dirty="0"/>
          </a:p>
        </p:txBody>
      </p:sp>
      <p:sp>
        <p:nvSpPr>
          <p:cNvPr id="4" name="Slide Number Placeholder 3"/>
          <p:cNvSpPr>
            <a:spLocks noGrp="1"/>
          </p:cNvSpPr>
          <p:nvPr>
            <p:ph type="sldNum" sz="quarter" idx="12"/>
          </p:nvPr>
        </p:nvSpPr>
        <p:spPr/>
        <p:txBody>
          <a:bodyPr/>
          <a:lstStyle/>
          <a:p>
            <a:r>
              <a:rPr lang="en-US" sz="4400" dirty="0" smtClean="0">
                <a:solidFill>
                  <a:schemeClr val="bg1"/>
                </a:solidFill>
              </a:rPr>
              <a:t>13</a:t>
            </a:r>
            <a:endParaRPr lang="en-US" sz="4400" dirty="0">
              <a:solidFill>
                <a:schemeClr val="bg1"/>
              </a:solidFill>
            </a:endParaRPr>
          </a:p>
        </p:txBody>
      </p:sp>
    </p:spTree>
    <p:extLst>
      <p:ext uri="{BB962C8B-B14F-4D97-AF65-F5344CB8AC3E}">
        <p14:creationId xmlns:p14="http://schemas.microsoft.com/office/powerpoint/2010/main" val="3528594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a:t>
            </a:r>
            <a:endParaRPr lang="en-US" dirty="0"/>
          </a:p>
        </p:txBody>
      </p:sp>
      <p:sp>
        <p:nvSpPr>
          <p:cNvPr id="3" name="Content Placeholder 2"/>
          <p:cNvSpPr>
            <a:spLocks noGrp="1"/>
          </p:cNvSpPr>
          <p:nvPr>
            <p:ph idx="1"/>
          </p:nvPr>
        </p:nvSpPr>
        <p:spPr/>
        <p:txBody>
          <a:bodyPr/>
          <a:lstStyle/>
          <a:p>
            <a:r>
              <a:rPr lang="en-US" dirty="0" smtClean="0"/>
              <a:t>The system must be easy to use</a:t>
            </a:r>
          </a:p>
          <a:p>
            <a:r>
              <a:rPr lang="en-US" dirty="0" smtClean="0"/>
              <a:t>The system must be intuitive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14</a:t>
            </a:fld>
            <a:endParaRPr lang="en-US" sz="4400" dirty="0">
              <a:solidFill>
                <a:schemeClr val="bg1"/>
              </a:solidFill>
            </a:endParaRPr>
          </a:p>
        </p:txBody>
      </p:sp>
    </p:spTree>
    <p:extLst>
      <p:ext uri="{BB962C8B-B14F-4D97-AF65-F5344CB8AC3E}">
        <p14:creationId xmlns:p14="http://schemas.microsoft.com/office/powerpoint/2010/main" val="646239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17" y="2784438"/>
            <a:ext cx="9404723" cy="1400530"/>
          </a:xfrm>
        </p:spPr>
        <p:txBody>
          <a:bodyPr/>
          <a:lstStyle/>
          <a:p>
            <a:pPr algn="ctr"/>
            <a:r>
              <a:rPr lang="en-US" sz="7200" dirty="0" smtClean="0">
                <a:hlinkClick r:id="rId2" action="ppaction://hlinkfile"/>
              </a:rPr>
              <a:t>UNIT TESTS</a:t>
            </a:r>
            <a:endParaRPr lang="en-US" sz="7200" dirty="0"/>
          </a:p>
        </p:txBody>
      </p:sp>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15</a:t>
            </a:fld>
            <a:endParaRPr lang="en-US" sz="4400" dirty="0">
              <a:solidFill>
                <a:schemeClr val="bg1"/>
              </a:solidFill>
            </a:endParaRPr>
          </a:p>
        </p:txBody>
      </p:sp>
    </p:spTree>
    <p:extLst>
      <p:ext uri="{BB962C8B-B14F-4D97-AF65-F5344CB8AC3E}">
        <p14:creationId xmlns:p14="http://schemas.microsoft.com/office/powerpoint/2010/main" val="7053916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72701" y="288049"/>
            <a:ext cx="1153920" cy="626351"/>
          </a:xfrm>
        </p:spPr>
        <p:txBody>
          <a:bodyPr/>
          <a:lstStyle/>
          <a:p>
            <a:fld id="{D57F1E4F-1CFF-5643-939E-217C01CDF565}" type="slidenum">
              <a:rPr lang="en-US" sz="4400" smtClean="0">
                <a:solidFill>
                  <a:schemeClr val="bg1"/>
                </a:solidFill>
              </a:rPr>
              <a:pPr/>
              <a:t>16</a:t>
            </a:fld>
            <a:endParaRPr lang="en-US" sz="4400" dirty="0">
              <a:solidFill>
                <a:schemeClr val="bg1"/>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398242115"/>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Test</a:t>
                      </a:r>
                      <a:r>
                        <a:rPr lang="en-US" sz="2000" strike="sngStrike" baseline="0" dirty="0" smtClean="0">
                          <a:solidFill>
                            <a:srgbClr val="FF0000"/>
                          </a:solidFill>
                        </a:rPr>
                        <a:t> Plan</a:t>
                      </a:r>
                      <a:endParaRPr lang="en-US" sz="2000" strike="sngStrike" dirty="0">
                        <a:solidFill>
                          <a:srgbClr val="FF0000"/>
                        </a:solidFill>
                      </a:endParaRPr>
                    </a:p>
                  </a:txBody>
                  <a:tcPr/>
                </a:tc>
              </a:tr>
              <a:tr h="381978">
                <a:tc>
                  <a:txBody>
                    <a:bodyPr/>
                    <a:lstStyle/>
                    <a:p>
                      <a:pPr algn="ctr"/>
                      <a:r>
                        <a:rPr lang="en-US" sz="2000" strike="noStrike" dirty="0" smtClean="0">
                          <a:solidFill>
                            <a:srgbClr val="00A24D"/>
                          </a:solidFill>
                        </a:rPr>
                        <a:t>Data Design</a:t>
                      </a:r>
                      <a:endParaRPr lang="en-US" sz="2000" strike="noStrike" dirty="0">
                        <a:solidFill>
                          <a:srgbClr val="00A24D"/>
                        </a:solidFill>
                      </a:endParaRPr>
                    </a:p>
                  </a:txBody>
                  <a:tcPr/>
                </a:tc>
              </a:tr>
              <a:tr h="381978">
                <a:tc>
                  <a:txBody>
                    <a:bodyPr/>
                    <a:lstStyle/>
                    <a:p>
                      <a:pPr algn="ctr"/>
                      <a:r>
                        <a:rPr lang="en-US" sz="2000" strike="noStrike" dirty="0" smtClean="0"/>
                        <a:t>Prototype Screens</a:t>
                      </a:r>
                      <a:endParaRPr lang="en-US" sz="2000" strike="noStrike" dirty="0">
                        <a:solidFill>
                          <a:schemeClr val="bg1"/>
                        </a:solidFill>
                      </a:endParaRPr>
                    </a:p>
                  </a:txBody>
                  <a:tcPr/>
                </a:tc>
              </a:tr>
              <a:tr h="381978">
                <a:tc>
                  <a:txBody>
                    <a:bodyPr/>
                    <a:lstStyle/>
                    <a:p>
                      <a:pPr algn="ctr"/>
                      <a:r>
                        <a:rPr lang="en-US" sz="2000" dirty="0" smtClean="0"/>
                        <a:t>What’s Next?</a:t>
                      </a:r>
                      <a:endParaRPr lang="en-US" sz="2000" baseline="0" dirty="0" smtClean="0"/>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1500299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205879" y="151176"/>
            <a:ext cx="1110775" cy="791174"/>
          </a:xfrm>
        </p:spPr>
        <p:txBody>
          <a:bodyPr/>
          <a:lstStyle/>
          <a:p>
            <a:fld id="{D57F1E4F-1CFF-5643-939E-217C01CDF565}" type="slidenum">
              <a:rPr lang="en-US" sz="4400" smtClean="0">
                <a:solidFill>
                  <a:schemeClr val="bg1"/>
                </a:solidFill>
              </a:rPr>
              <a:pPr/>
              <a:t>17</a:t>
            </a:fld>
            <a:endParaRPr lang="en-US" sz="4400" dirty="0">
              <a:solidFill>
                <a:schemeClr val="bg1"/>
              </a:solidFill>
            </a:endParaRPr>
          </a:p>
        </p:txBody>
      </p:sp>
      <p:sp>
        <p:nvSpPr>
          <p:cNvPr id="5" name="Title 2"/>
          <p:cNvSpPr txBox="1">
            <a:spLocks/>
          </p:cNvSpPr>
          <p:nvPr/>
        </p:nvSpPr>
        <p:spPr>
          <a:xfrm>
            <a:off x="983023" y="0"/>
            <a:ext cx="9983984" cy="13885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chemeClr val="tx1"/>
                </a:solidFill>
              </a:rPr>
              <a:t>Logical Data dictionary</a:t>
            </a:r>
            <a:endParaRPr lang="en-US" sz="4000" b="1" dirty="0">
              <a:solidFill>
                <a:schemeClr val="tx1"/>
              </a:solidFill>
            </a:endParaRPr>
          </a:p>
        </p:txBody>
      </p:sp>
      <p:sp>
        <p:nvSpPr>
          <p:cNvPr id="6" name="TextBox 5"/>
          <p:cNvSpPr txBox="1"/>
          <p:nvPr/>
        </p:nvSpPr>
        <p:spPr>
          <a:xfrm>
            <a:off x="892464" y="1561659"/>
            <a:ext cx="8409755" cy="4924424"/>
          </a:xfrm>
          <a:prstGeom prst="rect">
            <a:avLst/>
          </a:prstGeom>
          <a:noFill/>
        </p:spPr>
        <p:txBody>
          <a:bodyPr wrap="square" rtlCol="0">
            <a:spAutoFit/>
          </a:bodyPr>
          <a:lstStyle/>
          <a:p>
            <a:r>
              <a:rPr lang="en-US" sz="3200" b="1" u="sng" dirty="0"/>
              <a:t>Key</a:t>
            </a:r>
            <a:endParaRPr lang="en-US" sz="3200" dirty="0"/>
          </a:p>
          <a:p>
            <a:pPr marL="285750" indent="-285750">
              <a:buFont typeface="Arial"/>
              <a:buChar char="•"/>
            </a:pPr>
            <a:r>
              <a:rPr lang="en-US" sz="2200" b="1" dirty="0"/>
              <a:t>Data Name: </a:t>
            </a:r>
            <a:r>
              <a:rPr lang="en-US" sz="2200" dirty="0"/>
              <a:t>The name of the data entity being stored, whether it be in a database or not.</a:t>
            </a:r>
          </a:p>
          <a:p>
            <a:pPr marL="285750" indent="-285750">
              <a:buFont typeface="Arial"/>
              <a:buChar char="•"/>
            </a:pPr>
            <a:r>
              <a:rPr lang="en-US" sz="2200" b="1" dirty="0"/>
              <a:t>Applicable to: </a:t>
            </a:r>
            <a:r>
              <a:rPr lang="en-US" sz="2200" dirty="0"/>
              <a:t>The screens that this data entity will apply to.</a:t>
            </a:r>
          </a:p>
          <a:p>
            <a:pPr marL="285750" indent="-285750">
              <a:buFont typeface="Arial"/>
              <a:buChar char="•"/>
            </a:pPr>
            <a:r>
              <a:rPr lang="en-US" sz="2200" b="1" dirty="0"/>
              <a:t>Data Type: </a:t>
            </a:r>
            <a:r>
              <a:rPr lang="en-US" sz="2200" dirty="0"/>
              <a:t>The type of data for a data entity.</a:t>
            </a:r>
          </a:p>
          <a:p>
            <a:pPr marL="285750" indent="-285750">
              <a:buFont typeface="Arial"/>
              <a:buChar char="•"/>
            </a:pPr>
            <a:r>
              <a:rPr lang="en-US" sz="2200" b="1" dirty="0"/>
              <a:t>Data Size: </a:t>
            </a:r>
            <a:r>
              <a:rPr lang="en-US" sz="2200" dirty="0"/>
              <a:t>The size of the data in terms of it's data type.</a:t>
            </a:r>
          </a:p>
          <a:p>
            <a:pPr marL="285750" indent="-285750">
              <a:buFont typeface="Arial"/>
              <a:buChar char="•"/>
            </a:pPr>
            <a:r>
              <a:rPr lang="en-US" sz="2200" b="1" dirty="0"/>
              <a:t>Description: </a:t>
            </a:r>
            <a:r>
              <a:rPr lang="en-US" sz="2200" dirty="0"/>
              <a:t>A description of what data this entity is storing.</a:t>
            </a:r>
          </a:p>
          <a:p>
            <a:pPr marL="285750" indent="-285750">
              <a:buFont typeface="Arial"/>
              <a:buChar char="•"/>
            </a:pPr>
            <a:r>
              <a:rPr lang="en-US" sz="2200" b="1" dirty="0"/>
              <a:t>Acceptable Input: </a:t>
            </a:r>
            <a:r>
              <a:rPr lang="en-US" sz="2200" dirty="0"/>
              <a:t>What must be inputted by a user in order for the system to accept the data.</a:t>
            </a:r>
          </a:p>
          <a:p>
            <a:pPr marL="285750" indent="-285750">
              <a:buFont typeface="Arial"/>
              <a:buChar char="•"/>
            </a:pPr>
            <a:r>
              <a:rPr lang="en-US" sz="2200" b="1" dirty="0"/>
              <a:t>Good Example of Input: </a:t>
            </a:r>
            <a:r>
              <a:rPr lang="en-US" sz="2200" dirty="0"/>
              <a:t>An example of data that would be accepted by the system.</a:t>
            </a:r>
          </a:p>
          <a:p>
            <a:pPr marL="285750" indent="-285750">
              <a:buFont typeface="Arial"/>
              <a:buChar char="•"/>
            </a:pPr>
            <a:r>
              <a:rPr lang="en-US" sz="2200" b="1" dirty="0"/>
              <a:t>Notes: </a:t>
            </a:r>
            <a:r>
              <a:rPr lang="en-US" sz="2200" dirty="0"/>
              <a:t>Additional important information about the data.</a:t>
            </a:r>
          </a:p>
          <a:p>
            <a:endParaRPr lang="en-US" dirty="0"/>
          </a:p>
        </p:txBody>
      </p:sp>
    </p:spTree>
    <p:extLst>
      <p:ext uri="{BB962C8B-B14F-4D97-AF65-F5344CB8AC3E}">
        <p14:creationId xmlns:p14="http://schemas.microsoft.com/office/powerpoint/2010/main" val="41151459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67291" y="288632"/>
            <a:ext cx="1156669" cy="637939"/>
          </a:xfrm>
        </p:spPr>
        <p:txBody>
          <a:bodyPr/>
          <a:lstStyle/>
          <a:p>
            <a:fld id="{D57F1E4F-1CFF-5643-939E-217C01CDF565}" type="slidenum">
              <a:rPr lang="en-US" sz="4400" smtClean="0">
                <a:solidFill>
                  <a:schemeClr val="bg1"/>
                </a:solidFill>
              </a:rPr>
              <a:pPr/>
              <a:t>18</a:t>
            </a:fld>
            <a:endParaRPr lang="en-US" sz="4400" dirty="0">
              <a:solidFill>
                <a:schemeClr val="bg1"/>
              </a:solidFill>
            </a:endParaRPr>
          </a:p>
        </p:txBody>
      </p:sp>
      <p:graphicFrame>
        <p:nvGraphicFramePr>
          <p:cNvPr id="9" name="Table 8"/>
          <p:cNvGraphicFramePr>
            <a:graphicFrameLocks noGrp="1"/>
          </p:cNvGraphicFramePr>
          <p:nvPr>
            <p:extLst/>
          </p:nvPr>
        </p:nvGraphicFramePr>
        <p:xfrm>
          <a:off x="188790" y="995343"/>
          <a:ext cx="11876633" cy="5731806"/>
        </p:xfrm>
        <a:graphic>
          <a:graphicData uri="http://schemas.openxmlformats.org/drawingml/2006/table">
            <a:tbl>
              <a:tblPr>
                <a:tableStyleId>{5940675A-B579-460E-94D1-54222C63F5DA}</a:tableStyleId>
              </a:tblPr>
              <a:tblGrid>
                <a:gridCol w="1297897"/>
                <a:gridCol w="1777938"/>
                <a:gridCol w="800075"/>
                <a:gridCol w="1066763"/>
                <a:gridCol w="1742380"/>
                <a:gridCol w="1724600"/>
                <a:gridCol w="1511250"/>
                <a:gridCol w="1955730"/>
              </a:tblGrid>
              <a:tr h="339129">
                <a:tc>
                  <a:txBody>
                    <a:bodyPr/>
                    <a:lstStyle/>
                    <a:p>
                      <a:pPr algn="ctr" fontAlgn="ctr"/>
                      <a:r>
                        <a:rPr lang="de-DE" sz="1000" u="none" strike="noStrike" dirty="0">
                          <a:effectLst/>
                        </a:rPr>
                        <a:t>Data Name</a:t>
                      </a:r>
                      <a:endParaRPr lang="de-DE" sz="1000" b="1" i="0" u="none" strike="noStrike" dirty="0">
                        <a:effectLst/>
                        <a:latin typeface="Arial"/>
                      </a:endParaRPr>
                    </a:p>
                  </a:txBody>
                  <a:tcPr marL="7811" marR="7811" marT="7811" marB="0" anchor="ctr"/>
                </a:tc>
                <a:tc>
                  <a:txBody>
                    <a:bodyPr/>
                    <a:lstStyle/>
                    <a:p>
                      <a:pPr algn="ctr" fontAlgn="ctr"/>
                      <a:r>
                        <a:rPr lang="en-US" sz="1000" u="none" strike="noStrike" dirty="0">
                          <a:effectLst/>
                        </a:rPr>
                        <a:t>Applicable to</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Type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Size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Description</a:t>
                      </a:r>
                      <a:endParaRPr lang="en-US" sz="1000" b="1" i="0" u="none" strike="noStrike" dirty="0">
                        <a:effectLst/>
                        <a:latin typeface="Arial"/>
                      </a:endParaRPr>
                    </a:p>
                  </a:txBody>
                  <a:tcPr marL="7811" marR="7811" marT="7811" marB="0" anchor="ctr"/>
                </a:tc>
                <a:tc>
                  <a:txBody>
                    <a:bodyPr/>
                    <a:lstStyle/>
                    <a:p>
                      <a:pPr algn="ctr" fontAlgn="ctr"/>
                      <a:r>
                        <a:rPr lang="en-US" sz="1000" u="none" strike="noStrike">
                          <a:effectLst/>
                        </a:rPr>
                        <a:t>Acceptable Input</a:t>
                      </a:r>
                      <a:endParaRPr lang="en-US" sz="1000" b="1" i="0" u="none" strike="noStrike">
                        <a:effectLst/>
                        <a:latin typeface="Arial"/>
                      </a:endParaRPr>
                    </a:p>
                  </a:txBody>
                  <a:tcPr marL="7811" marR="7811" marT="7811" marB="0" anchor="ctr"/>
                </a:tc>
                <a:tc>
                  <a:txBody>
                    <a:bodyPr/>
                    <a:lstStyle/>
                    <a:p>
                      <a:pPr algn="ctr" fontAlgn="ctr"/>
                      <a:r>
                        <a:rPr lang="en-US" sz="1000" u="none" strike="noStrike" dirty="0">
                          <a:effectLst/>
                        </a:rPr>
                        <a:t>Good Example of Input</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Notes</a:t>
                      </a:r>
                      <a:endParaRPr lang="en-US" sz="1000" b="1" i="0" u="none" strike="noStrike" dirty="0">
                        <a:effectLst/>
                        <a:latin typeface="Arial"/>
                      </a:endParaRPr>
                    </a:p>
                  </a:txBody>
                  <a:tcPr marL="7811" marR="7811" marT="7811" marB="0" anchor="ctr"/>
                </a:tc>
              </a:tr>
              <a:tr h="740847">
                <a:tc>
                  <a:txBody>
                    <a:bodyPr/>
                    <a:lstStyle/>
                    <a:p>
                      <a:pPr algn="ctr" fontAlgn="ctr"/>
                      <a:r>
                        <a:rPr lang="de-DE" sz="1000" u="none" strike="noStrike">
                          <a:effectLst/>
                        </a:rPr>
                        <a:t>truckName</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Save Truck, Load Library</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Char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 Characters</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name used to save the truck for future use (editing or viewing)</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ASCII Chars from Decimal 32 to Decimal 126 inclusive, allowed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TRuck233</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Must be unique and can not be null.</a:t>
                      </a:r>
                      <a:endParaRPr lang="en-US" sz="1000" b="0" i="0" u="none" strike="noStrike">
                        <a:effectLst/>
                        <a:latin typeface="Arial"/>
                      </a:endParaRPr>
                    </a:p>
                  </a:txBody>
                  <a:tcPr marL="7811" marR="7811" marT="7811" marB="0" anchor="ctr"/>
                </a:tc>
              </a:tr>
              <a:tr h="740847">
                <a:tc>
                  <a:txBody>
                    <a:bodyPr/>
                    <a:lstStyle/>
                    <a:p>
                      <a:pPr algn="ctr" fontAlgn="ctr"/>
                      <a:r>
                        <a:rPr lang="ro-RO" sz="1000" u="none" strike="noStrike">
                          <a:effectLst/>
                        </a:rPr>
                        <a:t>color</a:t>
                      </a:r>
                      <a:endParaRPr lang="ro-RO" sz="1000" b="0" i="0" u="none" strike="noStrike">
                        <a:effectLst/>
                        <a:latin typeface="Arial"/>
                      </a:endParaRPr>
                    </a:p>
                  </a:txBody>
                  <a:tcPr marL="7811" marR="7811" marT="7811" marB="0" anchor="ctr"/>
                </a:tc>
                <a:tc>
                  <a:txBody>
                    <a:bodyPr/>
                    <a:lstStyle/>
                    <a:p>
                      <a:pPr algn="ctr" fontAlgn="ctr"/>
                      <a:r>
                        <a:rPr lang="fr-FR" sz="1000" u="none" strike="noStrike">
                          <a:effectLst/>
                        </a:rPr>
                        <a:t>Change Color</a:t>
                      </a:r>
                      <a:endParaRPr lang="fr-FR" sz="1000" b="0" i="0" u="none" strike="noStrike">
                        <a:effectLst/>
                        <a:latin typeface="Arial"/>
                      </a:endParaRPr>
                    </a:p>
                  </a:txBody>
                  <a:tcPr marL="7811" marR="7811" marT="7811" marB="0" anchor="ctr"/>
                </a:tc>
                <a:tc>
                  <a:txBody>
                    <a:bodyPr/>
                    <a:lstStyle/>
                    <a:p>
                      <a:pPr algn="ctr" fontAlgn="ctr"/>
                      <a:r>
                        <a:rPr lang="en-US" sz="1000" u="none" strike="noStrike">
                          <a:effectLst/>
                        </a:rPr>
                        <a:t>Char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3-30 Characters</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name used for each factory color. </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ASCII Chars from Decimal 32 to Decimal 126 inclusive, allowed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Red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Must be unique and can not be null.</a:t>
                      </a:r>
                      <a:endParaRPr lang="en-US" sz="1000" b="0" i="0" u="none" strike="noStrike">
                        <a:effectLst/>
                        <a:latin typeface="Arial"/>
                      </a:endParaRPr>
                    </a:p>
                  </a:txBody>
                  <a:tcPr marL="7811" marR="7811" marT="7811" marB="0" anchor="ctr"/>
                </a:tc>
              </a:tr>
              <a:tr h="813911">
                <a:tc>
                  <a:txBody>
                    <a:bodyPr/>
                    <a:lstStyle/>
                    <a:p>
                      <a:pPr algn="ctr" fontAlgn="ctr"/>
                      <a:r>
                        <a:rPr lang="fi-FI" sz="1000" u="none" strike="noStrike">
                          <a:effectLst/>
                        </a:rPr>
                        <a:t>redValue</a:t>
                      </a:r>
                      <a:endParaRPr lang="fi-FI"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Byte</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 digit number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value that will represent how much red will be used in a certain color.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Any integer ranging from 0 to 255</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It doesn't have to be unique.  It can not be null.</a:t>
                      </a:r>
                      <a:endParaRPr lang="en-US" sz="1000" b="0" i="0" u="none" strike="noStrike">
                        <a:effectLst/>
                        <a:latin typeface="Arial"/>
                      </a:endParaRPr>
                    </a:p>
                  </a:txBody>
                  <a:tcPr marL="7811" marR="7811" marT="7811" marB="0" anchor="ctr"/>
                </a:tc>
              </a:tr>
              <a:tr h="813911">
                <a:tc>
                  <a:txBody>
                    <a:bodyPr/>
                    <a:lstStyle/>
                    <a:p>
                      <a:pPr algn="ctr" fontAlgn="ctr"/>
                      <a:r>
                        <a:rPr lang="en-US" sz="1000" u="none" strike="noStrike">
                          <a:effectLst/>
                        </a:rPr>
                        <a:t>greenValue</a:t>
                      </a:r>
                      <a:endParaRPr lang="en-US"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Byte</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 digit number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value that will represent how much green will be used in a certain color.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Any integer ranging from 0 to 255</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It doesn't have to be unique.  It can not be null.</a:t>
                      </a:r>
                      <a:endParaRPr lang="en-US" sz="1000" b="0" i="0" u="none" strike="noStrike">
                        <a:effectLst/>
                        <a:latin typeface="Arial"/>
                      </a:endParaRPr>
                    </a:p>
                  </a:txBody>
                  <a:tcPr marL="7811" marR="7811" marT="7811" marB="0" anchor="ctr"/>
                </a:tc>
              </a:tr>
              <a:tr h="813911">
                <a:tc>
                  <a:txBody>
                    <a:bodyPr/>
                    <a:lstStyle/>
                    <a:p>
                      <a:pPr algn="ctr" fontAlgn="ctr"/>
                      <a:r>
                        <a:rPr lang="fi-FI" sz="1000" u="none" strike="noStrike">
                          <a:effectLst/>
                        </a:rPr>
                        <a:t>blueValue</a:t>
                      </a:r>
                      <a:endParaRPr lang="fi-FI"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Byte</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 digit number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value that will represent how much blue will be used in a certain color.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Any integer ranging from 0 to 255</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It doesn't have to be unique.  It can not be null.</a:t>
                      </a:r>
                      <a:endParaRPr lang="en-US" sz="1000" b="0" i="0" u="none" strike="noStrike">
                        <a:effectLst/>
                        <a:latin typeface="Arial"/>
                      </a:endParaRPr>
                    </a:p>
                  </a:txBody>
                  <a:tcPr marL="7811" marR="7811" marT="7811" marB="0" anchor="ctr"/>
                </a:tc>
              </a:tr>
              <a:tr h="1469250">
                <a:tc>
                  <a:txBody>
                    <a:bodyPr/>
                    <a:lstStyle/>
                    <a:p>
                      <a:pPr algn="ctr" fontAlgn="ctr"/>
                      <a:r>
                        <a:rPr lang="de-DE" sz="1000" u="none" strike="noStrike">
                          <a:effectLst/>
                        </a:rPr>
                        <a:t>partName</a:t>
                      </a:r>
                      <a:endParaRPr lang="de-DE"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Char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3-15 Characters</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 specific part that is on each truck.  Each truck will have all of the same parts but we will need to store which part has which color for when we save the truck</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ASCII Chars from Decimal 32 to Decimal 126 inclusive, allowed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Fender</a:t>
                      </a:r>
                      <a:endParaRPr lang="en-US" sz="1000" b="0" i="0" u="none" strike="noStrike">
                        <a:effectLst/>
                        <a:latin typeface="Arial"/>
                      </a:endParaRPr>
                    </a:p>
                  </a:txBody>
                  <a:tcPr marL="7811" marR="7811" marT="7811" marB="0" anchor="ctr"/>
                </a:tc>
                <a:tc>
                  <a:txBody>
                    <a:bodyPr/>
                    <a:lstStyle/>
                    <a:p>
                      <a:pPr algn="ctr" fontAlgn="ctr"/>
                      <a:r>
                        <a:rPr lang="en-US" sz="1000" u="none" strike="noStrike" dirty="0">
                          <a:effectLst/>
                        </a:rPr>
                        <a:t>It doesn't have to be unique.  It can not be null.</a:t>
                      </a:r>
                      <a:endParaRPr lang="en-US" sz="1000" b="0" i="0" u="none" strike="noStrike" dirty="0">
                        <a:effectLst/>
                        <a:latin typeface="Arial"/>
                      </a:endParaRPr>
                    </a:p>
                  </a:txBody>
                  <a:tcPr marL="7811" marR="7811" marT="7811" marB="0" anchor="ctr"/>
                </a:tc>
              </a:tr>
            </a:tbl>
          </a:graphicData>
        </a:graphic>
      </p:graphicFrame>
    </p:spTree>
    <p:extLst>
      <p:ext uri="{BB962C8B-B14F-4D97-AF65-F5344CB8AC3E}">
        <p14:creationId xmlns:p14="http://schemas.microsoft.com/office/powerpoint/2010/main" val="24836280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96907" y="182880"/>
            <a:ext cx="1293971" cy="792388"/>
          </a:xfrm>
        </p:spPr>
        <p:txBody>
          <a:bodyPr/>
          <a:lstStyle/>
          <a:p>
            <a:fld id="{D57F1E4F-1CFF-5643-939E-217C01CDF565}" type="slidenum">
              <a:rPr lang="en-US" sz="4400" smtClean="0">
                <a:solidFill>
                  <a:schemeClr val="bg1"/>
                </a:solidFill>
              </a:rPr>
              <a:pPr/>
              <a:t>19</a:t>
            </a:fld>
            <a:endParaRPr lang="en-US" sz="4400" dirty="0">
              <a:solidFill>
                <a:schemeClr val="bg1"/>
              </a:solidFill>
            </a:endParaRPr>
          </a:p>
        </p:txBody>
      </p:sp>
      <p:graphicFrame>
        <p:nvGraphicFramePr>
          <p:cNvPr id="5" name="Table 4"/>
          <p:cNvGraphicFramePr>
            <a:graphicFrameLocks noGrp="1"/>
          </p:cNvGraphicFramePr>
          <p:nvPr>
            <p:extLst/>
          </p:nvPr>
        </p:nvGraphicFramePr>
        <p:xfrm>
          <a:off x="291768" y="1458692"/>
          <a:ext cx="11653517" cy="5178585"/>
        </p:xfrm>
        <a:graphic>
          <a:graphicData uri="http://schemas.openxmlformats.org/drawingml/2006/table">
            <a:tbl>
              <a:tblPr>
                <a:tableStyleId>{5940675A-B579-460E-94D1-54222C63F5DA}</a:tableStyleId>
              </a:tblPr>
              <a:tblGrid>
                <a:gridCol w="1273513"/>
                <a:gridCol w="1744538"/>
                <a:gridCol w="785042"/>
                <a:gridCol w="1046723"/>
                <a:gridCol w="1709648"/>
                <a:gridCol w="1692202"/>
                <a:gridCol w="1482858"/>
                <a:gridCol w="1918993"/>
              </a:tblGrid>
              <a:tr h="1621939">
                <a:tc>
                  <a:txBody>
                    <a:bodyPr/>
                    <a:lstStyle/>
                    <a:p>
                      <a:pPr algn="ctr" fontAlgn="ctr"/>
                      <a:r>
                        <a:rPr lang="en-US" sz="1200" u="none" strike="noStrike">
                          <a:effectLst/>
                        </a:rPr>
                        <a:t>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Change Color, Save Truck, Change View, Select 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Int</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4 digit number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Year of the truck</a:t>
                      </a:r>
                      <a:endParaRPr lang="en-US" sz="1200" b="0" i="0" u="none" strike="noStrike">
                        <a:effectLst/>
                        <a:latin typeface="Arial"/>
                      </a:endParaRPr>
                    </a:p>
                  </a:txBody>
                  <a:tcPr marL="12700" marR="12700" marT="12700" marB="0" anchor="ctr"/>
                </a:tc>
                <a:tc>
                  <a:txBody>
                    <a:bodyPr/>
                    <a:lstStyle/>
                    <a:p>
                      <a:pPr algn="ctr" fontAlgn="ctr"/>
                      <a:r>
                        <a:rPr lang="en-US" sz="1200" u="none" strike="noStrike" dirty="0">
                          <a:effectLst/>
                        </a:rPr>
                        <a:t>Any integer ranging from 1947-1955</a:t>
                      </a:r>
                      <a:endParaRPr lang="en-US" sz="1200" b="0" i="0" u="none" strike="noStrike" dirty="0">
                        <a:effectLst/>
                        <a:latin typeface="Arial"/>
                      </a:endParaRPr>
                    </a:p>
                  </a:txBody>
                  <a:tcPr marL="12700" marR="12700" marT="12700" marB="0" anchor="ctr"/>
                </a:tc>
                <a:tc>
                  <a:txBody>
                    <a:bodyPr/>
                    <a:lstStyle/>
                    <a:p>
                      <a:pPr algn="ctr" fontAlgn="ctr"/>
                      <a:r>
                        <a:rPr lang="en-US" sz="1200" u="none" strike="noStrike">
                          <a:effectLst/>
                        </a:rPr>
                        <a:t>1948</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It doesn't have to be unique.  It can not be null.</a:t>
                      </a:r>
                      <a:endParaRPr lang="en-US" sz="1200" b="0" i="0" u="none" strike="noStrike">
                        <a:effectLst/>
                        <a:latin typeface="Arial"/>
                      </a:endParaRPr>
                    </a:p>
                  </a:txBody>
                  <a:tcPr marL="12700" marR="12700" marT="12700" marB="0" anchor="ctr"/>
                </a:tc>
              </a:tr>
              <a:tr h="1713215">
                <a:tc>
                  <a:txBody>
                    <a:bodyPr/>
                    <a:lstStyle/>
                    <a:p>
                      <a:pPr algn="ctr" fontAlgn="ctr"/>
                      <a:r>
                        <a:rPr lang="en-US" sz="1200" u="none" strike="noStrike">
                          <a:effectLst/>
                        </a:rPr>
                        <a:t>cabStyle</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Save Truck, Change View, Change 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Char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1-15 Characters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Cab Style of the truck.  Different years may have different selections of CAB styles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ASCII Chars from Decimal 32 to Decimal 126 inclusive, allowed</a:t>
                      </a:r>
                      <a:endParaRPr lang="en-US" sz="1200" b="0" i="0" u="none" strike="noStrike">
                        <a:effectLst/>
                        <a:latin typeface="Arial"/>
                      </a:endParaRPr>
                    </a:p>
                  </a:txBody>
                  <a:tcPr marL="12700" marR="12700" marT="12700" marB="0" anchor="ctr"/>
                </a:tc>
                <a:tc>
                  <a:txBody>
                    <a:bodyPr/>
                    <a:lstStyle/>
                    <a:p>
                      <a:pPr algn="ctr" fontAlgn="ctr"/>
                      <a:r>
                        <a:rPr lang="pl-PL" sz="1200" u="none" strike="noStrike">
                          <a:effectLst/>
                        </a:rPr>
                        <a:t>Crew Cab</a:t>
                      </a:r>
                      <a:endParaRPr lang="pl-PL" sz="1200" b="0" i="0" u="none" strike="noStrike">
                        <a:effectLst/>
                        <a:latin typeface="Arial"/>
                      </a:endParaRPr>
                    </a:p>
                  </a:txBody>
                  <a:tcPr marL="12700" marR="12700" marT="12700" marB="0" anchor="ctr"/>
                </a:tc>
                <a:tc>
                  <a:txBody>
                    <a:bodyPr/>
                    <a:lstStyle/>
                    <a:p>
                      <a:pPr algn="ctr" fontAlgn="ctr"/>
                      <a:r>
                        <a:rPr lang="en-US" sz="1200" u="none" strike="noStrike">
                          <a:effectLst/>
                        </a:rPr>
                        <a:t>It doesn't have to be unique.  It can not be null.</a:t>
                      </a:r>
                      <a:endParaRPr lang="en-US" sz="1200" b="0" i="0" u="none" strike="noStrike">
                        <a:effectLst/>
                        <a:latin typeface="Arial"/>
                      </a:endParaRPr>
                    </a:p>
                  </a:txBody>
                  <a:tcPr marL="12700" marR="12700" marT="12700" marB="0" anchor="ctr"/>
                </a:tc>
              </a:tr>
              <a:tr h="1843431">
                <a:tc>
                  <a:txBody>
                    <a:bodyPr/>
                    <a:lstStyle/>
                    <a:p>
                      <a:pPr algn="ctr" fontAlgn="ctr"/>
                      <a:r>
                        <a:rPr lang="pl-PL" sz="1200" u="none" strike="noStrike">
                          <a:effectLst/>
                        </a:rPr>
                        <a:t>windowStyle</a:t>
                      </a:r>
                      <a:endParaRPr lang="pl-PL" sz="1200" b="0" i="0" u="none" strike="noStrike">
                        <a:effectLst/>
                        <a:latin typeface="Arial"/>
                      </a:endParaRPr>
                    </a:p>
                  </a:txBody>
                  <a:tcPr marL="12700" marR="12700" marT="12700" marB="0" anchor="ctr"/>
                </a:tc>
                <a:tc>
                  <a:txBody>
                    <a:bodyPr/>
                    <a:lstStyle/>
                    <a:p>
                      <a:pPr algn="ctr" fontAlgn="ctr"/>
                      <a:r>
                        <a:rPr lang="en-US" sz="1200" u="none" strike="noStrike">
                          <a:effectLst/>
                        </a:rPr>
                        <a:t>Save Truck, Change View, Change 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Char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1-15 Characters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Window Style of the truck.  Different years may have different selections of Window styles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ASCII Chars from Decimal 32 to Decimal 126 inclusive, allowed</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Traditional</a:t>
                      </a:r>
                      <a:endParaRPr lang="en-US" sz="1200" b="0" i="0" u="none" strike="noStrike">
                        <a:effectLst/>
                        <a:latin typeface="Arial"/>
                      </a:endParaRPr>
                    </a:p>
                  </a:txBody>
                  <a:tcPr marL="12700" marR="12700" marT="12700" marB="0" anchor="ctr"/>
                </a:tc>
                <a:tc>
                  <a:txBody>
                    <a:bodyPr/>
                    <a:lstStyle/>
                    <a:p>
                      <a:pPr algn="ctr" fontAlgn="ctr"/>
                      <a:r>
                        <a:rPr lang="en-US" sz="1200" u="none" strike="noStrike" dirty="0">
                          <a:effectLst/>
                        </a:rPr>
                        <a:t>It doesn't have to be unique.  It can not be null.</a:t>
                      </a:r>
                      <a:endParaRPr lang="en-US" sz="1200" b="0" i="0" u="none" strike="noStrike" dirty="0">
                        <a:effectLst/>
                        <a:latin typeface="Arial"/>
                      </a:endParaRPr>
                    </a:p>
                  </a:txBody>
                  <a:tcPr marL="12700" marR="12700" marT="12700" marB="0" anchor="ctr"/>
                </a:tc>
              </a:tr>
            </a:tbl>
          </a:graphicData>
        </a:graphic>
      </p:graphicFrame>
      <p:graphicFrame>
        <p:nvGraphicFramePr>
          <p:cNvPr id="6" name="Table 5"/>
          <p:cNvGraphicFramePr>
            <a:graphicFrameLocks noGrp="1"/>
          </p:cNvGraphicFramePr>
          <p:nvPr>
            <p:extLst/>
          </p:nvPr>
        </p:nvGraphicFramePr>
        <p:xfrm>
          <a:off x="291768" y="995343"/>
          <a:ext cx="11653518" cy="490757"/>
        </p:xfrm>
        <a:graphic>
          <a:graphicData uri="http://schemas.openxmlformats.org/drawingml/2006/table">
            <a:tbl>
              <a:tblPr>
                <a:tableStyleId>{5940675A-B579-460E-94D1-54222C63F5DA}</a:tableStyleId>
              </a:tblPr>
              <a:tblGrid>
                <a:gridCol w="1273514"/>
                <a:gridCol w="1744538"/>
                <a:gridCol w="785045"/>
                <a:gridCol w="1046723"/>
                <a:gridCol w="1709648"/>
                <a:gridCol w="1692201"/>
                <a:gridCol w="1482859"/>
                <a:gridCol w="1918990"/>
              </a:tblGrid>
              <a:tr h="490757">
                <a:tc>
                  <a:txBody>
                    <a:bodyPr/>
                    <a:lstStyle/>
                    <a:p>
                      <a:pPr algn="ctr" fontAlgn="ctr"/>
                      <a:r>
                        <a:rPr lang="de-DE" sz="1000" u="none" strike="noStrike" dirty="0">
                          <a:effectLst/>
                        </a:rPr>
                        <a:t>Data Name</a:t>
                      </a:r>
                      <a:endParaRPr lang="de-DE" sz="1000" b="1" i="0" u="none" strike="noStrike" dirty="0">
                        <a:effectLst/>
                        <a:latin typeface="Arial"/>
                      </a:endParaRPr>
                    </a:p>
                  </a:txBody>
                  <a:tcPr marL="7811" marR="7811" marT="7811" marB="0" anchor="ctr"/>
                </a:tc>
                <a:tc>
                  <a:txBody>
                    <a:bodyPr/>
                    <a:lstStyle/>
                    <a:p>
                      <a:pPr algn="ctr" fontAlgn="ctr"/>
                      <a:r>
                        <a:rPr lang="en-US" sz="1000" u="none" strike="noStrike" dirty="0">
                          <a:effectLst/>
                        </a:rPr>
                        <a:t>Applicable to</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Type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Size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Description</a:t>
                      </a:r>
                      <a:endParaRPr lang="en-US" sz="1000" b="1" i="0" u="none" strike="noStrike" dirty="0">
                        <a:effectLst/>
                        <a:latin typeface="Arial"/>
                      </a:endParaRPr>
                    </a:p>
                  </a:txBody>
                  <a:tcPr marL="7811" marR="7811" marT="7811" marB="0" anchor="ctr"/>
                </a:tc>
                <a:tc>
                  <a:txBody>
                    <a:bodyPr/>
                    <a:lstStyle/>
                    <a:p>
                      <a:pPr algn="ctr" fontAlgn="ctr"/>
                      <a:r>
                        <a:rPr lang="en-US" sz="1000" u="none" strike="noStrike">
                          <a:effectLst/>
                        </a:rPr>
                        <a:t>Acceptable Input</a:t>
                      </a:r>
                      <a:endParaRPr lang="en-US" sz="1000" b="1" i="0" u="none" strike="noStrike">
                        <a:effectLst/>
                        <a:latin typeface="Arial"/>
                      </a:endParaRPr>
                    </a:p>
                  </a:txBody>
                  <a:tcPr marL="7811" marR="7811" marT="7811" marB="0" anchor="ctr"/>
                </a:tc>
                <a:tc>
                  <a:txBody>
                    <a:bodyPr/>
                    <a:lstStyle/>
                    <a:p>
                      <a:pPr algn="ctr" fontAlgn="ctr"/>
                      <a:r>
                        <a:rPr lang="en-US" sz="1000" u="none" strike="noStrike" dirty="0">
                          <a:effectLst/>
                        </a:rPr>
                        <a:t>Good Example of Input</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Notes</a:t>
                      </a:r>
                      <a:endParaRPr lang="en-US" sz="1000" b="1" i="0" u="none" strike="noStrike" dirty="0">
                        <a:effectLst/>
                        <a:latin typeface="Arial"/>
                      </a:endParaRPr>
                    </a:p>
                  </a:txBody>
                  <a:tcPr marL="7811" marR="7811" marT="7811" marB="0" anchor="ctr"/>
                </a:tc>
              </a:tr>
            </a:tbl>
          </a:graphicData>
        </a:graphic>
      </p:graphicFrame>
    </p:spTree>
    <p:extLst>
      <p:ext uri="{BB962C8B-B14F-4D97-AF65-F5344CB8AC3E}">
        <p14:creationId xmlns:p14="http://schemas.microsoft.com/office/powerpoint/2010/main" val="5571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19217" y="734331"/>
            <a:ext cx="551167" cy="365125"/>
          </a:xfrm>
        </p:spPr>
        <p:txBody>
          <a:bodyPr/>
          <a:lstStyle/>
          <a:p>
            <a:fld id="{D57F1E4F-1CFF-5643-939E-217C01CDF565}" type="slidenum">
              <a:rPr lang="en-US" sz="6000" smtClean="0">
                <a:solidFill>
                  <a:schemeClr val="bg1"/>
                </a:solidFill>
              </a:rPr>
              <a:pPr/>
              <a:t>2</a:t>
            </a:fld>
            <a:endParaRPr lang="en-US" sz="6000" dirty="0">
              <a:solidFill>
                <a:schemeClr val="bg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033382111"/>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noStrike" dirty="0" smtClean="0">
                          <a:solidFill>
                            <a:srgbClr val="00A24D"/>
                          </a:solidFill>
                        </a:rPr>
                        <a:t>Introduction</a:t>
                      </a:r>
                      <a:endParaRPr lang="en-US" sz="2000" b="1" strike="noStrike" dirty="0">
                        <a:solidFill>
                          <a:srgbClr val="00A24D"/>
                        </a:solidFill>
                      </a:endParaRPr>
                    </a:p>
                  </a:txBody>
                  <a:tcPr/>
                </a:tc>
              </a:tr>
              <a:tr h="381978">
                <a:tc>
                  <a:txBody>
                    <a:bodyPr/>
                    <a:lstStyle/>
                    <a:p>
                      <a:pPr algn="ctr"/>
                      <a:r>
                        <a:rPr lang="en-US" sz="2000" strike="noStrike" dirty="0" smtClean="0"/>
                        <a:t>Problem</a:t>
                      </a:r>
                      <a:r>
                        <a:rPr lang="en-US" sz="2000" strike="noStrike" baseline="0" dirty="0" smtClean="0"/>
                        <a:t> Overview</a:t>
                      </a:r>
                      <a:endParaRPr lang="en-US" sz="2000" strike="noStrike" dirty="0">
                        <a:solidFill>
                          <a:schemeClr val="bg1"/>
                        </a:solidFill>
                      </a:endParaRPr>
                    </a:p>
                  </a:txBody>
                  <a:tcPr/>
                </a:tc>
              </a:tr>
              <a:tr h="381978">
                <a:tc>
                  <a:txBody>
                    <a:bodyPr/>
                    <a:lstStyle/>
                    <a:p>
                      <a:pPr algn="ctr"/>
                      <a:r>
                        <a:rPr lang="en-US" sz="2000" strike="noStrike" dirty="0" smtClean="0"/>
                        <a:t>Project Progression</a:t>
                      </a:r>
                      <a:endParaRPr lang="en-US" sz="2000" strike="noStrike" dirty="0">
                        <a:solidFill>
                          <a:schemeClr val="bg1"/>
                        </a:solidFill>
                      </a:endParaRPr>
                    </a:p>
                  </a:txBody>
                  <a:tcPr/>
                </a:tc>
              </a:tr>
              <a:tr h="381978">
                <a:tc>
                  <a:txBody>
                    <a:bodyPr/>
                    <a:lstStyle/>
                    <a:p>
                      <a:pPr algn="ctr"/>
                      <a:r>
                        <a:rPr lang="en-US" sz="2000" strike="noStrike" dirty="0" smtClean="0"/>
                        <a:t>Test</a:t>
                      </a:r>
                      <a:r>
                        <a:rPr lang="en-US" sz="2000" strike="noStrike" baseline="0" dirty="0" smtClean="0"/>
                        <a:t> Plan</a:t>
                      </a:r>
                      <a:endParaRPr lang="en-US" sz="2000" strike="noStrike" dirty="0">
                        <a:solidFill>
                          <a:schemeClr val="bg1"/>
                        </a:solidFill>
                      </a:endParaRPr>
                    </a:p>
                  </a:txBody>
                  <a:tcPr/>
                </a:tc>
              </a:tr>
              <a:tr h="381978">
                <a:tc>
                  <a:txBody>
                    <a:bodyPr/>
                    <a:lstStyle/>
                    <a:p>
                      <a:pPr algn="ctr"/>
                      <a:r>
                        <a:rPr lang="en-US" sz="2000" strike="noStrike" dirty="0" smtClean="0"/>
                        <a:t>Data Design</a:t>
                      </a:r>
                      <a:endParaRPr lang="en-US" sz="2000" strike="noStrike" dirty="0">
                        <a:solidFill>
                          <a:schemeClr val="bg1"/>
                        </a:solidFill>
                      </a:endParaRPr>
                    </a:p>
                  </a:txBody>
                  <a:tcPr/>
                </a:tc>
              </a:tr>
              <a:tr h="381978">
                <a:tc>
                  <a:txBody>
                    <a:bodyPr/>
                    <a:lstStyle/>
                    <a:p>
                      <a:pPr algn="ctr"/>
                      <a:r>
                        <a:rPr lang="en-US" sz="2000" strike="noStrike" dirty="0" smtClean="0"/>
                        <a:t>Prototype Screens</a:t>
                      </a:r>
                      <a:endParaRPr lang="en-US" sz="2000" strike="noStrike" dirty="0">
                        <a:solidFill>
                          <a:schemeClr val="bg1"/>
                        </a:solidFill>
                      </a:endParaRPr>
                    </a:p>
                  </a:txBody>
                  <a:tcPr/>
                </a:tc>
              </a:tr>
              <a:tr h="381978">
                <a:tc>
                  <a:txBody>
                    <a:bodyPr/>
                    <a:lstStyle/>
                    <a:p>
                      <a:pPr algn="ctr"/>
                      <a:r>
                        <a:rPr lang="en-US" sz="2000" dirty="0" smtClean="0"/>
                        <a:t>What’s Next?</a:t>
                      </a:r>
                      <a:endParaRPr lang="en-US" sz="2000" baseline="0" dirty="0" smtClean="0"/>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34376193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Relationship Diagram</a:t>
            </a:r>
            <a:endParaRPr lang="en-US" dirty="0"/>
          </a:p>
        </p:txBody>
      </p:sp>
      <p:sp>
        <p:nvSpPr>
          <p:cNvPr id="3" name="Content Placeholder 2"/>
          <p:cNvSpPr>
            <a:spLocks noGrp="1"/>
          </p:cNvSpPr>
          <p:nvPr>
            <p:ph idx="1"/>
          </p:nvPr>
        </p:nvSpPr>
        <p:spPr/>
        <p:txBody>
          <a:bodyPr/>
          <a:lstStyle/>
          <a:p>
            <a:r>
              <a:rPr lang="en-US" dirty="0" smtClean="0"/>
              <a:t>Provides a graphical representation of the system database</a:t>
            </a:r>
          </a:p>
          <a:p>
            <a:r>
              <a:rPr lang="en-US" dirty="0" smtClean="0"/>
              <a:t>Entities: tables in the database</a:t>
            </a:r>
          </a:p>
          <a:p>
            <a:r>
              <a:rPr lang="en-US" dirty="0" smtClean="0"/>
              <a:t>Attributes: data associated with each entity/relationship</a:t>
            </a:r>
          </a:p>
          <a:p>
            <a:r>
              <a:rPr lang="en-US" dirty="0" smtClean="0"/>
              <a:t>Primary Key: an underlined attribute; how a table is retrieved</a:t>
            </a:r>
          </a:p>
          <a:p>
            <a:r>
              <a:rPr lang="en-US" dirty="0" smtClean="0"/>
              <a:t>Relationship: interaction between two entities</a:t>
            </a:r>
          </a:p>
          <a:p>
            <a:pPr lvl="1"/>
            <a:r>
              <a:rPr lang="en-US" dirty="0" smtClean="0"/>
              <a:t>Shows cardinality and weak relationships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20</a:t>
            </a:fld>
            <a:endParaRPr lang="en-US" sz="4400" dirty="0">
              <a:solidFill>
                <a:schemeClr val="bg1"/>
              </a:solidFill>
            </a:endParaRPr>
          </a:p>
        </p:txBody>
      </p:sp>
    </p:spTree>
    <p:extLst>
      <p:ext uri="{BB962C8B-B14F-4D97-AF65-F5344CB8AC3E}">
        <p14:creationId xmlns:p14="http://schemas.microsoft.com/office/powerpoint/2010/main" val="3504212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Diagram Key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21</a:t>
            </a:fld>
            <a:endParaRPr lang="en-US" sz="4400" dirty="0">
              <a:solidFill>
                <a:schemeClr val="bg1"/>
              </a:solidFill>
            </a:endParaRPr>
          </a:p>
        </p:txBody>
      </p:sp>
    </p:spTree>
    <p:extLst>
      <p:ext uri="{BB962C8B-B14F-4D97-AF65-F5344CB8AC3E}">
        <p14:creationId xmlns:p14="http://schemas.microsoft.com/office/powerpoint/2010/main" val="39234483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22</a:t>
            </a:fld>
            <a:endParaRPr lang="en-US" sz="4400" dirty="0">
              <a:solidFill>
                <a:schemeClr val="bg1"/>
              </a:solidFill>
            </a:endParaRPr>
          </a:p>
        </p:txBody>
      </p:sp>
      <p:sp>
        <p:nvSpPr>
          <p:cNvPr id="6" name="TextBox 5"/>
          <p:cNvSpPr txBox="1"/>
          <p:nvPr/>
        </p:nvSpPr>
        <p:spPr>
          <a:xfrm>
            <a:off x="365760" y="295729"/>
            <a:ext cx="4527201" cy="923330"/>
          </a:xfrm>
          <a:prstGeom prst="rect">
            <a:avLst/>
          </a:prstGeom>
          <a:noFill/>
        </p:spPr>
        <p:txBody>
          <a:bodyPr wrap="none" rtlCol="0">
            <a:spAutoFit/>
          </a:bodyPr>
          <a:lstStyle/>
          <a:p>
            <a:r>
              <a:rPr lang="en-US" sz="5400" dirty="0" smtClean="0"/>
              <a:t>ER DIAGRAM</a:t>
            </a:r>
            <a:endParaRPr lang="en-US" sz="5400" dirty="0"/>
          </a:p>
        </p:txBody>
      </p:sp>
    </p:spTree>
    <p:extLst>
      <p:ext uri="{BB962C8B-B14F-4D97-AF65-F5344CB8AC3E}">
        <p14:creationId xmlns:p14="http://schemas.microsoft.com/office/powerpoint/2010/main" val="6812205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23</a:t>
            </a:fld>
            <a:endParaRPr lang="en-US" sz="4400" dirty="0">
              <a:solidFill>
                <a:schemeClr val="bg1"/>
              </a:solidFill>
            </a:endParaRPr>
          </a:p>
        </p:txBody>
      </p:sp>
      <p:sp>
        <p:nvSpPr>
          <p:cNvPr id="5" name="TextBox 4"/>
          <p:cNvSpPr txBox="1"/>
          <p:nvPr/>
        </p:nvSpPr>
        <p:spPr>
          <a:xfrm>
            <a:off x="365760" y="295729"/>
            <a:ext cx="6502101" cy="923330"/>
          </a:xfrm>
          <a:prstGeom prst="rect">
            <a:avLst/>
          </a:prstGeom>
          <a:noFill/>
        </p:spPr>
        <p:txBody>
          <a:bodyPr wrap="none" rtlCol="0">
            <a:spAutoFit/>
          </a:bodyPr>
          <a:lstStyle/>
          <a:p>
            <a:r>
              <a:rPr lang="en-US" sz="5400" dirty="0" smtClean="0"/>
              <a:t>Relational Schema</a:t>
            </a:r>
            <a:endParaRPr lang="en-US" sz="5400" dirty="0"/>
          </a:p>
        </p:txBody>
      </p:sp>
    </p:spTree>
    <p:extLst>
      <p:ext uri="{BB962C8B-B14F-4D97-AF65-F5344CB8AC3E}">
        <p14:creationId xmlns:p14="http://schemas.microsoft.com/office/powerpoint/2010/main" val="314305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70769" y="542406"/>
            <a:ext cx="1302994" cy="365125"/>
          </a:xfrm>
        </p:spPr>
        <p:txBody>
          <a:bodyPr/>
          <a:lstStyle/>
          <a:p>
            <a:fld id="{D57F1E4F-1CFF-5643-939E-217C01CDF565}" type="slidenum">
              <a:rPr lang="en-US" sz="4400" smtClean="0">
                <a:solidFill>
                  <a:schemeClr val="bg1"/>
                </a:solidFill>
              </a:rPr>
              <a:pPr/>
              <a:t>24</a:t>
            </a:fld>
            <a:endParaRPr lang="en-US" sz="4400" dirty="0">
              <a:solidFill>
                <a:schemeClr val="bg1"/>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2242755652"/>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Test</a:t>
                      </a:r>
                      <a:r>
                        <a:rPr lang="en-US" sz="2000" strike="sngStrike" baseline="0" dirty="0" smtClean="0">
                          <a:solidFill>
                            <a:srgbClr val="FF0000"/>
                          </a:solidFill>
                        </a:rPr>
                        <a:t> Plan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Data Design</a:t>
                      </a:r>
                      <a:endParaRPr lang="en-US" sz="2000" strike="sngStrike" dirty="0">
                        <a:solidFill>
                          <a:srgbClr val="FF0000"/>
                        </a:solidFill>
                      </a:endParaRPr>
                    </a:p>
                  </a:txBody>
                  <a:tcPr/>
                </a:tc>
              </a:tr>
              <a:tr h="381978">
                <a:tc>
                  <a:txBody>
                    <a:bodyPr/>
                    <a:lstStyle/>
                    <a:p>
                      <a:pPr algn="ctr"/>
                      <a:r>
                        <a:rPr lang="en-US" sz="2000" strike="noStrike" dirty="0" smtClean="0">
                          <a:solidFill>
                            <a:srgbClr val="00A24D"/>
                          </a:solidFill>
                        </a:rPr>
                        <a:t>Prototype Screens</a:t>
                      </a:r>
                      <a:endParaRPr lang="en-US" sz="2000" strike="noStrike" dirty="0">
                        <a:solidFill>
                          <a:srgbClr val="00A24D"/>
                        </a:solidFill>
                      </a:endParaRPr>
                    </a:p>
                  </a:txBody>
                  <a:tcPr/>
                </a:tc>
              </a:tr>
              <a:tr h="381978">
                <a:tc>
                  <a:txBody>
                    <a:bodyPr/>
                    <a:lstStyle/>
                    <a:p>
                      <a:pPr algn="ctr"/>
                      <a:r>
                        <a:rPr lang="en-US" sz="2000" dirty="0" smtClean="0"/>
                        <a:t>What’s Next?</a:t>
                      </a:r>
                      <a:endParaRPr lang="en-US" sz="2000" baseline="0" dirty="0" smtClean="0"/>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35138775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26980" y="44269"/>
            <a:ext cx="1292359" cy="914122"/>
          </a:xfrm>
        </p:spPr>
        <p:txBody>
          <a:bodyPr/>
          <a:lstStyle/>
          <a:p>
            <a:fld id="{D57F1E4F-1CFF-5643-939E-217C01CDF565}" type="slidenum">
              <a:rPr lang="en-US" sz="4400" smtClean="0">
                <a:solidFill>
                  <a:schemeClr val="bg1"/>
                </a:solidFill>
              </a:rPr>
              <a:pPr/>
              <a:t>25</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65545" t="18529" r="22756" b="21323"/>
          <a:stretch/>
        </p:blipFill>
        <p:spPr bwMode="auto">
          <a:xfrm>
            <a:off x="1384935" y="1330433"/>
            <a:ext cx="1558290" cy="450532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65545" t="18814" r="22757" b="21893"/>
          <a:stretch/>
        </p:blipFill>
        <p:spPr bwMode="auto">
          <a:xfrm>
            <a:off x="4647430" y="1330433"/>
            <a:ext cx="1600200" cy="45593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65545" t="18814" r="22756" b="21322"/>
          <a:stretch/>
        </p:blipFill>
        <p:spPr bwMode="auto">
          <a:xfrm>
            <a:off x="7036705" y="1330433"/>
            <a:ext cx="1611630" cy="463613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extLst>
              <a:ext uri="{28A0092B-C50C-407E-A947-70E740481C1C}">
                <a14:useLocalDpi xmlns:a14="http://schemas.microsoft.com/office/drawing/2010/main" val="0"/>
              </a:ext>
            </a:extLst>
          </a:blip>
          <a:srcRect l="65385" t="18244" r="22756" b="21608"/>
          <a:stretch/>
        </p:blipFill>
        <p:spPr bwMode="auto">
          <a:xfrm>
            <a:off x="9437410" y="1330433"/>
            <a:ext cx="1626235" cy="463867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668385" y="6089690"/>
            <a:ext cx="1558290" cy="369332"/>
          </a:xfrm>
          <a:prstGeom prst="rect">
            <a:avLst/>
          </a:prstGeom>
          <a:noFill/>
        </p:spPr>
        <p:txBody>
          <a:bodyPr wrap="square" rtlCol="0">
            <a:spAutoFit/>
          </a:bodyPr>
          <a:lstStyle/>
          <a:p>
            <a:pPr algn="ctr"/>
            <a:r>
              <a:rPr lang="en-US" dirty="0" smtClean="0"/>
              <a:t>1947-1950</a:t>
            </a:r>
            <a:endParaRPr lang="en-US" dirty="0"/>
          </a:p>
        </p:txBody>
      </p:sp>
      <p:sp>
        <p:nvSpPr>
          <p:cNvPr id="10" name="TextBox 9"/>
          <p:cNvSpPr txBox="1"/>
          <p:nvPr/>
        </p:nvSpPr>
        <p:spPr>
          <a:xfrm>
            <a:off x="7063375" y="6089690"/>
            <a:ext cx="1558290" cy="369332"/>
          </a:xfrm>
          <a:prstGeom prst="rect">
            <a:avLst/>
          </a:prstGeom>
          <a:noFill/>
        </p:spPr>
        <p:txBody>
          <a:bodyPr wrap="square" rtlCol="0">
            <a:spAutoFit/>
          </a:bodyPr>
          <a:lstStyle/>
          <a:p>
            <a:pPr algn="ctr"/>
            <a:r>
              <a:rPr lang="en-US" dirty="0" smtClean="0"/>
              <a:t>1951-1953</a:t>
            </a:r>
            <a:endParaRPr lang="en-US" dirty="0"/>
          </a:p>
        </p:txBody>
      </p:sp>
      <p:sp>
        <p:nvSpPr>
          <p:cNvPr id="11" name="TextBox 10"/>
          <p:cNvSpPr txBox="1"/>
          <p:nvPr/>
        </p:nvSpPr>
        <p:spPr>
          <a:xfrm>
            <a:off x="9471382" y="6089690"/>
            <a:ext cx="1558290" cy="369332"/>
          </a:xfrm>
          <a:prstGeom prst="rect">
            <a:avLst/>
          </a:prstGeom>
          <a:noFill/>
        </p:spPr>
        <p:txBody>
          <a:bodyPr wrap="square" rtlCol="0">
            <a:spAutoFit/>
          </a:bodyPr>
          <a:lstStyle/>
          <a:p>
            <a:pPr algn="ctr"/>
            <a:r>
              <a:rPr lang="en-US" dirty="0" smtClean="0"/>
              <a:t>1954-1955</a:t>
            </a:r>
            <a:endParaRPr lang="en-US" dirty="0"/>
          </a:p>
        </p:txBody>
      </p:sp>
    </p:spTree>
    <p:extLst>
      <p:ext uri="{BB962C8B-B14F-4D97-AF65-F5344CB8AC3E}">
        <p14:creationId xmlns:p14="http://schemas.microsoft.com/office/powerpoint/2010/main" val="16596942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26</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0783" t="8174" r="20662" b="9341"/>
          <a:stretch/>
        </p:blipFill>
        <p:spPr bwMode="auto">
          <a:xfrm>
            <a:off x="2594927" y="656590"/>
            <a:ext cx="7002145" cy="5544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0435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27</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9581" t="8530" r="19670" b="8997"/>
          <a:stretch/>
        </p:blipFill>
        <p:spPr bwMode="auto">
          <a:xfrm>
            <a:off x="2595562" y="757555"/>
            <a:ext cx="7000875" cy="5342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61503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28</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0385" t="8213" r="20251" b="8572"/>
          <a:stretch/>
        </p:blipFill>
        <p:spPr bwMode="auto">
          <a:xfrm>
            <a:off x="2599055" y="686118"/>
            <a:ext cx="6993890" cy="5485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0026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29</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0381" t="8530" r="20476" b="7930"/>
          <a:stretch/>
        </p:blipFill>
        <p:spPr bwMode="auto">
          <a:xfrm>
            <a:off x="2604452" y="656590"/>
            <a:ext cx="6983095" cy="5544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7573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02529" y="296213"/>
            <a:ext cx="8676222" cy="886497"/>
          </a:xfrm>
        </p:spPr>
        <p:txBody>
          <a:bodyPr/>
          <a:lstStyle/>
          <a:p>
            <a:r>
              <a:rPr lang="en-US" b="1" dirty="0" smtClean="0">
                <a:solidFill>
                  <a:schemeClr val="tx1"/>
                </a:solidFill>
              </a:rPr>
              <a:t>Team introduction</a:t>
            </a:r>
            <a:endParaRPr lang="en-US" b="1" dirty="0">
              <a:solidFill>
                <a:schemeClr val="tx1"/>
              </a:solidFill>
            </a:endParaRPr>
          </a:p>
        </p:txBody>
      </p:sp>
      <p:sp>
        <p:nvSpPr>
          <p:cNvPr id="6" name="Subtitle 5"/>
          <p:cNvSpPr>
            <a:spLocks noGrp="1"/>
          </p:cNvSpPr>
          <p:nvPr>
            <p:ph type="subTitle" idx="1"/>
          </p:nvPr>
        </p:nvSpPr>
        <p:spPr>
          <a:xfrm>
            <a:off x="1802526" y="1571220"/>
            <a:ext cx="8676222" cy="5119353"/>
          </a:xfrm>
        </p:spPr>
        <p:txBody>
          <a:bodyPr>
            <a:normAutofit fontScale="70000" lnSpcReduction="20000"/>
          </a:bodyPr>
          <a:lstStyle/>
          <a:p>
            <a:pPr>
              <a:lnSpc>
                <a:spcPct val="200000"/>
              </a:lnSpc>
            </a:pPr>
            <a:r>
              <a:rPr lang="en-US" sz="4200" dirty="0" smtClean="0"/>
              <a:t>Kerrie Daley– Team Leader</a:t>
            </a:r>
          </a:p>
          <a:p>
            <a:pPr>
              <a:lnSpc>
                <a:spcPct val="200000"/>
              </a:lnSpc>
            </a:pPr>
            <a:r>
              <a:rPr lang="en-US" sz="4200" dirty="0" smtClean="0"/>
              <a:t>Frank Schroeder – Project Manager</a:t>
            </a:r>
          </a:p>
          <a:p>
            <a:pPr>
              <a:lnSpc>
                <a:spcPct val="200000"/>
              </a:lnSpc>
            </a:pPr>
            <a:r>
              <a:rPr lang="en-US" sz="4200" dirty="0" smtClean="0"/>
              <a:t>Troy Valle – Lead Programmer</a:t>
            </a:r>
          </a:p>
          <a:p>
            <a:pPr>
              <a:lnSpc>
                <a:spcPct val="200000"/>
              </a:lnSpc>
            </a:pPr>
            <a:r>
              <a:rPr lang="en-US" sz="4200" dirty="0" smtClean="0"/>
              <a:t>Grady McBride – Database Manager</a:t>
            </a:r>
          </a:p>
          <a:p>
            <a:pPr>
              <a:lnSpc>
                <a:spcPct val="200000"/>
              </a:lnSpc>
            </a:pPr>
            <a:r>
              <a:rPr lang="en-US" sz="4200" dirty="0" smtClean="0"/>
              <a:t>Matt </a:t>
            </a:r>
            <a:r>
              <a:rPr lang="en-US" sz="4200" dirty="0" err="1" smtClean="0"/>
              <a:t>Mainello</a:t>
            </a:r>
            <a:r>
              <a:rPr lang="en-US" sz="4200" dirty="0" smtClean="0"/>
              <a:t> – Webmaster</a:t>
            </a:r>
          </a:p>
          <a:p>
            <a:endParaRPr lang="en-US" dirty="0" smtClean="0"/>
          </a:p>
        </p:txBody>
      </p:sp>
      <p:sp>
        <p:nvSpPr>
          <p:cNvPr id="4" name="Slide Number Placeholder 3"/>
          <p:cNvSpPr>
            <a:spLocks noGrp="1"/>
          </p:cNvSpPr>
          <p:nvPr>
            <p:ph type="sldNum" sz="quarter" idx="12"/>
          </p:nvPr>
        </p:nvSpPr>
        <p:spPr>
          <a:xfrm>
            <a:off x="10524468" y="623542"/>
            <a:ext cx="516912" cy="426082"/>
          </a:xfrm>
        </p:spPr>
        <p:txBody>
          <a:bodyPr/>
          <a:lstStyle/>
          <a:p>
            <a:fld id="{D57F1E4F-1CFF-5643-939E-217C01CDF565}" type="slidenum">
              <a:rPr lang="en-US" sz="6000" smtClean="0">
                <a:solidFill>
                  <a:schemeClr val="bg1"/>
                </a:solidFill>
              </a:rPr>
              <a:pPr/>
              <a:t>3</a:t>
            </a:fld>
            <a:endParaRPr lang="en-US" sz="6000" dirty="0">
              <a:solidFill>
                <a:schemeClr val="bg1"/>
              </a:solidFill>
            </a:endParaRPr>
          </a:p>
        </p:txBody>
      </p:sp>
    </p:spTree>
    <p:extLst>
      <p:ext uri="{BB962C8B-B14F-4D97-AF65-F5344CB8AC3E}">
        <p14:creationId xmlns:p14="http://schemas.microsoft.com/office/powerpoint/2010/main" val="27804171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30</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0513" t="7982" r="20193" b="7639"/>
          <a:stretch/>
        </p:blipFill>
        <p:spPr bwMode="auto">
          <a:xfrm>
            <a:off x="2601595" y="633413"/>
            <a:ext cx="6988810" cy="5591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30859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31</a:t>
            </a:fld>
            <a:endParaRPr lang="en-US" sz="44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0193" t="8267" r="19872" b="8210"/>
          <a:stretch/>
        </p:blipFill>
        <p:spPr bwMode="auto">
          <a:xfrm>
            <a:off x="2600642" y="690563"/>
            <a:ext cx="6990715" cy="5476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11524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32</a:t>
            </a:fld>
            <a:endParaRPr lang="en-US" sz="4400" dirty="0">
              <a:solidFill>
                <a:schemeClr val="bg1"/>
              </a:solidFill>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65545" t="18529" r="22756" b="21607"/>
          <a:stretch/>
        </p:blipFill>
        <p:spPr bwMode="auto">
          <a:xfrm>
            <a:off x="3604055" y="987216"/>
            <a:ext cx="1562735" cy="4495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65545" t="18244" r="22757" b="21608"/>
          <a:stretch/>
        </p:blipFill>
        <p:spPr bwMode="auto">
          <a:xfrm>
            <a:off x="6893468" y="987216"/>
            <a:ext cx="1568450" cy="4533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94202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33</a:t>
            </a:fld>
            <a:endParaRPr lang="en-US" sz="4400" dirty="0">
              <a:solidFill>
                <a:schemeClr val="bg1"/>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216440811"/>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Test</a:t>
                      </a:r>
                      <a:r>
                        <a:rPr lang="en-US" sz="2000" strike="sngStrike" baseline="0" dirty="0" smtClean="0">
                          <a:solidFill>
                            <a:srgbClr val="FF0000"/>
                          </a:solidFill>
                        </a:rPr>
                        <a:t> Plan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Data Design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Prototype Screens</a:t>
                      </a:r>
                      <a:endParaRPr lang="en-US" sz="2000" strike="sngStrike" dirty="0">
                        <a:solidFill>
                          <a:srgbClr val="FF0000"/>
                        </a:solidFill>
                      </a:endParaRPr>
                    </a:p>
                  </a:txBody>
                  <a:tcPr/>
                </a:tc>
              </a:tr>
              <a:tr h="381978">
                <a:tc>
                  <a:txBody>
                    <a:bodyPr/>
                    <a:lstStyle/>
                    <a:p>
                      <a:pPr algn="ctr"/>
                      <a:r>
                        <a:rPr lang="en-US" sz="2000" dirty="0" smtClean="0">
                          <a:solidFill>
                            <a:srgbClr val="00A24D"/>
                          </a:solidFill>
                        </a:rPr>
                        <a:t>What’s Next?</a:t>
                      </a:r>
                      <a:endParaRPr lang="en-US" sz="2000" baseline="0" dirty="0" smtClean="0">
                        <a:solidFill>
                          <a:srgbClr val="00A24D"/>
                        </a:solidFill>
                      </a:endParaRPr>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40961872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34</a:t>
            </a:fld>
            <a:endParaRPr lang="en-US" sz="4400" dirty="0">
              <a:solidFill>
                <a:schemeClr val="bg1"/>
              </a:solidFill>
            </a:endParaRPr>
          </a:p>
        </p:txBody>
      </p:sp>
    </p:spTree>
    <p:extLst>
      <p:ext uri="{BB962C8B-B14F-4D97-AF65-F5344CB8AC3E}">
        <p14:creationId xmlns:p14="http://schemas.microsoft.com/office/powerpoint/2010/main" val="19626049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Schedule…</a:t>
            </a:r>
            <a:endParaRPr lang="en-US" dirty="0"/>
          </a:p>
        </p:txBody>
      </p:sp>
      <p:sp>
        <p:nvSpPr>
          <p:cNvPr id="3" name="Content Placeholder 2"/>
          <p:cNvSpPr>
            <a:spLocks noGrp="1"/>
          </p:cNvSpPr>
          <p:nvPr>
            <p:ph idx="1"/>
          </p:nvPr>
        </p:nvSpPr>
        <p:spPr>
          <a:xfrm>
            <a:off x="704030" y="2075778"/>
            <a:ext cx="11228889" cy="4195481"/>
          </a:xfrm>
        </p:spPr>
        <p:txBody>
          <a:bodyPr/>
          <a:lstStyle/>
          <a:p>
            <a:endParaRPr lang="en-US" sz="3200" dirty="0" smtClean="0"/>
          </a:p>
          <a:p>
            <a:r>
              <a:rPr lang="en-US" sz="3200" dirty="0" smtClean="0"/>
              <a:t>Wednesday March 26</a:t>
            </a:r>
            <a:r>
              <a:rPr lang="en-US" sz="3200" baseline="30000" dirty="0" smtClean="0"/>
              <a:t>th</a:t>
            </a:r>
            <a:r>
              <a:rPr lang="en-US" sz="3200" dirty="0" smtClean="0"/>
              <a:t>: Wine Etiquette Dinner</a:t>
            </a:r>
          </a:p>
          <a:p>
            <a:r>
              <a:rPr lang="en-US" sz="3200" dirty="0" smtClean="0"/>
              <a:t>Wednesday April 30</a:t>
            </a:r>
            <a:r>
              <a:rPr lang="en-US" sz="3200" baseline="30000" dirty="0" smtClean="0"/>
              <a:t>th</a:t>
            </a:r>
            <a:r>
              <a:rPr lang="en-US" sz="3200" dirty="0" smtClean="0"/>
              <a:t>: Acceptance Test Presentations</a:t>
            </a:r>
          </a:p>
          <a:p>
            <a:r>
              <a:rPr lang="en-US" sz="3200" dirty="0" smtClean="0"/>
              <a:t>Friday May 2</a:t>
            </a:r>
            <a:r>
              <a:rPr lang="en-US" sz="3200" baseline="30000" dirty="0" smtClean="0"/>
              <a:t>nd</a:t>
            </a:r>
            <a:r>
              <a:rPr lang="en-US" sz="3200" dirty="0" smtClean="0"/>
              <a:t>: Academic Celebration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35</a:t>
            </a:fld>
            <a:endParaRPr lang="en-US" sz="4400" dirty="0">
              <a:solidFill>
                <a:schemeClr val="bg1"/>
              </a:solidFill>
            </a:endParaRPr>
          </a:p>
        </p:txBody>
      </p:sp>
    </p:spTree>
    <p:extLst>
      <p:ext uri="{BB962C8B-B14F-4D97-AF65-F5344CB8AC3E}">
        <p14:creationId xmlns:p14="http://schemas.microsoft.com/office/powerpoint/2010/main" val="35339684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z="4400" smtClean="0">
                <a:solidFill>
                  <a:schemeClr val="bg1"/>
                </a:solidFill>
              </a:rPr>
              <a:pPr/>
              <a:t>36</a:t>
            </a:fld>
            <a:endParaRPr lang="en-US" sz="4400" dirty="0">
              <a:solidFill>
                <a:schemeClr val="bg1"/>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000086242"/>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Test</a:t>
                      </a:r>
                      <a:r>
                        <a:rPr lang="en-US" sz="2000" strike="sngStrike" baseline="0" dirty="0" smtClean="0">
                          <a:solidFill>
                            <a:srgbClr val="FF0000"/>
                          </a:solidFill>
                        </a:rPr>
                        <a:t> Plan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Data Design</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Prototype Screens</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What’s Next?</a:t>
                      </a:r>
                      <a:endParaRPr lang="en-US" sz="2000" strike="sngStrike" baseline="0" dirty="0" smtClean="0">
                        <a:solidFill>
                          <a:srgbClr val="FF0000"/>
                        </a:solidFill>
                      </a:endParaRPr>
                    </a:p>
                  </a:txBody>
                  <a:tcPr/>
                </a:tc>
              </a:tr>
              <a:tr h="381978">
                <a:tc>
                  <a:txBody>
                    <a:bodyPr/>
                    <a:lstStyle/>
                    <a:p>
                      <a:pPr algn="ctr"/>
                      <a:r>
                        <a:rPr lang="en-US" sz="2000" baseline="0" dirty="0" smtClean="0">
                          <a:solidFill>
                            <a:srgbClr val="00A24D"/>
                          </a:solidFill>
                        </a:rPr>
                        <a:t>Questions</a:t>
                      </a:r>
                    </a:p>
                  </a:txBody>
                  <a:tcPr/>
                </a:tc>
              </a:tr>
            </a:tbl>
          </a:graphicData>
        </a:graphic>
      </p:graphicFrame>
    </p:spTree>
    <p:extLst>
      <p:ext uri="{BB962C8B-B14F-4D97-AF65-F5344CB8AC3E}">
        <p14:creationId xmlns:p14="http://schemas.microsoft.com/office/powerpoint/2010/main" val="21258852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113" y="2618705"/>
            <a:ext cx="9445020" cy="665408"/>
          </a:xfrm>
        </p:spPr>
        <p:txBody>
          <a:bodyPr>
            <a:noAutofit/>
          </a:bodyPr>
          <a:lstStyle/>
          <a:p>
            <a:pPr algn="ctr"/>
            <a:r>
              <a:rPr lang="en-US" sz="9600" b="1" dirty="0" smtClean="0">
                <a:solidFill>
                  <a:schemeClr val="tx1"/>
                </a:solidFill>
              </a:rPr>
              <a:t>QUESTIONS?</a:t>
            </a:r>
            <a:endParaRPr lang="en-US" sz="9600" b="1" dirty="0">
              <a:solidFill>
                <a:schemeClr val="tx1"/>
              </a:solidFill>
            </a:endParaRPr>
          </a:p>
        </p:txBody>
      </p:sp>
      <p:sp>
        <p:nvSpPr>
          <p:cNvPr id="4" name="Slide Number Placeholder 3"/>
          <p:cNvSpPr>
            <a:spLocks noGrp="1"/>
          </p:cNvSpPr>
          <p:nvPr>
            <p:ph type="sldNum" sz="quarter" idx="12"/>
          </p:nvPr>
        </p:nvSpPr>
        <p:spPr>
          <a:xfrm>
            <a:off x="10238703" y="204881"/>
            <a:ext cx="1184859" cy="858591"/>
          </a:xfrm>
        </p:spPr>
        <p:txBody>
          <a:bodyPr/>
          <a:lstStyle/>
          <a:p>
            <a:fld id="{D57F1E4F-1CFF-5643-939E-217C01CDF565}" type="slidenum">
              <a:rPr lang="en-US" sz="4400" smtClean="0">
                <a:solidFill>
                  <a:schemeClr val="bg1"/>
                </a:solidFill>
              </a:rPr>
              <a:pPr/>
              <a:t>37</a:t>
            </a:fld>
            <a:endParaRPr lang="en-US" sz="4400" dirty="0">
              <a:solidFill>
                <a:schemeClr val="bg1"/>
              </a:solidFill>
            </a:endParaRPr>
          </a:p>
        </p:txBody>
      </p:sp>
    </p:spTree>
    <p:extLst>
      <p:ext uri="{BB962C8B-B14F-4D97-AF65-F5344CB8AC3E}">
        <p14:creationId xmlns:p14="http://schemas.microsoft.com/office/powerpoint/2010/main" val="13645103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01133" y="630949"/>
            <a:ext cx="551167" cy="365125"/>
          </a:xfrm>
        </p:spPr>
        <p:txBody>
          <a:bodyPr/>
          <a:lstStyle/>
          <a:p>
            <a:fld id="{D57F1E4F-1CFF-5643-939E-217C01CDF565}" type="slidenum">
              <a:rPr lang="en-US" sz="6000" smtClean="0">
                <a:solidFill>
                  <a:schemeClr val="bg1"/>
                </a:solidFill>
              </a:rPr>
              <a:pPr/>
              <a:t>4</a:t>
            </a:fld>
            <a:endParaRPr lang="en-US" sz="6000" dirty="0">
              <a:solidFill>
                <a:schemeClr val="bg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178080582"/>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noStrike" dirty="0" smtClean="0">
                          <a:solidFill>
                            <a:srgbClr val="00A24D"/>
                          </a:solidFill>
                        </a:rPr>
                        <a:t>Problem</a:t>
                      </a:r>
                      <a:r>
                        <a:rPr lang="en-US" sz="2000" strike="noStrike" baseline="0" dirty="0" smtClean="0">
                          <a:solidFill>
                            <a:srgbClr val="00A24D"/>
                          </a:solidFill>
                        </a:rPr>
                        <a:t> Overview</a:t>
                      </a:r>
                      <a:endParaRPr lang="en-US" sz="2000" strike="noStrike" dirty="0">
                        <a:solidFill>
                          <a:srgbClr val="00A24D"/>
                        </a:solidFill>
                      </a:endParaRPr>
                    </a:p>
                  </a:txBody>
                  <a:tcPr/>
                </a:tc>
              </a:tr>
              <a:tr h="381978">
                <a:tc>
                  <a:txBody>
                    <a:bodyPr/>
                    <a:lstStyle/>
                    <a:p>
                      <a:pPr algn="ctr"/>
                      <a:r>
                        <a:rPr lang="en-US" sz="2000" strike="noStrike" dirty="0" smtClean="0"/>
                        <a:t>Project Progression</a:t>
                      </a:r>
                      <a:endParaRPr lang="en-US" sz="2000" strike="noStrike" dirty="0">
                        <a:solidFill>
                          <a:schemeClr val="bg1"/>
                        </a:solidFill>
                      </a:endParaRPr>
                    </a:p>
                  </a:txBody>
                  <a:tcPr/>
                </a:tc>
              </a:tr>
              <a:tr h="381978">
                <a:tc>
                  <a:txBody>
                    <a:bodyPr/>
                    <a:lstStyle/>
                    <a:p>
                      <a:pPr algn="ctr"/>
                      <a:r>
                        <a:rPr lang="en-US" sz="2000" strike="noStrike" dirty="0" smtClean="0"/>
                        <a:t>Test</a:t>
                      </a:r>
                      <a:r>
                        <a:rPr lang="en-US" sz="2000" strike="noStrike" baseline="0" dirty="0" smtClean="0"/>
                        <a:t> Plan</a:t>
                      </a:r>
                      <a:endParaRPr lang="en-US" sz="2000" strike="noStrike" dirty="0">
                        <a:solidFill>
                          <a:schemeClr val="bg1"/>
                        </a:solidFill>
                      </a:endParaRPr>
                    </a:p>
                  </a:txBody>
                  <a:tcPr/>
                </a:tc>
              </a:tr>
              <a:tr h="381978">
                <a:tc>
                  <a:txBody>
                    <a:bodyPr/>
                    <a:lstStyle/>
                    <a:p>
                      <a:pPr algn="ctr"/>
                      <a:r>
                        <a:rPr lang="en-US" sz="2000" strike="noStrike" dirty="0" smtClean="0"/>
                        <a:t>Data Design</a:t>
                      </a:r>
                      <a:endParaRPr lang="en-US" sz="2000" strike="noStrike" dirty="0">
                        <a:solidFill>
                          <a:schemeClr val="bg1"/>
                        </a:solidFill>
                      </a:endParaRPr>
                    </a:p>
                  </a:txBody>
                  <a:tcPr/>
                </a:tc>
              </a:tr>
              <a:tr h="381978">
                <a:tc>
                  <a:txBody>
                    <a:bodyPr/>
                    <a:lstStyle/>
                    <a:p>
                      <a:pPr algn="ctr"/>
                      <a:r>
                        <a:rPr lang="en-US" sz="2000" strike="noStrike" dirty="0" smtClean="0"/>
                        <a:t>Prototype Screens</a:t>
                      </a:r>
                      <a:endParaRPr lang="en-US" sz="2000" strike="noStrike" dirty="0">
                        <a:solidFill>
                          <a:schemeClr val="bg1"/>
                        </a:solidFill>
                      </a:endParaRPr>
                    </a:p>
                  </a:txBody>
                  <a:tcPr/>
                </a:tc>
              </a:tr>
              <a:tr h="381978">
                <a:tc>
                  <a:txBody>
                    <a:bodyPr/>
                    <a:lstStyle/>
                    <a:p>
                      <a:pPr algn="ctr"/>
                      <a:r>
                        <a:rPr lang="en-US" sz="2000" dirty="0" smtClean="0"/>
                        <a:t>What’s Next?</a:t>
                      </a:r>
                      <a:endParaRPr lang="en-US" sz="2000" baseline="0" dirty="0" smtClean="0"/>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3199184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02529" y="296213"/>
            <a:ext cx="8676222" cy="886497"/>
          </a:xfrm>
        </p:spPr>
        <p:txBody>
          <a:bodyPr/>
          <a:lstStyle/>
          <a:p>
            <a:r>
              <a:rPr lang="en-US" b="1" dirty="0" smtClean="0">
                <a:solidFill>
                  <a:schemeClr val="tx1"/>
                </a:solidFill>
              </a:rPr>
              <a:t>Problem Overview</a:t>
            </a:r>
            <a:endParaRPr lang="en-US" b="1" dirty="0">
              <a:solidFill>
                <a:schemeClr val="tx1"/>
              </a:solidFill>
            </a:endParaRPr>
          </a:p>
        </p:txBody>
      </p:sp>
      <p:sp>
        <p:nvSpPr>
          <p:cNvPr id="6" name="Subtitle 5"/>
          <p:cNvSpPr>
            <a:spLocks noGrp="1"/>
          </p:cNvSpPr>
          <p:nvPr>
            <p:ph type="subTitle" idx="1"/>
          </p:nvPr>
        </p:nvSpPr>
        <p:spPr>
          <a:xfrm>
            <a:off x="1969951" y="1880312"/>
            <a:ext cx="8676222" cy="4185637"/>
          </a:xfrm>
        </p:spPr>
        <p:txBody>
          <a:bodyPr>
            <a:normAutofit/>
          </a:bodyPr>
          <a:lstStyle/>
          <a:p>
            <a:pPr algn="l">
              <a:lnSpc>
                <a:spcPct val="150000"/>
              </a:lnSpc>
            </a:pPr>
            <a:r>
              <a:rPr lang="en-US" dirty="0"/>
              <a:t>Dr. </a:t>
            </a:r>
            <a:r>
              <a:rPr lang="en-US" dirty="0" err="1"/>
              <a:t>Timoth</a:t>
            </a:r>
            <a:r>
              <a:rPr lang="en-US" dirty="0"/>
              <a:t> Lederman is a General Motors Truck enthusiast. Several years </a:t>
            </a:r>
            <a:r>
              <a:rPr lang="en-US" dirty="0" smtClean="0"/>
              <a:t>ago</a:t>
            </a:r>
            <a:r>
              <a:rPr lang="en-US" dirty="0"/>
              <a:t>, he found a web application on the Internet that allowed him to </a:t>
            </a:r>
            <a:r>
              <a:rPr lang="en-US" dirty="0" smtClean="0"/>
              <a:t>custom </a:t>
            </a:r>
            <a:r>
              <a:rPr lang="en-US" dirty="0"/>
              <a:t>design trucks. Unfortunately, the website is no longer in </a:t>
            </a:r>
            <a:r>
              <a:rPr lang="en-US" dirty="0" smtClean="0"/>
              <a:t>existence.  Dr</a:t>
            </a:r>
            <a:r>
              <a:rPr lang="en-US" dirty="0"/>
              <a:t>. Lederman has expressed his want for a new web application that will </a:t>
            </a:r>
            <a:r>
              <a:rPr lang="en-US" dirty="0" smtClean="0"/>
              <a:t>allow </a:t>
            </a:r>
            <a:r>
              <a:rPr lang="en-US" dirty="0"/>
              <a:t>users to custom design 1947-1955 Chevrolet trucks. This project </a:t>
            </a:r>
            <a:r>
              <a:rPr lang="en-US" dirty="0" smtClean="0"/>
              <a:t>will be </a:t>
            </a:r>
            <a:r>
              <a:rPr lang="en-US" dirty="0"/>
              <a:t>called </a:t>
            </a:r>
            <a:r>
              <a:rPr lang="en-US" dirty="0" smtClean="0"/>
              <a:t>Chevrolet Advance-Design </a:t>
            </a:r>
            <a:r>
              <a:rPr lang="en-US" dirty="0"/>
              <a:t>Series Paint </a:t>
            </a:r>
            <a:r>
              <a:rPr lang="en-US" dirty="0" smtClean="0"/>
              <a:t>Visualizer </a:t>
            </a:r>
            <a:r>
              <a:rPr lang="en-US" dirty="0"/>
              <a:t>(CADS </a:t>
            </a:r>
            <a:r>
              <a:rPr lang="en-US" dirty="0" smtClean="0"/>
              <a:t>Paint Visualizer</a:t>
            </a:r>
            <a:r>
              <a:rPr lang="en-US" dirty="0"/>
              <a:t>).</a:t>
            </a:r>
            <a:endParaRPr lang="en-US" dirty="0" smtClean="0"/>
          </a:p>
        </p:txBody>
      </p:sp>
      <p:sp>
        <p:nvSpPr>
          <p:cNvPr id="4" name="Slide Number Placeholder 3"/>
          <p:cNvSpPr>
            <a:spLocks noGrp="1"/>
          </p:cNvSpPr>
          <p:nvPr>
            <p:ph type="sldNum" sz="quarter" idx="12"/>
          </p:nvPr>
        </p:nvSpPr>
        <p:spPr>
          <a:xfrm>
            <a:off x="10509013" y="625478"/>
            <a:ext cx="551167" cy="365125"/>
          </a:xfrm>
        </p:spPr>
        <p:txBody>
          <a:bodyPr/>
          <a:lstStyle/>
          <a:p>
            <a:fld id="{D57F1E4F-1CFF-5643-939E-217C01CDF565}" type="slidenum">
              <a:rPr lang="en-US" sz="6000" smtClean="0">
                <a:solidFill>
                  <a:schemeClr val="bg1"/>
                </a:solidFill>
              </a:rPr>
              <a:pPr/>
              <a:t>5</a:t>
            </a:fld>
            <a:endParaRPr lang="en-US" sz="6000" dirty="0">
              <a:solidFill>
                <a:schemeClr val="bg1"/>
              </a:solidFill>
            </a:endParaRPr>
          </a:p>
        </p:txBody>
      </p:sp>
    </p:spTree>
    <p:extLst>
      <p:ext uri="{BB962C8B-B14F-4D97-AF65-F5344CB8AC3E}">
        <p14:creationId xmlns:p14="http://schemas.microsoft.com/office/powerpoint/2010/main" val="1471866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7485" y="651762"/>
            <a:ext cx="551167" cy="365125"/>
          </a:xfrm>
        </p:spPr>
        <p:txBody>
          <a:bodyPr/>
          <a:lstStyle/>
          <a:p>
            <a:fld id="{D57F1E4F-1CFF-5643-939E-217C01CDF565}" type="slidenum">
              <a:rPr lang="en-US" sz="6000" smtClean="0">
                <a:solidFill>
                  <a:schemeClr val="bg1"/>
                </a:solidFill>
              </a:rPr>
              <a:pPr/>
              <a:t>6</a:t>
            </a:fld>
            <a:endParaRPr lang="en-US" sz="6000" dirty="0">
              <a:solidFill>
                <a:schemeClr val="bg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228687500"/>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81978">
                <a:tc>
                  <a:txBody>
                    <a:bodyPr/>
                    <a:lstStyle/>
                    <a:p>
                      <a:pPr algn="ctr"/>
                      <a:r>
                        <a:rPr lang="en-US" sz="2000" strike="noStrike" dirty="0" smtClean="0">
                          <a:solidFill>
                            <a:srgbClr val="00A24D"/>
                          </a:solidFill>
                        </a:rPr>
                        <a:t>Project Progression</a:t>
                      </a:r>
                      <a:endParaRPr lang="en-US" sz="2000" strike="noStrike" dirty="0">
                        <a:solidFill>
                          <a:srgbClr val="00A24D"/>
                        </a:solidFill>
                      </a:endParaRPr>
                    </a:p>
                  </a:txBody>
                  <a:tcPr/>
                </a:tc>
              </a:tr>
              <a:tr h="381978">
                <a:tc>
                  <a:txBody>
                    <a:bodyPr/>
                    <a:lstStyle/>
                    <a:p>
                      <a:pPr algn="ctr"/>
                      <a:r>
                        <a:rPr lang="en-US" sz="2000" strike="noStrike" dirty="0" smtClean="0"/>
                        <a:t>Test</a:t>
                      </a:r>
                      <a:r>
                        <a:rPr lang="en-US" sz="2000" strike="noStrike" baseline="0" dirty="0" smtClean="0"/>
                        <a:t> Plan</a:t>
                      </a:r>
                      <a:endParaRPr lang="en-US" sz="2000" strike="noStrike" dirty="0">
                        <a:solidFill>
                          <a:schemeClr val="bg1"/>
                        </a:solidFill>
                      </a:endParaRPr>
                    </a:p>
                  </a:txBody>
                  <a:tcPr/>
                </a:tc>
              </a:tr>
              <a:tr h="381978">
                <a:tc>
                  <a:txBody>
                    <a:bodyPr/>
                    <a:lstStyle/>
                    <a:p>
                      <a:pPr algn="ctr"/>
                      <a:r>
                        <a:rPr lang="en-US" sz="2000" strike="noStrike" dirty="0" smtClean="0"/>
                        <a:t>Data Design</a:t>
                      </a:r>
                      <a:endParaRPr lang="en-US" sz="2000" strike="noStrike" dirty="0">
                        <a:solidFill>
                          <a:schemeClr val="bg1"/>
                        </a:solidFill>
                      </a:endParaRPr>
                    </a:p>
                  </a:txBody>
                  <a:tcPr/>
                </a:tc>
              </a:tr>
              <a:tr h="381978">
                <a:tc>
                  <a:txBody>
                    <a:bodyPr/>
                    <a:lstStyle/>
                    <a:p>
                      <a:pPr algn="ctr"/>
                      <a:r>
                        <a:rPr lang="en-US" sz="2000" strike="noStrike" dirty="0" smtClean="0"/>
                        <a:t>Prototype Screens</a:t>
                      </a:r>
                      <a:endParaRPr lang="en-US" sz="2000" strike="noStrike" dirty="0">
                        <a:solidFill>
                          <a:schemeClr val="bg1"/>
                        </a:solidFill>
                      </a:endParaRPr>
                    </a:p>
                  </a:txBody>
                  <a:tcPr/>
                </a:tc>
              </a:tr>
              <a:tr h="381978">
                <a:tc>
                  <a:txBody>
                    <a:bodyPr/>
                    <a:lstStyle/>
                    <a:p>
                      <a:pPr algn="ctr"/>
                      <a:r>
                        <a:rPr lang="en-US" sz="2000" dirty="0" smtClean="0"/>
                        <a:t>What’s Next?</a:t>
                      </a:r>
                      <a:endParaRPr lang="en-US" sz="2000" baseline="0" dirty="0" smtClean="0"/>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35521151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159" y="1801915"/>
            <a:ext cx="7534455" cy="3500862"/>
          </a:xfrm>
          <a:prstGeom prst="rect">
            <a:avLst/>
          </a:prstGeom>
          <a:noFill/>
          <a:ln>
            <a:noFill/>
          </a:ln>
        </p:spPr>
      </p:pic>
      <p:sp>
        <p:nvSpPr>
          <p:cNvPr id="3" name="Title 2"/>
          <p:cNvSpPr>
            <a:spLocks noGrp="1"/>
          </p:cNvSpPr>
          <p:nvPr>
            <p:ph type="ctrTitle"/>
          </p:nvPr>
        </p:nvSpPr>
        <p:spPr>
          <a:xfrm>
            <a:off x="1802529" y="296213"/>
            <a:ext cx="8676222" cy="886497"/>
          </a:xfrm>
        </p:spPr>
        <p:txBody>
          <a:bodyPr/>
          <a:lstStyle/>
          <a:p>
            <a:r>
              <a:rPr lang="en-US" b="1" dirty="0" smtClean="0">
                <a:solidFill>
                  <a:schemeClr val="tx1"/>
                </a:solidFill>
              </a:rPr>
              <a:t>Project Progression</a:t>
            </a:r>
            <a:endParaRPr lang="en-US" b="1" dirty="0">
              <a:solidFill>
                <a:schemeClr val="tx1"/>
              </a:solidFill>
            </a:endParaRPr>
          </a:p>
        </p:txBody>
      </p:sp>
      <p:sp>
        <p:nvSpPr>
          <p:cNvPr id="4" name="Slide Number Placeholder 3"/>
          <p:cNvSpPr>
            <a:spLocks noGrp="1"/>
          </p:cNvSpPr>
          <p:nvPr>
            <p:ph type="sldNum" sz="quarter" idx="12"/>
          </p:nvPr>
        </p:nvSpPr>
        <p:spPr>
          <a:xfrm>
            <a:off x="10556835" y="648338"/>
            <a:ext cx="551167" cy="365125"/>
          </a:xfrm>
        </p:spPr>
        <p:txBody>
          <a:bodyPr/>
          <a:lstStyle/>
          <a:p>
            <a:fld id="{D57F1E4F-1CFF-5643-939E-217C01CDF565}" type="slidenum">
              <a:rPr lang="en-US" sz="6000" smtClean="0">
                <a:solidFill>
                  <a:schemeClr val="bg1"/>
                </a:solidFill>
              </a:rPr>
              <a:pPr/>
              <a:t>7</a:t>
            </a:fld>
            <a:endParaRPr lang="en-US" sz="6000" dirty="0">
              <a:solidFill>
                <a:schemeClr val="bg1"/>
              </a:solidFill>
            </a:endParaRPr>
          </a:p>
        </p:txBody>
      </p:sp>
      <p:cxnSp>
        <p:nvCxnSpPr>
          <p:cNvPr id="13" name="Straight Connector 12"/>
          <p:cNvCxnSpPr/>
          <p:nvPr/>
        </p:nvCxnSpPr>
        <p:spPr>
          <a:xfrm>
            <a:off x="6423660" y="3676630"/>
            <a:ext cx="0" cy="748226"/>
          </a:xfrm>
          <a:prstGeom prst="line">
            <a:avLst/>
          </a:prstGeom>
          <a:ln w="38100">
            <a:solidFill>
              <a:srgbClr val="00A24D"/>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673340" y="3699490"/>
            <a:ext cx="0" cy="748226"/>
          </a:xfrm>
          <a:prstGeom prst="line">
            <a:avLst/>
          </a:prstGeom>
          <a:ln w="38100">
            <a:solidFill>
              <a:srgbClr val="00A24D"/>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423660" y="3676630"/>
            <a:ext cx="1249680" cy="0"/>
          </a:xfrm>
          <a:prstGeom prst="line">
            <a:avLst/>
          </a:prstGeom>
          <a:ln w="38100">
            <a:solidFill>
              <a:srgbClr val="00A2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23660" y="4447716"/>
            <a:ext cx="1249680" cy="0"/>
          </a:xfrm>
          <a:prstGeom prst="line">
            <a:avLst/>
          </a:prstGeom>
          <a:ln w="38100">
            <a:solidFill>
              <a:srgbClr val="00A2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40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01133" y="679057"/>
            <a:ext cx="551167" cy="365125"/>
          </a:xfrm>
        </p:spPr>
        <p:txBody>
          <a:bodyPr/>
          <a:lstStyle/>
          <a:p>
            <a:fld id="{D57F1E4F-1CFF-5643-939E-217C01CDF565}" type="slidenum">
              <a:rPr lang="en-US" sz="6000" smtClean="0">
                <a:solidFill>
                  <a:schemeClr val="bg1"/>
                </a:solidFill>
              </a:rPr>
              <a:pPr/>
              <a:t>8</a:t>
            </a:fld>
            <a:endParaRPr lang="en-US" sz="6000" dirty="0">
              <a:solidFill>
                <a:schemeClr val="bg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85508773"/>
              </p:ext>
            </p:extLst>
          </p:nvPr>
        </p:nvGraphicFramePr>
        <p:xfrm>
          <a:off x="1488377" y="1514265"/>
          <a:ext cx="9265232" cy="3645996"/>
        </p:xfrm>
        <a:graphic>
          <a:graphicData uri="http://schemas.openxmlformats.org/drawingml/2006/table">
            <a:tbl>
              <a:tblPr firstRow="1" bandRow="1">
                <a:tableStyleId>{073A0DAA-6AF3-43AB-8588-CEC1D06C72B9}</a:tableStyleId>
              </a:tblPr>
              <a:tblGrid>
                <a:gridCol w="9265232"/>
              </a:tblGrid>
              <a:tr h="440744">
                <a:tc>
                  <a:txBody>
                    <a:bodyPr/>
                    <a:lstStyle/>
                    <a:p>
                      <a:pPr algn="ctr"/>
                      <a:r>
                        <a:rPr lang="en-US" sz="2400" dirty="0" smtClean="0"/>
                        <a:t>Agenda</a:t>
                      </a:r>
                      <a:endParaRPr lang="en-US" sz="2400" dirty="0"/>
                    </a:p>
                  </a:txBody>
                  <a:tcPr/>
                </a:tc>
              </a:tr>
              <a:tr h="415116">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81978">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81978">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81978">
                <a:tc>
                  <a:txBody>
                    <a:bodyPr/>
                    <a:lstStyle/>
                    <a:p>
                      <a:pPr algn="ctr"/>
                      <a:r>
                        <a:rPr lang="en-US" sz="2000" strike="noStrike" dirty="0" smtClean="0">
                          <a:solidFill>
                            <a:srgbClr val="00A24D"/>
                          </a:solidFill>
                        </a:rPr>
                        <a:t>Test</a:t>
                      </a:r>
                      <a:r>
                        <a:rPr lang="en-US" sz="2000" strike="noStrike" baseline="0" dirty="0" smtClean="0">
                          <a:solidFill>
                            <a:srgbClr val="00A24D"/>
                          </a:solidFill>
                        </a:rPr>
                        <a:t> Plan</a:t>
                      </a:r>
                      <a:endParaRPr lang="en-US" sz="2000" strike="noStrike" dirty="0">
                        <a:solidFill>
                          <a:srgbClr val="00A24D"/>
                        </a:solidFill>
                      </a:endParaRPr>
                    </a:p>
                  </a:txBody>
                  <a:tcPr/>
                </a:tc>
              </a:tr>
              <a:tr h="381978">
                <a:tc>
                  <a:txBody>
                    <a:bodyPr/>
                    <a:lstStyle/>
                    <a:p>
                      <a:pPr algn="ctr"/>
                      <a:r>
                        <a:rPr lang="en-US" sz="2000" strike="noStrike" dirty="0" smtClean="0"/>
                        <a:t>Data Design</a:t>
                      </a:r>
                      <a:endParaRPr lang="en-US" sz="2000" strike="noStrike" dirty="0">
                        <a:solidFill>
                          <a:schemeClr val="bg1"/>
                        </a:solidFill>
                      </a:endParaRPr>
                    </a:p>
                  </a:txBody>
                  <a:tcPr/>
                </a:tc>
              </a:tr>
              <a:tr h="381978">
                <a:tc>
                  <a:txBody>
                    <a:bodyPr/>
                    <a:lstStyle/>
                    <a:p>
                      <a:pPr algn="ctr"/>
                      <a:r>
                        <a:rPr lang="en-US" sz="2000" strike="noStrike" dirty="0" smtClean="0"/>
                        <a:t>Prototype Screens</a:t>
                      </a:r>
                      <a:endParaRPr lang="en-US" sz="2000" strike="noStrike" dirty="0">
                        <a:solidFill>
                          <a:schemeClr val="bg1"/>
                        </a:solidFill>
                      </a:endParaRPr>
                    </a:p>
                  </a:txBody>
                  <a:tcPr/>
                </a:tc>
              </a:tr>
              <a:tr h="381978">
                <a:tc>
                  <a:txBody>
                    <a:bodyPr/>
                    <a:lstStyle/>
                    <a:p>
                      <a:pPr algn="ctr"/>
                      <a:r>
                        <a:rPr lang="en-US" sz="2000" dirty="0" smtClean="0"/>
                        <a:t>What’s Next?</a:t>
                      </a:r>
                      <a:endParaRPr lang="en-US" sz="2000" baseline="0" dirty="0" smtClean="0"/>
                    </a:p>
                  </a:txBody>
                  <a:tcPr/>
                </a:tc>
              </a:tr>
              <a:tr h="381978">
                <a:tc>
                  <a:txBody>
                    <a:bodyPr/>
                    <a:lstStyle/>
                    <a:p>
                      <a:pPr algn="ctr"/>
                      <a:r>
                        <a:rPr lang="en-US" sz="2000" baseline="0" dirty="0" smtClean="0"/>
                        <a:t>Questions</a:t>
                      </a:r>
                    </a:p>
                  </a:txBody>
                  <a:tcPr/>
                </a:tc>
              </a:tr>
            </a:tbl>
          </a:graphicData>
        </a:graphic>
      </p:graphicFrame>
    </p:spTree>
    <p:extLst>
      <p:ext uri="{BB962C8B-B14F-4D97-AF65-F5344CB8AC3E}">
        <p14:creationId xmlns:p14="http://schemas.microsoft.com/office/powerpoint/2010/main" val="16668223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Test Strategy</a:t>
            </a:r>
            <a:endParaRPr lang="en-US" dirty="0"/>
          </a:p>
        </p:txBody>
      </p:sp>
      <p:sp>
        <p:nvSpPr>
          <p:cNvPr id="3" name="Content Placeholder 2"/>
          <p:cNvSpPr>
            <a:spLocks noGrp="1"/>
          </p:cNvSpPr>
          <p:nvPr>
            <p:ph idx="1"/>
          </p:nvPr>
        </p:nvSpPr>
        <p:spPr/>
        <p:txBody>
          <a:bodyPr/>
          <a:lstStyle/>
          <a:p>
            <a:r>
              <a:rPr lang="en-US" dirty="0" smtClean="0"/>
              <a:t>Break the project up into units</a:t>
            </a:r>
          </a:p>
          <a:p>
            <a:r>
              <a:rPr lang="en-US" dirty="0" smtClean="0"/>
              <a:t>Unit Testing: </a:t>
            </a:r>
            <a:r>
              <a:rPr lang="en-US" dirty="0"/>
              <a:t>T</a:t>
            </a:r>
            <a:r>
              <a:rPr lang="en-US" dirty="0" smtClean="0"/>
              <a:t>esting </a:t>
            </a:r>
            <a:r>
              <a:rPr lang="en-US" dirty="0"/>
              <a:t>concerned with an individual </a:t>
            </a:r>
            <a:r>
              <a:rPr lang="en-US" dirty="0" smtClean="0"/>
              <a:t>program.</a:t>
            </a:r>
          </a:p>
          <a:p>
            <a:r>
              <a:rPr lang="en-US" dirty="0" smtClean="0"/>
              <a:t>Integration Testing: </a:t>
            </a:r>
            <a:r>
              <a:rPr lang="en-US" dirty="0"/>
              <a:t>T</a:t>
            </a:r>
            <a:r>
              <a:rPr lang="en-US" dirty="0" smtClean="0"/>
              <a:t>esting </a:t>
            </a:r>
            <a:r>
              <a:rPr lang="en-US" dirty="0"/>
              <a:t>concerned with testing that each system component, consisting of individual units that have already been tested independently, function properly when they are put together to perform a high order function. </a:t>
            </a:r>
            <a:endParaRPr lang="en-US" dirty="0" smtClean="0"/>
          </a:p>
          <a:p>
            <a:r>
              <a:rPr lang="en-US" dirty="0" smtClean="0"/>
              <a:t>Acceptance Testing: </a:t>
            </a:r>
            <a:r>
              <a:rPr lang="en-US" dirty="0"/>
              <a:t>T</a:t>
            </a:r>
            <a:r>
              <a:rPr lang="en-US" dirty="0" smtClean="0"/>
              <a:t>esting </a:t>
            </a:r>
            <a:r>
              <a:rPr lang="en-US" dirty="0"/>
              <a:t>concerned with validating the functional and non-functional requirements of a </a:t>
            </a:r>
            <a:r>
              <a:rPr lang="en-US" dirty="0" smtClean="0"/>
              <a:t>system.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6000"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6364319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2297</TotalTime>
  <Words>1501</Words>
  <Application>Microsoft Macintosh PowerPoint</Application>
  <PresentationFormat>Custom</PresentationFormat>
  <Paragraphs>363</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Ion</vt:lpstr>
      <vt:lpstr>Chevrolet Advance-Design Series Paint Visualizer   Detailed Design</vt:lpstr>
      <vt:lpstr>PowerPoint Presentation</vt:lpstr>
      <vt:lpstr>Team introduction</vt:lpstr>
      <vt:lpstr>PowerPoint Presentation</vt:lpstr>
      <vt:lpstr>Problem Overview</vt:lpstr>
      <vt:lpstr>PowerPoint Presentation</vt:lpstr>
      <vt:lpstr>Project Progression</vt:lpstr>
      <vt:lpstr>PowerPoint Presentation</vt:lpstr>
      <vt:lpstr>Our Test Strategy</vt:lpstr>
      <vt:lpstr>PowerPoint Presentation</vt:lpstr>
      <vt:lpstr>PowerPoint Presentation</vt:lpstr>
      <vt:lpstr>PowerPoint Presentation</vt:lpstr>
      <vt:lpstr>PowerPoint Presentation</vt:lpstr>
      <vt:lpstr>Non-Functional Requirements</vt:lpstr>
      <vt:lpstr>UNIT TESTS</vt:lpstr>
      <vt:lpstr>PowerPoint Presentation</vt:lpstr>
      <vt:lpstr>PowerPoint Presentation</vt:lpstr>
      <vt:lpstr>PowerPoint Presentation</vt:lpstr>
      <vt:lpstr>PowerPoint Presentation</vt:lpstr>
      <vt:lpstr>Entity- Relationship Diagram</vt:lpstr>
      <vt:lpstr>ER Diagram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Schedule…</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Chevrolet Advanced Series Paint Visualizer</dc:title>
  <dc:creator>Kerrie Daley</dc:creator>
  <cp:lastModifiedBy>Matt Mainello</cp:lastModifiedBy>
  <cp:revision>77</cp:revision>
  <dcterms:created xsi:type="dcterms:W3CDTF">2013-09-22T17:40:15Z</dcterms:created>
  <dcterms:modified xsi:type="dcterms:W3CDTF">2014-03-21T14:28:19Z</dcterms:modified>
</cp:coreProperties>
</file>