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21"/>
  </p:notesMasterIdLst>
  <p:sldIdLst>
    <p:sldId id="256" r:id="rId2"/>
    <p:sldId id="281" r:id="rId3"/>
    <p:sldId id="282" r:id="rId4"/>
    <p:sldId id="378" r:id="rId5"/>
    <p:sldId id="284" r:id="rId6"/>
    <p:sldId id="379" r:id="rId7"/>
    <p:sldId id="342" r:id="rId8"/>
    <p:sldId id="380" r:id="rId9"/>
    <p:sldId id="345" r:id="rId10"/>
    <p:sldId id="381" r:id="rId11"/>
    <p:sldId id="386" r:id="rId12"/>
    <p:sldId id="385" r:id="rId13"/>
    <p:sldId id="388" r:id="rId14"/>
    <p:sldId id="384" r:id="rId15"/>
    <p:sldId id="389" r:id="rId16"/>
    <p:sldId id="383" r:id="rId17"/>
    <p:sldId id="392" r:id="rId18"/>
    <p:sldId id="391" r:id="rId19"/>
    <p:sldId id="390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24D"/>
    <a:srgbClr val="09E94E"/>
    <a:srgbClr val="2FFF43"/>
    <a:srgbClr val="68A6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00" autoAdjust="0"/>
    <p:restoredTop sz="94671" autoAdjust="0"/>
  </p:normalViewPr>
  <p:slideViewPr>
    <p:cSldViewPr snapToGrid="0">
      <p:cViewPr>
        <p:scale>
          <a:sx n="81" d="100"/>
          <a:sy n="81" d="100"/>
        </p:scale>
        <p:origin x="-96" y="-5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9C3CD-D202-40F4-B6F9-896A799AB945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2E5A2-5ACB-4A89-A317-CBCBBD185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821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2E5A2-5ACB-4A89-A317-CBCBBD1855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833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F0995-BBBD-47F6-9A7F-C1639F7F7DB7}" type="datetime1">
              <a:rPr lang="en-US" smtClean="0"/>
              <a:t>4/28/2014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283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3DE9-BFC0-417D-BBAD-E851F82964F5}" type="datetime1">
              <a:rPr lang="en-US" smtClean="0"/>
              <a:t>4/28/2014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74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CE58-3946-410C-83A4-F9BBFE74BE05}" type="datetime1">
              <a:rPr lang="en-US" smtClean="0"/>
              <a:t>4/28/2014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017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932D5-E4C9-424F-BFAF-63C339CFBA12}" type="datetime1">
              <a:rPr lang="en-US" smtClean="0"/>
              <a:t>4/28/2014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7984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2BAB-06CF-4B1B-8F72-EF7FC728C5F6}" type="datetime1">
              <a:rPr lang="en-US" smtClean="0"/>
              <a:t>4/28/2014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383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A902C-8BE7-48B8-B55E-404ABCCF85FF}" type="datetime1">
              <a:rPr lang="en-US" smtClean="0"/>
              <a:t>4/28/2014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57352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A902C-8BE7-48B8-B55E-404ABCCF85FF}" type="datetime1">
              <a:rPr lang="en-US" smtClean="0"/>
              <a:t>4/28/2014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910797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6A656-7233-44BC-BACB-96363E500207}" type="datetime1">
              <a:rPr lang="en-US" smtClean="0"/>
              <a:t>4/28/2014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4315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0C972-E153-4486-94EC-03EA3A629B32}" type="datetime1">
              <a:rPr lang="en-US" smtClean="0"/>
              <a:t>4/28/2014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440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F089-AA17-406B-A127-9B6FAF0FF783}" type="datetime1">
              <a:rPr lang="en-US" smtClean="0"/>
              <a:t>4/28/2014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8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9254-5841-4BE7-9B81-940B197BABBA}" type="datetime1">
              <a:rPr lang="en-US" smtClean="0"/>
              <a:t>4/28/2014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470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CA12-9BE1-4E1A-B386-8A0F2E0D71AA}" type="datetime1">
              <a:rPr lang="en-US" smtClean="0"/>
              <a:t>4/28/2014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636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F372-3A21-45AB-BC4F-DBF7A3C5EF5E}" type="datetime1">
              <a:rPr lang="en-US" smtClean="0"/>
              <a:t>4/28/2014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240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026AA-0722-4EBF-83EB-935D6A6A2F4D}" type="datetime1">
              <a:rPr lang="en-US" smtClean="0"/>
              <a:t>4/28/2014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81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CC529-6D10-409B-8E49-9FEE42DB6941}" type="datetime1">
              <a:rPr lang="en-US" smtClean="0"/>
              <a:t>4/28/2014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58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0389E-95D8-4CEF-B153-63EA1455B091}" type="datetime1">
              <a:rPr lang="en-US" smtClean="0"/>
              <a:t>4/28/2014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212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6C5E4-303A-4223-94D2-97BDDF157FC5}" type="datetime1">
              <a:rPr lang="en-US" smtClean="0"/>
              <a:t>4/28/2014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77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3DA902C-8BE7-48B8-B55E-404ABCCF85FF}" type="datetime1">
              <a:rPr lang="en-US" smtClean="0"/>
              <a:t>4/28/2014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868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9854" y="180304"/>
            <a:ext cx="10650828" cy="5765443"/>
          </a:xfrm>
        </p:spPr>
        <p:txBody>
          <a:bodyPr>
            <a:normAutofit fontScale="90000"/>
          </a:bodyPr>
          <a:lstStyle/>
          <a:p>
            <a:pPr>
              <a:lnSpc>
                <a:spcPts val="9100"/>
              </a:lnSpc>
              <a:spcBef>
                <a:spcPts val="1200"/>
              </a:spcBef>
              <a:spcAft>
                <a:spcPts val="2400"/>
              </a:spcAft>
            </a:pPr>
            <a:r>
              <a:rPr lang="en-US" sz="8000" b="1" dirty="0" smtClean="0">
                <a:solidFill>
                  <a:schemeClr val="tx1"/>
                </a:solidFill>
              </a:rPr>
              <a:t>C</a:t>
            </a:r>
            <a:r>
              <a:rPr lang="en-US" sz="4000" dirty="0" smtClean="0">
                <a:solidFill>
                  <a:schemeClr val="tx1"/>
                </a:solidFill>
              </a:rPr>
              <a:t>hevrolet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8000" b="1" dirty="0" smtClean="0">
                <a:solidFill>
                  <a:schemeClr val="tx1"/>
                </a:solidFill>
              </a:rPr>
              <a:t>A</a:t>
            </a:r>
            <a:r>
              <a:rPr lang="en-US" sz="4000" dirty="0" smtClean="0">
                <a:solidFill>
                  <a:schemeClr val="tx1"/>
                </a:solidFill>
              </a:rPr>
              <a:t>dvance-</a:t>
            </a:r>
            <a:r>
              <a:rPr lang="en-US" sz="8000" b="1" dirty="0" smtClean="0">
                <a:solidFill>
                  <a:schemeClr val="tx1"/>
                </a:solidFill>
              </a:rPr>
              <a:t>D</a:t>
            </a:r>
            <a:r>
              <a:rPr lang="en-US" sz="4000" dirty="0" smtClean="0">
                <a:solidFill>
                  <a:schemeClr val="tx1"/>
                </a:solidFill>
              </a:rPr>
              <a:t>esign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8000" b="1" dirty="0" smtClean="0">
                <a:solidFill>
                  <a:schemeClr val="tx1"/>
                </a:solidFill>
              </a:rPr>
              <a:t>S</a:t>
            </a:r>
            <a:r>
              <a:rPr lang="en-US" sz="4000" dirty="0" smtClean="0">
                <a:solidFill>
                  <a:schemeClr val="tx1"/>
                </a:solidFill>
              </a:rPr>
              <a:t>eries </a:t>
            </a:r>
            <a:r>
              <a:rPr lang="en-US" sz="6000" dirty="0" smtClean="0">
                <a:solidFill>
                  <a:schemeClr val="tx1"/>
                </a:solidFill>
              </a:rPr>
              <a:t>Paint Visualizer</a:t>
            </a:r>
            <a:br>
              <a:rPr lang="en-US" sz="6000" dirty="0" smtClean="0">
                <a:solidFill>
                  <a:schemeClr val="tx1"/>
                </a:solidFill>
              </a:rPr>
            </a:br>
            <a:r>
              <a:rPr lang="en-US" sz="6000" dirty="0" smtClean="0">
                <a:solidFill>
                  <a:schemeClr val="tx1"/>
                </a:solidFill>
              </a:rPr>
              <a:t/>
            </a:r>
            <a:br>
              <a:rPr lang="en-US" sz="6000" dirty="0" smtClean="0">
                <a:solidFill>
                  <a:schemeClr val="tx1"/>
                </a:solidFill>
              </a:rPr>
            </a:br>
            <a:r>
              <a:rPr lang="en-US" sz="6000" dirty="0" smtClean="0">
                <a:solidFill>
                  <a:schemeClr val="tx1"/>
                </a:solidFill>
              </a:rPr>
              <a:t/>
            </a:r>
            <a:br>
              <a:rPr lang="en-US" sz="6000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>Detailed Design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09" y="5976870"/>
            <a:ext cx="8676222" cy="881130"/>
          </a:xfrm>
        </p:spPr>
        <p:txBody>
          <a:bodyPr/>
          <a:lstStyle/>
          <a:p>
            <a:r>
              <a:rPr lang="en-US" sz="4000" b="1" dirty="0" smtClean="0"/>
              <a:t>Your Dream, Our Solution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45451" y="659194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6000" smtClean="0">
                <a:solidFill>
                  <a:schemeClr val="bg1"/>
                </a:solidFill>
              </a:rPr>
              <a:pPr/>
              <a:t>1</a:t>
            </a:fld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6" name="Cloud 5"/>
          <p:cNvSpPr/>
          <p:nvPr/>
        </p:nvSpPr>
        <p:spPr>
          <a:xfrm rot="11233984">
            <a:off x="3740690" y="2379936"/>
            <a:ext cx="3868871" cy="2178154"/>
          </a:xfrm>
          <a:prstGeom prst="cloud">
            <a:avLst/>
          </a:prstGeom>
          <a:solidFill>
            <a:srgbClr val="68A6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oon 6"/>
          <p:cNvSpPr/>
          <p:nvPr/>
        </p:nvSpPr>
        <p:spPr>
          <a:xfrm rot="10800000">
            <a:off x="4812040" y="3039412"/>
            <a:ext cx="639486" cy="811369"/>
          </a:xfrm>
          <a:prstGeom prst="mo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4-Point Star 7"/>
          <p:cNvSpPr/>
          <p:nvPr/>
        </p:nvSpPr>
        <p:spPr>
          <a:xfrm rot="597089">
            <a:off x="6864441" y="3541689"/>
            <a:ext cx="347730" cy="463640"/>
          </a:xfrm>
          <a:prstGeom prst="star4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44305" y="2770500"/>
            <a:ext cx="82747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Y</a:t>
            </a:r>
            <a:endParaRPr lang="en-US" sz="80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74254" y="2772041"/>
            <a:ext cx="105349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O</a:t>
            </a:r>
            <a:endParaRPr lang="en-US" sz="80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2917" y="2789015"/>
            <a:ext cx="72487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</a:t>
            </a:r>
            <a:endParaRPr lang="en-US" sz="80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353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19217" y="7343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6000" smtClean="0">
                <a:solidFill>
                  <a:schemeClr val="bg1"/>
                </a:solidFill>
              </a:rPr>
              <a:pPr/>
              <a:t>10</a:t>
            </a:fld>
            <a:endParaRPr lang="en-US" sz="6000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4723280"/>
              </p:ext>
            </p:extLst>
          </p:nvPr>
        </p:nvGraphicFramePr>
        <p:xfrm>
          <a:off x="1488377" y="1514265"/>
          <a:ext cx="9265232" cy="40422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265232"/>
              </a:tblGrid>
              <a:tr h="44074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Agenda</a:t>
                      </a:r>
                      <a:endParaRPr lang="en-US" sz="2400" dirty="0"/>
                    </a:p>
                  </a:txBody>
                  <a:tcPr/>
                </a:tc>
              </a:tr>
              <a:tr h="415116">
                <a:tc>
                  <a:txBody>
                    <a:bodyPr/>
                    <a:lstStyle/>
                    <a:p>
                      <a:pPr algn="ctr"/>
                      <a:r>
                        <a:rPr lang="en-US" sz="2000" strike="sngStrike" smtClean="0">
                          <a:solidFill>
                            <a:srgbClr val="FF0000"/>
                          </a:solidFill>
                        </a:rPr>
                        <a:t>Introduction</a:t>
                      </a:r>
                      <a:endParaRPr lang="en-US" sz="2000" b="1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strike="sngStrike" dirty="0" smtClean="0">
                          <a:solidFill>
                            <a:srgbClr val="FF0000"/>
                          </a:solidFill>
                        </a:rPr>
                        <a:t>Problem</a:t>
                      </a:r>
                      <a:r>
                        <a:rPr lang="en-US" sz="2000" strike="sngStrike" baseline="0" dirty="0" smtClean="0">
                          <a:solidFill>
                            <a:srgbClr val="FF0000"/>
                          </a:solidFill>
                        </a:rPr>
                        <a:t> Overview</a:t>
                      </a:r>
                      <a:endParaRPr lang="en-US" sz="2000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strike="sngStrike" dirty="0" smtClean="0">
                          <a:solidFill>
                            <a:srgbClr val="FF0000"/>
                          </a:solidFill>
                        </a:rPr>
                        <a:t>Project Progression</a:t>
                      </a:r>
                      <a:endParaRPr lang="en-US" sz="2000" strike="sngStrike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strike="sngStrike" dirty="0" smtClean="0">
                          <a:solidFill>
                            <a:srgbClr val="FF0000"/>
                          </a:solidFill>
                        </a:rPr>
                        <a:t>User Case Narratives</a:t>
                      </a:r>
                      <a:endParaRPr lang="en-US" sz="2000" strike="sngStrike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A24D"/>
                          </a:solidFill>
                        </a:rPr>
                        <a:t>Testing </a:t>
                      </a:r>
                      <a:endParaRPr lang="en-US" sz="2000" dirty="0" smtClean="0">
                        <a:solidFill>
                          <a:srgbClr val="00A24D"/>
                        </a:solidFill>
                      </a:endParaRPr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Demonstration</a:t>
                      </a:r>
                      <a:endParaRPr lang="en-US" sz="2000" dirty="0" smtClean="0"/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Deliverables</a:t>
                      </a:r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Future Enhancements</a:t>
                      </a:r>
                      <a:endParaRPr lang="en-US" sz="2000" baseline="0" dirty="0" smtClean="0"/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What’s Next?</a:t>
                      </a:r>
                      <a:endParaRPr lang="en-US" sz="200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418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1189" y="2416334"/>
            <a:ext cx="8946541" cy="2097051"/>
          </a:xfr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176694" y="295729"/>
            <a:ext cx="1124352" cy="767687"/>
          </a:xfrm>
        </p:spPr>
        <p:txBody>
          <a:bodyPr/>
          <a:lstStyle/>
          <a:p>
            <a:fld id="{D57F1E4F-1CFF-5643-939E-217C01CDF565}" type="slidenum">
              <a:rPr lang="en-US" sz="6000" smtClean="0">
                <a:solidFill>
                  <a:schemeClr val="bg1"/>
                </a:solidFill>
              </a:rPr>
              <a:pPr/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08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140463" y="351692"/>
            <a:ext cx="1254370" cy="747765"/>
          </a:xfrm>
        </p:spPr>
        <p:txBody>
          <a:bodyPr/>
          <a:lstStyle/>
          <a:p>
            <a:fld id="{D57F1E4F-1CFF-5643-939E-217C01CDF565}" type="slidenum">
              <a:rPr lang="en-US" sz="6000" smtClean="0">
                <a:solidFill>
                  <a:schemeClr val="bg1"/>
                </a:solidFill>
              </a:rPr>
              <a:pPr/>
              <a:t>12</a:t>
            </a:fld>
            <a:endParaRPr lang="en-US" sz="6000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1961227"/>
              </p:ext>
            </p:extLst>
          </p:nvPr>
        </p:nvGraphicFramePr>
        <p:xfrm>
          <a:off x="1488377" y="1514265"/>
          <a:ext cx="9265232" cy="40422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265232"/>
              </a:tblGrid>
              <a:tr h="44074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Agenda</a:t>
                      </a:r>
                      <a:endParaRPr lang="en-US" sz="2400" dirty="0"/>
                    </a:p>
                  </a:txBody>
                  <a:tcPr/>
                </a:tc>
              </a:tr>
              <a:tr h="415116">
                <a:tc>
                  <a:txBody>
                    <a:bodyPr/>
                    <a:lstStyle/>
                    <a:p>
                      <a:pPr algn="ctr"/>
                      <a:r>
                        <a:rPr lang="en-US" sz="2000" strike="sngStrike" smtClean="0">
                          <a:solidFill>
                            <a:srgbClr val="FF0000"/>
                          </a:solidFill>
                        </a:rPr>
                        <a:t>Introduction</a:t>
                      </a:r>
                      <a:endParaRPr lang="en-US" sz="2000" b="1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strike="sngStrike" dirty="0" smtClean="0">
                          <a:solidFill>
                            <a:srgbClr val="FF0000"/>
                          </a:solidFill>
                        </a:rPr>
                        <a:t>Problem</a:t>
                      </a:r>
                      <a:r>
                        <a:rPr lang="en-US" sz="2000" strike="sngStrike" baseline="0" dirty="0" smtClean="0">
                          <a:solidFill>
                            <a:srgbClr val="FF0000"/>
                          </a:solidFill>
                        </a:rPr>
                        <a:t> Overview</a:t>
                      </a:r>
                      <a:endParaRPr lang="en-US" sz="2000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strike="sngStrike" dirty="0" smtClean="0">
                          <a:solidFill>
                            <a:srgbClr val="FF0000"/>
                          </a:solidFill>
                        </a:rPr>
                        <a:t>Project Progression</a:t>
                      </a:r>
                      <a:endParaRPr lang="en-US" sz="2000" strike="sngStrike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strike="sngStrike" dirty="0" smtClean="0">
                          <a:solidFill>
                            <a:srgbClr val="FF0000"/>
                          </a:solidFill>
                        </a:rPr>
                        <a:t>User Case Narratives</a:t>
                      </a:r>
                      <a:endParaRPr lang="en-US" sz="2000" strike="sngStrike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strike="sngStrike" dirty="0" smtClean="0">
                          <a:solidFill>
                            <a:srgbClr val="FF0000"/>
                          </a:solidFill>
                        </a:rPr>
                        <a:t>Testing </a:t>
                      </a:r>
                      <a:endParaRPr lang="en-US" sz="2000" strike="sngStrike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A24D"/>
                          </a:solidFill>
                        </a:rPr>
                        <a:t>Demonstration</a:t>
                      </a:r>
                      <a:endParaRPr lang="en-US" sz="2000" dirty="0" smtClean="0">
                        <a:solidFill>
                          <a:srgbClr val="00A24D"/>
                        </a:solidFill>
                      </a:endParaRPr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Deliverables</a:t>
                      </a:r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Future Enhancements</a:t>
                      </a:r>
                      <a:endParaRPr lang="en-US" sz="2000" baseline="0" dirty="0" smtClean="0"/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What’s Next?</a:t>
                      </a:r>
                      <a:endParaRPr lang="en-US" sz="200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525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1189" y="2416334"/>
            <a:ext cx="8946541" cy="2097051"/>
          </a:xfr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176694" y="295729"/>
            <a:ext cx="1124352" cy="767687"/>
          </a:xfrm>
        </p:spPr>
        <p:txBody>
          <a:bodyPr/>
          <a:lstStyle/>
          <a:p>
            <a:fld id="{D57F1E4F-1CFF-5643-939E-217C01CDF565}" type="slidenum">
              <a:rPr lang="en-US" sz="6000" smtClean="0">
                <a:solidFill>
                  <a:schemeClr val="bg1"/>
                </a:solidFill>
              </a:rPr>
              <a:pPr/>
              <a:t>13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29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62017" y="734331"/>
            <a:ext cx="1344537" cy="365125"/>
          </a:xfrm>
        </p:spPr>
        <p:txBody>
          <a:bodyPr/>
          <a:lstStyle/>
          <a:p>
            <a:fld id="{D57F1E4F-1CFF-5643-939E-217C01CDF565}" type="slidenum">
              <a:rPr lang="en-US" sz="6000" smtClean="0">
                <a:solidFill>
                  <a:schemeClr val="bg1"/>
                </a:solidFill>
              </a:rPr>
              <a:pPr/>
              <a:t>14</a:t>
            </a:fld>
            <a:endParaRPr lang="en-US" sz="6000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9829379"/>
              </p:ext>
            </p:extLst>
          </p:nvPr>
        </p:nvGraphicFramePr>
        <p:xfrm>
          <a:off x="1488377" y="1514265"/>
          <a:ext cx="9265232" cy="40422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265232"/>
              </a:tblGrid>
              <a:tr h="44074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Agenda</a:t>
                      </a:r>
                      <a:endParaRPr lang="en-US" sz="2400" dirty="0"/>
                    </a:p>
                  </a:txBody>
                  <a:tcPr/>
                </a:tc>
              </a:tr>
              <a:tr h="415116">
                <a:tc>
                  <a:txBody>
                    <a:bodyPr/>
                    <a:lstStyle/>
                    <a:p>
                      <a:pPr algn="ctr"/>
                      <a:r>
                        <a:rPr lang="en-US" sz="2000" strike="sngStrike" smtClean="0">
                          <a:solidFill>
                            <a:srgbClr val="FF0000"/>
                          </a:solidFill>
                        </a:rPr>
                        <a:t>Introduction</a:t>
                      </a:r>
                      <a:endParaRPr lang="en-US" sz="2000" b="1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strike="sngStrike" dirty="0" smtClean="0">
                          <a:solidFill>
                            <a:srgbClr val="FF0000"/>
                          </a:solidFill>
                        </a:rPr>
                        <a:t>Problem</a:t>
                      </a:r>
                      <a:r>
                        <a:rPr lang="en-US" sz="2000" strike="sngStrike" baseline="0" dirty="0" smtClean="0">
                          <a:solidFill>
                            <a:srgbClr val="FF0000"/>
                          </a:solidFill>
                        </a:rPr>
                        <a:t> Overview</a:t>
                      </a:r>
                      <a:endParaRPr lang="en-US" sz="2000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strike="sngStrike" dirty="0" smtClean="0">
                          <a:solidFill>
                            <a:srgbClr val="FF0000"/>
                          </a:solidFill>
                        </a:rPr>
                        <a:t>Project Progression</a:t>
                      </a:r>
                      <a:endParaRPr lang="en-US" sz="2000" strike="sngStrike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strike="sngStrike" dirty="0" smtClean="0">
                          <a:solidFill>
                            <a:srgbClr val="FF0000"/>
                          </a:solidFill>
                        </a:rPr>
                        <a:t>User Case Narratives</a:t>
                      </a:r>
                      <a:endParaRPr lang="en-US" sz="2000" strike="sngStrike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strike="sngStrike" dirty="0" smtClean="0">
                          <a:solidFill>
                            <a:srgbClr val="FF0000"/>
                          </a:solidFill>
                        </a:rPr>
                        <a:t>Testing </a:t>
                      </a:r>
                      <a:endParaRPr lang="en-US" sz="2000" strike="sngStrike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strike="sngStrike" dirty="0" smtClean="0">
                          <a:solidFill>
                            <a:srgbClr val="FF0000"/>
                          </a:solidFill>
                        </a:rPr>
                        <a:t>Demonstration</a:t>
                      </a:r>
                      <a:endParaRPr lang="en-US" sz="2000" strike="sngStrike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A24D"/>
                          </a:solidFill>
                        </a:rPr>
                        <a:t>Deliverables</a:t>
                      </a:r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Future Enhancements</a:t>
                      </a:r>
                      <a:endParaRPr lang="en-US" sz="2000" baseline="0" dirty="0" smtClean="0"/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What’s Next?</a:t>
                      </a:r>
                      <a:endParaRPr lang="en-US" sz="200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398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CD-ROM </a:t>
            </a:r>
            <a:r>
              <a:rPr lang="en-US" dirty="0"/>
              <a:t>with the following deliverables included:</a:t>
            </a:r>
          </a:p>
          <a:p>
            <a:pPr lvl="1"/>
            <a:r>
              <a:rPr lang="en-US" dirty="0"/>
              <a:t>A full copy of all of the team files from the team directory. This includes all website files, folders, and images</a:t>
            </a:r>
          </a:p>
          <a:p>
            <a:pPr lvl="1"/>
            <a:r>
              <a:rPr lang="en-US" dirty="0"/>
              <a:t>README.txt files that explain what every file, folder, and image is and where they are used/located</a:t>
            </a:r>
          </a:p>
          <a:p>
            <a:pPr lvl="1"/>
            <a:r>
              <a:rPr lang="en-US" dirty="0"/>
              <a:t>The lyrics to the team song, a copy of the music file for the team song, and the audio/visual recording of the team song</a:t>
            </a:r>
          </a:p>
          <a:p>
            <a:endParaRPr lang="en-US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 bwMode="gray">
          <a:xfrm>
            <a:off x="10176694" y="295729"/>
            <a:ext cx="1124352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457200" rtl="0" eaLnBrk="1" latinLnBrk="0" hangingPunct="1">
              <a:defRPr sz="2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6000" smtClean="0">
                <a:solidFill>
                  <a:schemeClr val="bg1"/>
                </a:solidFill>
              </a:rPr>
              <a:pPr/>
              <a:t>15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333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37862" y="722608"/>
            <a:ext cx="1028015" cy="365125"/>
          </a:xfrm>
        </p:spPr>
        <p:txBody>
          <a:bodyPr/>
          <a:lstStyle/>
          <a:p>
            <a:fld id="{D57F1E4F-1CFF-5643-939E-217C01CDF565}" type="slidenum">
              <a:rPr lang="en-US" sz="6000" smtClean="0">
                <a:solidFill>
                  <a:schemeClr val="bg1"/>
                </a:solidFill>
              </a:rPr>
              <a:pPr/>
              <a:t>16</a:t>
            </a:fld>
            <a:endParaRPr lang="en-US" sz="6000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8457703"/>
              </p:ext>
            </p:extLst>
          </p:nvPr>
        </p:nvGraphicFramePr>
        <p:xfrm>
          <a:off x="1488377" y="1514265"/>
          <a:ext cx="9265232" cy="40422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265232"/>
              </a:tblGrid>
              <a:tr h="44074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Agenda</a:t>
                      </a:r>
                      <a:endParaRPr lang="en-US" sz="2400" dirty="0"/>
                    </a:p>
                  </a:txBody>
                  <a:tcPr/>
                </a:tc>
              </a:tr>
              <a:tr h="415116">
                <a:tc>
                  <a:txBody>
                    <a:bodyPr/>
                    <a:lstStyle/>
                    <a:p>
                      <a:pPr algn="ctr"/>
                      <a:r>
                        <a:rPr lang="en-US" sz="2000" strike="sngStrike" smtClean="0">
                          <a:solidFill>
                            <a:srgbClr val="FF0000"/>
                          </a:solidFill>
                        </a:rPr>
                        <a:t>Introduction</a:t>
                      </a:r>
                      <a:endParaRPr lang="en-US" sz="2000" b="1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strike="sngStrike" dirty="0" smtClean="0">
                          <a:solidFill>
                            <a:srgbClr val="FF0000"/>
                          </a:solidFill>
                        </a:rPr>
                        <a:t>Problem</a:t>
                      </a:r>
                      <a:r>
                        <a:rPr lang="en-US" sz="2000" strike="sngStrike" baseline="0" dirty="0" smtClean="0">
                          <a:solidFill>
                            <a:srgbClr val="FF0000"/>
                          </a:solidFill>
                        </a:rPr>
                        <a:t> Overview</a:t>
                      </a:r>
                      <a:endParaRPr lang="en-US" sz="2000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strike="sngStrike" dirty="0" smtClean="0">
                          <a:solidFill>
                            <a:srgbClr val="FF0000"/>
                          </a:solidFill>
                        </a:rPr>
                        <a:t>Project Progression</a:t>
                      </a:r>
                      <a:endParaRPr lang="en-US" sz="2000" strike="sngStrike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strike="sngStrike" dirty="0" smtClean="0">
                          <a:solidFill>
                            <a:srgbClr val="FF0000"/>
                          </a:solidFill>
                        </a:rPr>
                        <a:t>User Case Narratives</a:t>
                      </a:r>
                      <a:endParaRPr lang="en-US" sz="2000" strike="sngStrike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strike="sngStrike" dirty="0" smtClean="0">
                          <a:solidFill>
                            <a:srgbClr val="FF0000"/>
                          </a:solidFill>
                        </a:rPr>
                        <a:t>Testing </a:t>
                      </a:r>
                      <a:endParaRPr lang="en-US" sz="2000" strike="sngStrike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strike="sngStrike" dirty="0" smtClean="0">
                          <a:solidFill>
                            <a:srgbClr val="FF0000"/>
                          </a:solidFill>
                        </a:rPr>
                        <a:t>Demonstration</a:t>
                      </a:r>
                      <a:endParaRPr lang="en-US" sz="2000" strike="sngStrike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strike="sngStrike" dirty="0" smtClean="0">
                          <a:solidFill>
                            <a:srgbClr val="FF0000"/>
                          </a:solidFill>
                        </a:rPr>
                        <a:t>Deliverables</a:t>
                      </a:r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strike="noStrike" dirty="0" smtClean="0">
                          <a:solidFill>
                            <a:srgbClr val="00A24D"/>
                          </a:solidFill>
                        </a:rPr>
                        <a:t>Future Enhancements</a:t>
                      </a:r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What’s Next?</a:t>
                      </a:r>
                      <a:endParaRPr lang="en-US" sz="2000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851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Enhancements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future enhancements for CADS Paint Visualizer are as follows:</a:t>
            </a:r>
          </a:p>
          <a:p>
            <a:pPr lvl="1"/>
            <a:r>
              <a:rPr lang="en-US" dirty="0"/>
              <a:t>The user will have access to side-view and rear-view images of the Chevrolet trucks in addition to the already existing front-view images.</a:t>
            </a:r>
          </a:p>
          <a:p>
            <a:endParaRPr lang="en-US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 bwMode="gray">
          <a:xfrm>
            <a:off x="10176694" y="295729"/>
            <a:ext cx="1124352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457200" rtl="0" eaLnBrk="1" latinLnBrk="0" hangingPunct="1">
              <a:defRPr sz="2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6000" smtClean="0">
                <a:solidFill>
                  <a:schemeClr val="bg1"/>
                </a:solidFill>
              </a:rPr>
              <a:pPr/>
              <a:t>17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7360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37862" y="722608"/>
            <a:ext cx="1028015" cy="365125"/>
          </a:xfrm>
        </p:spPr>
        <p:txBody>
          <a:bodyPr/>
          <a:lstStyle/>
          <a:p>
            <a:fld id="{D57F1E4F-1CFF-5643-939E-217C01CDF565}" type="slidenum">
              <a:rPr lang="en-US" sz="6000" smtClean="0">
                <a:solidFill>
                  <a:schemeClr val="bg1"/>
                </a:solidFill>
              </a:rPr>
              <a:pPr/>
              <a:t>18</a:t>
            </a:fld>
            <a:endParaRPr lang="en-US" sz="6000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260856"/>
              </p:ext>
            </p:extLst>
          </p:nvPr>
        </p:nvGraphicFramePr>
        <p:xfrm>
          <a:off x="1488377" y="1514265"/>
          <a:ext cx="9265232" cy="40422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265232"/>
              </a:tblGrid>
              <a:tr h="44074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Agenda</a:t>
                      </a:r>
                      <a:endParaRPr lang="en-US" sz="2400" dirty="0"/>
                    </a:p>
                  </a:txBody>
                  <a:tcPr/>
                </a:tc>
              </a:tr>
              <a:tr h="415116">
                <a:tc>
                  <a:txBody>
                    <a:bodyPr/>
                    <a:lstStyle/>
                    <a:p>
                      <a:pPr algn="ctr"/>
                      <a:r>
                        <a:rPr lang="en-US" sz="2000" strike="sngStrike" smtClean="0">
                          <a:solidFill>
                            <a:srgbClr val="FF0000"/>
                          </a:solidFill>
                        </a:rPr>
                        <a:t>Introduction</a:t>
                      </a:r>
                      <a:endParaRPr lang="en-US" sz="2000" b="1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strike="sngStrike" dirty="0" smtClean="0">
                          <a:solidFill>
                            <a:srgbClr val="FF0000"/>
                          </a:solidFill>
                        </a:rPr>
                        <a:t>Problem</a:t>
                      </a:r>
                      <a:r>
                        <a:rPr lang="en-US" sz="2000" strike="sngStrike" baseline="0" dirty="0" smtClean="0">
                          <a:solidFill>
                            <a:srgbClr val="FF0000"/>
                          </a:solidFill>
                        </a:rPr>
                        <a:t> Overview</a:t>
                      </a:r>
                      <a:endParaRPr lang="en-US" sz="2000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strike="sngStrike" dirty="0" smtClean="0">
                          <a:solidFill>
                            <a:srgbClr val="FF0000"/>
                          </a:solidFill>
                        </a:rPr>
                        <a:t>Project Progression</a:t>
                      </a:r>
                      <a:endParaRPr lang="en-US" sz="2000" strike="sngStrike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strike="sngStrike" dirty="0" smtClean="0">
                          <a:solidFill>
                            <a:srgbClr val="FF0000"/>
                          </a:solidFill>
                        </a:rPr>
                        <a:t>User Case Narratives</a:t>
                      </a:r>
                      <a:endParaRPr lang="en-US" sz="2000" strike="sngStrike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strike="sngStrike" dirty="0" smtClean="0">
                          <a:solidFill>
                            <a:srgbClr val="FF0000"/>
                          </a:solidFill>
                        </a:rPr>
                        <a:t>Testing </a:t>
                      </a:r>
                      <a:endParaRPr lang="en-US" sz="2000" strike="sngStrike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strike="sngStrike" dirty="0" smtClean="0">
                          <a:solidFill>
                            <a:srgbClr val="FF0000"/>
                          </a:solidFill>
                        </a:rPr>
                        <a:t>Demonstration</a:t>
                      </a:r>
                      <a:endParaRPr lang="en-US" sz="2000" strike="sngStrike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strike="sngStrike" dirty="0" smtClean="0">
                          <a:solidFill>
                            <a:srgbClr val="FF0000"/>
                          </a:solidFill>
                        </a:rPr>
                        <a:t>Deliverables</a:t>
                      </a:r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strike="sngStrike" dirty="0" smtClean="0">
                          <a:solidFill>
                            <a:srgbClr val="FF0000"/>
                          </a:solidFill>
                        </a:rPr>
                        <a:t>Future Enhancements</a:t>
                      </a:r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A24D"/>
                          </a:solidFill>
                        </a:rPr>
                        <a:t>What’s Next?</a:t>
                      </a:r>
                      <a:endParaRPr lang="en-US" sz="2000" baseline="0" dirty="0" smtClean="0">
                        <a:solidFill>
                          <a:srgbClr val="00A24D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093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2</a:t>
            </a:r>
            <a:r>
              <a:rPr lang="en-US" baseline="30000" dirty="0" smtClean="0"/>
              <a:t>nd </a:t>
            </a:r>
            <a:r>
              <a:rPr lang="en-US" dirty="0" smtClean="0"/>
              <a:t>: </a:t>
            </a:r>
            <a:r>
              <a:rPr lang="en-US" dirty="0" err="1" smtClean="0"/>
              <a:t>Acedemic</a:t>
            </a:r>
            <a:r>
              <a:rPr lang="en-US" dirty="0" smtClean="0"/>
              <a:t> Celebration</a:t>
            </a:r>
          </a:p>
          <a:p>
            <a:r>
              <a:rPr lang="en-US" dirty="0" smtClean="0"/>
              <a:t>May 5</a:t>
            </a:r>
            <a:r>
              <a:rPr lang="en-US" baseline="30000" dirty="0" smtClean="0"/>
              <a:t>th</a:t>
            </a:r>
            <a:r>
              <a:rPr lang="en-US" dirty="0" smtClean="0"/>
              <a:t>  : End of the Semester Party</a:t>
            </a:r>
          </a:p>
          <a:p>
            <a:r>
              <a:rPr lang="en-US" dirty="0" smtClean="0"/>
              <a:t>May 18</a:t>
            </a:r>
            <a:r>
              <a:rPr lang="en-US" baseline="30000" dirty="0" smtClean="0"/>
              <a:t>th</a:t>
            </a:r>
            <a:r>
              <a:rPr lang="en-US" dirty="0" smtClean="0"/>
              <a:t>  : Commencement</a:t>
            </a:r>
            <a:endParaRPr lang="en-US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 bwMode="gray">
          <a:xfrm>
            <a:off x="10176694" y="295729"/>
            <a:ext cx="1124352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457200" rtl="0" eaLnBrk="1" latinLnBrk="0" hangingPunct="1">
              <a:defRPr sz="2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6000" smtClean="0">
                <a:solidFill>
                  <a:schemeClr val="bg1"/>
                </a:solidFill>
              </a:rPr>
              <a:pPr/>
              <a:t>19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88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19217" y="7343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6000" smtClean="0">
                <a:solidFill>
                  <a:schemeClr val="bg1"/>
                </a:solidFill>
              </a:rPr>
              <a:pPr/>
              <a:t>2</a:t>
            </a:fld>
            <a:endParaRPr lang="en-US" sz="6000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6378203"/>
              </p:ext>
            </p:extLst>
          </p:nvPr>
        </p:nvGraphicFramePr>
        <p:xfrm>
          <a:off x="1488377" y="1514265"/>
          <a:ext cx="9265232" cy="40422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265232"/>
              </a:tblGrid>
              <a:tr h="44074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Agenda</a:t>
                      </a:r>
                      <a:endParaRPr lang="en-US" sz="2400" dirty="0"/>
                    </a:p>
                  </a:txBody>
                  <a:tcPr/>
                </a:tc>
              </a:tr>
              <a:tr h="415116">
                <a:tc>
                  <a:txBody>
                    <a:bodyPr/>
                    <a:lstStyle/>
                    <a:p>
                      <a:pPr algn="ctr"/>
                      <a:r>
                        <a:rPr lang="en-US" sz="2000" strike="noStrike" smtClean="0">
                          <a:solidFill>
                            <a:srgbClr val="00A24D"/>
                          </a:solidFill>
                        </a:rPr>
                        <a:t>Introduction</a:t>
                      </a:r>
                      <a:endParaRPr lang="en-US" sz="2000" b="1" strike="noStrike" dirty="0">
                        <a:solidFill>
                          <a:srgbClr val="00A24D"/>
                        </a:solidFill>
                      </a:endParaRPr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strike="noStrike" dirty="0" smtClean="0"/>
                        <a:t>Problem</a:t>
                      </a:r>
                      <a:r>
                        <a:rPr lang="en-US" sz="2000" strike="noStrike" baseline="0" dirty="0" smtClean="0"/>
                        <a:t> Overview</a:t>
                      </a:r>
                      <a:endParaRPr lang="en-US" sz="2000" strike="noStrik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Project Progression</a:t>
                      </a:r>
                      <a:endParaRPr lang="en-US" sz="2000" dirty="0" smtClean="0"/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User Case Narratives</a:t>
                      </a:r>
                      <a:endParaRPr lang="en-US" sz="2000" dirty="0" smtClean="0"/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Testing </a:t>
                      </a:r>
                      <a:endParaRPr lang="en-US" sz="2000" dirty="0" smtClean="0"/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Demonstration</a:t>
                      </a:r>
                      <a:endParaRPr lang="en-US" sz="2000" dirty="0" smtClean="0"/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Deliverables</a:t>
                      </a:r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Future Enhancements</a:t>
                      </a:r>
                      <a:endParaRPr lang="en-US" sz="2000" baseline="0" dirty="0" smtClean="0"/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What’s Next?</a:t>
                      </a:r>
                      <a:endParaRPr lang="en-US" sz="200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61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802529" y="296213"/>
            <a:ext cx="8676222" cy="886497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Team introduction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802526" y="1571220"/>
            <a:ext cx="8676222" cy="511935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200000"/>
              </a:lnSpc>
            </a:pPr>
            <a:r>
              <a:rPr lang="en-US" sz="4200" dirty="0" smtClean="0"/>
              <a:t>Kerrie Daley– Team Leader</a:t>
            </a:r>
          </a:p>
          <a:p>
            <a:pPr>
              <a:lnSpc>
                <a:spcPct val="200000"/>
              </a:lnSpc>
            </a:pPr>
            <a:r>
              <a:rPr lang="en-US" sz="4200" dirty="0" smtClean="0"/>
              <a:t>Frank Schroeder – Project Manager</a:t>
            </a:r>
          </a:p>
          <a:p>
            <a:pPr>
              <a:lnSpc>
                <a:spcPct val="200000"/>
              </a:lnSpc>
            </a:pPr>
            <a:r>
              <a:rPr lang="en-US" sz="4200" dirty="0" smtClean="0"/>
              <a:t>Troy Valle – Lead Programmer</a:t>
            </a:r>
          </a:p>
          <a:p>
            <a:pPr>
              <a:lnSpc>
                <a:spcPct val="200000"/>
              </a:lnSpc>
            </a:pPr>
            <a:r>
              <a:rPr lang="en-US" sz="4200" dirty="0" smtClean="0"/>
              <a:t>Grady McBride – Database Manager</a:t>
            </a:r>
          </a:p>
          <a:p>
            <a:pPr>
              <a:lnSpc>
                <a:spcPct val="200000"/>
              </a:lnSpc>
            </a:pPr>
            <a:r>
              <a:rPr lang="en-US" sz="4200" dirty="0" smtClean="0"/>
              <a:t>Matt </a:t>
            </a:r>
            <a:r>
              <a:rPr lang="en-US" sz="4200" dirty="0" err="1" smtClean="0"/>
              <a:t>Mainello</a:t>
            </a:r>
            <a:r>
              <a:rPr lang="en-US" sz="4200" dirty="0" smtClean="0"/>
              <a:t> – Webmaster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24468" y="623542"/>
            <a:ext cx="516912" cy="426082"/>
          </a:xfrm>
        </p:spPr>
        <p:txBody>
          <a:bodyPr/>
          <a:lstStyle/>
          <a:p>
            <a:fld id="{D57F1E4F-1CFF-5643-939E-217C01CDF565}" type="slidenum">
              <a:rPr lang="en-US" sz="6000" smtClean="0">
                <a:solidFill>
                  <a:schemeClr val="bg1"/>
                </a:solidFill>
              </a:rPr>
              <a:pPr/>
              <a:t>3</a:t>
            </a:fld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41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19217" y="7343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6000" smtClean="0">
                <a:solidFill>
                  <a:schemeClr val="bg1"/>
                </a:solidFill>
              </a:rPr>
              <a:pPr/>
              <a:t>4</a:t>
            </a:fld>
            <a:endParaRPr lang="en-US" sz="6000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0955870"/>
              </p:ext>
            </p:extLst>
          </p:nvPr>
        </p:nvGraphicFramePr>
        <p:xfrm>
          <a:off x="1488377" y="1514265"/>
          <a:ext cx="9265232" cy="40422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265232"/>
              </a:tblGrid>
              <a:tr h="44074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Agenda</a:t>
                      </a:r>
                      <a:endParaRPr lang="en-US" sz="2400" dirty="0"/>
                    </a:p>
                  </a:txBody>
                  <a:tcPr/>
                </a:tc>
              </a:tr>
              <a:tr h="415116">
                <a:tc>
                  <a:txBody>
                    <a:bodyPr/>
                    <a:lstStyle/>
                    <a:p>
                      <a:pPr algn="ctr"/>
                      <a:r>
                        <a:rPr lang="en-US" sz="2000" strike="sngStrike" dirty="0" smtClean="0">
                          <a:solidFill>
                            <a:srgbClr val="FF0000"/>
                          </a:solidFill>
                        </a:rPr>
                        <a:t>Introduction</a:t>
                      </a:r>
                      <a:endParaRPr lang="en-US" sz="2000" b="1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strike="noStrike" dirty="0" smtClean="0">
                          <a:solidFill>
                            <a:srgbClr val="00A24D"/>
                          </a:solidFill>
                        </a:rPr>
                        <a:t>Problem</a:t>
                      </a:r>
                      <a:r>
                        <a:rPr lang="en-US" sz="2000" strike="noStrike" baseline="0" dirty="0" smtClean="0">
                          <a:solidFill>
                            <a:srgbClr val="00A24D"/>
                          </a:solidFill>
                        </a:rPr>
                        <a:t> Overview</a:t>
                      </a:r>
                      <a:endParaRPr lang="en-US" sz="2000" strike="noStrike" dirty="0">
                        <a:solidFill>
                          <a:srgbClr val="00A24D"/>
                        </a:solidFill>
                      </a:endParaRPr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Project Progression</a:t>
                      </a:r>
                      <a:endParaRPr lang="en-US" sz="2000" dirty="0" smtClean="0"/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User Case Narratives</a:t>
                      </a:r>
                      <a:endParaRPr lang="en-US" sz="2000" dirty="0" smtClean="0"/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Testing </a:t>
                      </a:r>
                      <a:endParaRPr lang="en-US" sz="2000" dirty="0" smtClean="0"/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Demonstration</a:t>
                      </a:r>
                      <a:endParaRPr lang="en-US" sz="2000" dirty="0" smtClean="0"/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Deliverables</a:t>
                      </a:r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Future Enhancements</a:t>
                      </a:r>
                      <a:endParaRPr lang="en-US" sz="2000" baseline="0" dirty="0" smtClean="0"/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What’s Next?</a:t>
                      </a:r>
                      <a:endParaRPr lang="en-US" sz="200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60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802529" y="296213"/>
            <a:ext cx="8676222" cy="886497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Problem Overview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969951" y="1880312"/>
            <a:ext cx="8676222" cy="4185637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dirty="0"/>
              <a:t>Dr. </a:t>
            </a:r>
            <a:r>
              <a:rPr lang="en-US" dirty="0" err="1"/>
              <a:t>Timoth</a:t>
            </a:r>
            <a:r>
              <a:rPr lang="en-US" dirty="0"/>
              <a:t> Lederman is a General Motors Truck enthusiast. Several years </a:t>
            </a:r>
            <a:r>
              <a:rPr lang="en-US" dirty="0" smtClean="0"/>
              <a:t>ago</a:t>
            </a:r>
            <a:r>
              <a:rPr lang="en-US" dirty="0"/>
              <a:t>, he found a web application on the Internet that allowed him to </a:t>
            </a:r>
            <a:r>
              <a:rPr lang="en-US" dirty="0" smtClean="0"/>
              <a:t>custom </a:t>
            </a:r>
            <a:r>
              <a:rPr lang="en-US" dirty="0"/>
              <a:t>design trucks. Unfortunately, the website is no longer in </a:t>
            </a:r>
            <a:r>
              <a:rPr lang="en-US" dirty="0" smtClean="0"/>
              <a:t>existence.  Dr</a:t>
            </a:r>
            <a:r>
              <a:rPr lang="en-US" dirty="0"/>
              <a:t>. Lederman has expressed his want for a new web application that will </a:t>
            </a:r>
            <a:r>
              <a:rPr lang="en-US" dirty="0" smtClean="0"/>
              <a:t>allow </a:t>
            </a:r>
            <a:r>
              <a:rPr lang="en-US" dirty="0"/>
              <a:t>users to custom design 1947-1955 Chevrolet trucks. This project </a:t>
            </a:r>
            <a:r>
              <a:rPr lang="en-US" dirty="0" smtClean="0"/>
              <a:t>will be </a:t>
            </a:r>
            <a:r>
              <a:rPr lang="en-US" dirty="0"/>
              <a:t>called </a:t>
            </a:r>
            <a:r>
              <a:rPr lang="en-US" dirty="0" smtClean="0"/>
              <a:t>Chevrolet Advance-Design </a:t>
            </a:r>
            <a:r>
              <a:rPr lang="en-US" dirty="0"/>
              <a:t>Series Paint </a:t>
            </a:r>
            <a:r>
              <a:rPr lang="en-US" dirty="0" smtClean="0"/>
              <a:t>Visualizer </a:t>
            </a:r>
            <a:r>
              <a:rPr lang="en-US" dirty="0"/>
              <a:t>(CADS </a:t>
            </a:r>
            <a:r>
              <a:rPr lang="en-US" dirty="0" smtClean="0"/>
              <a:t>Paint Visualizer</a:t>
            </a:r>
            <a:r>
              <a:rPr lang="en-US" dirty="0"/>
              <a:t>).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09013" y="625478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6000" smtClean="0">
                <a:solidFill>
                  <a:schemeClr val="bg1"/>
                </a:solidFill>
              </a:rPr>
              <a:pPr/>
              <a:t>5</a:t>
            </a:fld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86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19217" y="7343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6000" smtClean="0">
                <a:solidFill>
                  <a:schemeClr val="bg1"/>
                </a:solidFill>
              </a:rPr>
              <a:pPr/>
              <a:t>6</a:t>
            </a:fld>
            <a:endParaRPr lang="en-US" sz="6000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5559894"/>
              </p:ext>
            </p:extLst>
          </p:nvPr>
        </p:nvGraphicFramePr>
        <p:xfrm>
          <a:off x="1488377" y="1514265"/>
          <a:ext cx="9265232" cy="40422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265232"/>
              </a:tblGrid>
              <a:tr h="44074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Agenda</a:t>
                      </a:r>
                      <a:endParaRPr lang="en-US" sz="2400" dirty="0"/>
                    </a:p>
                  </a:txBody>
                  <a:tcPr/>
                </a:tc>
              </a:tr>
              <a:tr h="415116">
                <a:tc>
                  <a:txBody>
                    <a:bodyPr/>
                    <a:lstStyle/>
                    <a:p>
                      <a:pPr algn="ctr"/>
                      <a:r>
                        <a:rPr lang="en-US" sz="2000" strike="sngStrike" dirty="0" smtClean="0">
                          <a:solidFill>
                            <a:srgbClr val="FF0000"/>
                          </a:solidFill>
                        </a:rPr>
                        <a:t>Introduction</a:t>
                      </a:r>
                      <a:endParaRPr lang="en-US" sz="2000" b="1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strike="sngStrike" dirty="0" smtClean="0">
                          <a:solidFill>
                            <a:srgbClr val="FF0000"/>
                          </a:solidFill>
                        </a:rPr>
                        <a:t>Problem</a:t>
                      </a:r>
                      <a:r>
                        <a:rPr lang="en-US" sz="2000" strike="sngStrike" baseline="0" dirty="0" smtClean="0">
                          <a:solidFill>
                            <a:srgbClr val="FF0000"/>
                          </a:solidFill>
                        </a:rPr>
                        <a:t> Overview</a:t>
                      </a:r>
                      <a:endParaRPr lang="en-US" sz="2000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A24D"/>
                          </a:solidFill>
                        </a:rPr>
                        <a:t>Project Progression</a:t>
                      </a:r>
                      <a:endParaRPr lang="en-US" sz="2000" dirty="0" smtClean="0">
                        <a:solidFill>
                          <a:srgbClr val="00A24D"/>
                        </a:solidFill>
                      </a:endParaRPr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User Case Narratives</a:t>
                      </a:r>
                      <a:endParaRPr lang="en-US" sz="2000" dirty="0" smtClean="0"/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Testing </a:t>
                      </a:r>
                      <a:endParaRPr lang="en-US" sz="2000" dirty="0" smtClean="0"/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Demonstration</a:t>
                      </a:r>
                      <a:endParaRPr lang="en-US" sz="2000" dirty="0" smtClean="0"/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Deliverables</a:t>
                      </a:r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Future Enhancements</a:t>
                      </a:r>
                      <a:endParaRPr lang="en-US" sz="2000" baseline="0" dirty="0" smtClean="0"/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What’s Next?</a:t>
                      </a:r>
                      <a:endParaRPr lang="en-US" sz="200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611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159" y="1801915"/>
            <a:ext cx="7534455" cy="350086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802529" y="296213"/>
            <a:ext cx="8676222" cy="886497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Project Progression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56835" y="648338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6000" smtClean="0">
                <a:solidFill>
                  <a:schemeClr val="bg1"/>
                </a:solidFill>
              </a:rPr>
              <a:pPr/>
              <a:t>7</a:t>
            </a:fld>
            <a:endParaRPr lang="en-US" sz="6000" dirty="0">
              <a:solidFill>
                <a:schemeClr val="bg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439444" y="4449043"/>
            <a:ext cx="0" cy="748226"/>
          </a:xfrm>
          <a:prstGeom prst="line">
            <a:avLst/>
          </a:prstGeom>
          <a:ln w="38100">
            <a:solidFill>
              <a:srgbClr val="00A24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9677986" y="4449043"/>
            <a:ext cx="0" cy="748226"/>
          </a:xfrm>
          <a:prstGeom prst="line">
            <a:avLst/>
          </a:prstGeom>
          <a:ln w="38100">
            <a:solidFill>
              <a:srgbClr val="00A24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428306" y="4453713"/>
            <a:ext cx="1249680" cy="0"/>
          </a:xfrm>
          <a:prstGeom prst="line">
            <a:avLst/>
          </a:prstGeom>
          <a:ln w="38100">
            <a:solidFill>
              <a:srgbClr val="00A2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428306" y="5197269"/>
            <a:ext cx="1249680" cy="0"/>
          </a:xfrm>
          <a:prstGeom prst="line">
            <a:avLst/>
          </a:prstGeom>
          <a:ln w="38100">
            <a:solidFill>
              <a:srgbClr val="00A2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24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19217" y="7343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6000" smtClean="0">
                <a:solidFill>
                  <a:schemeClr val="bg1"/>
                </a:solidFill>
              </a:rPr>
              <a:pPr/>
              <a:t>8</a:t>
            </a:fld>
            <a:endParaRPr lang="en-US" sz="6000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5016642"/>
              </p:ext>
            </p:extLst>
          </p:nvPr>
        </p:nvGraphicFramePr>
        <p:xfrm>
          <a:off x="1488377" y="1514265"/>
          <a:ext cx="9265232" cy="40422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265232"/>
              </a:tblGrid>
              <a:tr h="44074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Agenda</a:t>
                      </a:r>
                      <a:endParaRPr lang="en-US" sz="2400" dirty="0"/>
                    </a:p>
                  </a:txBody>
                  <a:tcPr/>
                </a:tc>
              </a:tr>
              <a:tr h="415116">
                <a:tc>
                  <a:txBody>
                    <a:bodyPr/>
                    <a:lstStyle/>
                    <a:p>
                      <a:pPr algn="ctr"/>
                      <a:r>
                        <a:rPr lang="en-US" sz="2000" strike="sngStrike" smtClean="0">
                          <a:solidFill>
                            <a:srgbClr val="FF0000"/>
                          </a:solidFill>
                        </a:rPr>
                        <a:t>Introduction</a:t>
                      </a:r>
                      <a:endParaRPr lang="en-US" sz="2000" b="1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strike="sngStrike" dirty="0" smtClean="0">
                          <a:solidFill>
                            <a:srgbClr val="FF0000"/>
                          </a:solidFill>
                        </a:rPr>
                        <a:t>Problem</a:t>
                      </a:r>
                      <a:r>
                        <a:rPr lang="en-US" sz="2000" strike="sngStrike" baseline="0" dirty="0" smtClean="0">
                          <a:solidFill>
                            <a:srgbClr val="FF0000"/>
                          </a:solidFill>
                        </a:rPr>
                        <a:t> Overview</a:t>
                      </a:r>
                      <a:endParaRPr lang="en-US" sz="2000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strike="sngStrike" dirty="0" smtClean="0">
                          <a:solidFill>
                            <a:srgbClr val="FF0000"/>
                          </a:solidFill>
                        </a:rPr>
                        <a:t>Project Progression</a:t>
                      </a:r>
                      <a:endParaRPr lang="en-US" sz="2000" strike="sngStrike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A24D"/>
                          </a:solidFill>
                        </a:rPr>
                        <a:t>User Case Narratives</a:t>
                      </a:r>
                      <a:endParaRPr lang="en-US" sz="2000" dirty="0" smtClean="0">
                        <a:solidFill>
                          <a:srgbClr val="00A24D"/>
                        </a:solidFill>
                      </a:endParaRPr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Testing </a:t>
                      </a:r>
                      <a:endParaRPr lang="en-US" sz="2000" dirty="0" smtClean="0"/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Demonstration</a:t>
                      </a:r>
                      <a:endParaRPr lang="en-US" sz="2000" dirty="0" smtClean="0"/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Deliverables</a:t>
                      </a:r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Future Enhancements</a:t>
                      </a:r>
                      <a:endParaRPr lang="en-US" sz="2000" baseline="0" dirty="0" smtClean="0"/>
                    </a:p>
                  </a:txBody>
                  <a:tcPr/>
                </a:tc>
              </a:tr>
              <a:tr h="38197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What’s Next?</a:t>
                      </a:r>
                      <a:endParaRPr lang="en-US" sz="200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141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Case Narratives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1189" y="2416334"/>
            <a:ext cx="8946541" cy="209705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CADS has three users that will be using the </a:t>
            </a:r>
            <a:r>
              <a:rPr lang="en-US" dirty="0" smtClean="0"/>
              <a:t>application: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The main users can be classified as a restorer or a customizer. 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A user may also be classified as a casual user.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176694" y="295729"/>
            <a:ext cx="1124352" cy="767687"/>
          </a:xfrm>
        </p:spPr>
        <p:txBody>
          <a:bodyPr/>
          <a:lstStyle/>
          <a:p>
            <a:fld id="{D57F1E4F-1CFF-5643-939E-217C01CDF565}" type="slidenum">
              <a:rPr lang="en-US" sz="6000" smtClean="0">
                <a:solidFill>
                  <a:schemeClr val="bg1"/>
                </a:solidFill>
              </a:rPr>
              <a:pPr/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43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2348</TotalTime>
  <Words>468</Words>
  <Application>Microsoft Office PowerPoint</Application>
  <PresentationFormat>Custom</PresentationFormat>
  <Paragraphs>142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Ion</vt:lpstr>
      <vt:lpstr>Chevrolet Advance-Design Series Paint Visualizer   Detailed Design</vt:lpstr>
      <vt:lpstr>PowerPoint Presentation</vt:lpstr>
      <vt:lpstr>Team introduction</vt:lpstr>
      <vt:lpstr>PowerPoint Presentation</vt:lpstr>
      <vt:lpstr>Problem Overview</vt:lpstr>
      <vt:lpstr>PowerPoint Presentation</vt:lpstr>
      <vt:lpstr>Project Progression</vt:lpstr>
      <vt:lpstr>PowerPoint Presentation</vt:lpstr>
      <vt:lpstr>User Case Narratives</vt:lpstr>
      <vt:lpstr>PowerPoint Presentation</vt:lpstr>
      <vt:lpstr>Unit Tests</vt:lpstr>
      <vt:lpstr>PowerPoint Presentation</vt:lpstr>
      <vt:lpstr>Demonstration</vt:lpstr>
      <vt:lpstr>PowerPoint Presentation</vt:lpstr>
      <vt:lpstr>Deliverables</vt:lpstr>
      <vt:lpstr>PowerPoint Presentation</vt:lpstr>
      <vt:lpstr>Future Enhancements</vt:lpstr>
      <vt:lpstr>PowerPoint Presentation</vt:lpstr>
      <vt:lpstr>What’s Next?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Chevrolet Advanced Series Paint Visualizer</dc:title>
  <dc:creator>Kerrie Daley</dc:creator>
  <cp:lastModifiedBy>McBride, Grady</cp:lastModifiedBy>
  <cp:revision>82</cp:revision>
  <dcterms:created xsi:type="dcterms:W3CDTF">2013-09-22T17:40:15Z</dcterms:created>
  <dcterms:modified xsi:type="dcterms:W3CDTF">2014-04-28T20:09:25Z</dcterms:modified>
</cp:coreProperties>
</file>