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1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66" r:id="rId5"/>
    <p:sldId id="261" r:id="rId6"/>
    <p:sldId id="290" r:id="rId7"/>
    <p:sldId id="304" r:id="rId8"/>
    <p:sldId id="291" r:id="rId9"/>
    <p:sldId id="305" r:id="rId10"/>
    <p:sldId id="268" r:id="rId11"/>
    <p:sldId id="269" r:id="rId12"/>
    <p:sldId id="280" r:id="rId13"/>
    <p:sldId id="270" r:id="rId14"/>
    <p:sldId id="271" r:id="rId15"/>
    <p:sldId id="272" r:id="rId16"/>
    <p:sldId id="273" r:id="rId17"/>
    <p:sldId id="275" r:id="rId18"/>
    <p:sldId id="274" r:id="rId19"/>
    <p:sldId id="279" r:id="rId20"/>
    <p:sldId id="276" r:id="rId21"/>
    <p:sldId id="278" r:id="rId22"/>
    <p:sldId id="277" r:id="rId23"/>
    <p:sldId id="306" r:id="rId24"/>
    <p:sldId id="292" r:id="rId25"/>
    <p:sldId id="294" r:id="rId26"/>
    <p:sldId id="307" r:id="rId27"/>
    <p:sldId id="293" r:id="rId28"/>
    <p:sldId id="295" r:id="rId29"/>
    <p:sldId id="296" r:id="rId30"/>
    <p:sldId id="299" r:id="rId31"/>
    <p:sldId id="300" r:id="rId32"/>
    <p:sldId id="298" r:id="rId33"/>
    <p:sldId id="297" r:id="rId34"/>
    <p:sldId id="308" r:id="rId35"/>
    <p:sldId id="285" r:id="rId36"/>
    <p:sldId id="286" r:id="rId37"/>
    <p:sldId id="287" r:id="rId38"/>
    <p:sldId id="288" r:id="rId39"/>
    <p:sldId id="289" r:id="rId40"/>
    <p:sldId id="309" r:id="rId41"/>
    <p:sldId id="301" r:id="rId42"/>
    <p:sldId id="30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10/29/2012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CCRS Requirements Specification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BBB76-AC18-4833-B0A1-A75E2C2F1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11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FC5F0-25E0-41C4-8ECD-88123D021F31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E533-073F-4AE0-84D8-4050D9EBB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15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9E533-073F-4AE0-84D8-4050D9EBB907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9E533-073F-4AE0-84D8-4050D9EBB90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8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21DA-8512-4C5B-826C-C6BDE0AA06F0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F0F2-75CF-496E-9CCF-B97EB1E7D6DB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F13EC-DF75-41B9-8BC6-900A254917BF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1EDA-999C-4EC6-AE59-78B025A83D33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06F2-91E0-414E-9E10-E55E1008A5CE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D7EB-A204-43DE-A44C-7FEFD25E6A11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C439-B562-4B41-B12E-292F6B0F8E09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33FD-1FB8-4574-9B40-F08E81526B66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CBD0-7E7F-4B0A-BE02-E84C0E80E650}" type="datetime1">
              <a:rPr lang="en-US" smtClean="0"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D260-F9A0-4646-A785-A6CDB32425AC}" type="datetime1">
              <a:rPr lang="en-US" smtClean="0"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A038-9D28-4127-BBB4-EB33F53F72C8}" type="datetime1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B337-4C91-4EE5-B6CF-8FA77D8666CB}" type="datetime1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49AD3B5-D3C6-4516-A55D-ABE14CBE98DF}" type="datetime1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33F89E9-0A86-B744-818B-536DF9DA73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  <p:sldLayoutId id="2147484514" r:id="rId4"/>
    <p:sldLayoutId id="2147484515" r:id="rId5"/>
    <p:sldLayoutId id="2147484516" r:id="rId6"/>
    <p:sldLayoutId id="2147484517" r:id="rId7"/>
    <p:sldLayoutId id="2147484518" r:id="rId8"/>
    <p:sldLayoutId id="2147484519" r:id="rId9"/>
    <p:sldLayoutId id="2147484520" r:id="rId10"/>
    <p:sldLayoutId id="2147484521" r:id="rId11"/>
    <p:sldLayoutId id="214748452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8765"/>
            <a:ext cx="9143999" cy="260104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CCRS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300" dirty="0" smtClean="0"/>
              <a:t>Comprehensive Conference Registration System</a:t>
            </a:r>
            <a:br>
              <a:rPr lang="en-US" sz="3300" dirty="0" smtClean="0"/>
            </a:br>
            <a:r>
              <a:rPr lang="en-US" sz="5600" u="sng" dirty="0" smtClean="0"/>
              <a:t>Requirements Specification</a:t>
            </a:r>
            <a:endParaRPr lang="en-US" sz="56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05565" y="3539434"/>
            <a:ext cx="7342188" cy="667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/>
              <a:t>October 29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, 2012</a:t>
            </a:r>
            <a:endParaRPr lang="en-US" sz="3000" dirty="0"/>
          </a:p>
        </p:txBody>
      </p:sp>
      <p:pic>
        <p:nvPicPr>
          <p:cNvPr id="4" name="Picture 3" descr="see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01" y="4207208"/>
            <a:ext cx="3640924" cy="253281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6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0"/>
            <a:ext cx="9143999" cy="1025238"/>
          </a:xfrm>
        </p:spPr>
        <p:txBody>
          <a:bodyPr/>
          <a:lstStyle/>
          <a:p>
            <a:r>
              <a:rPr lang="en-US" sz="7200" dirty="0" smtClean="0"/>
              <a:t>User Case Narratives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85454"/>
            <a:ext cx="8042276" cy="43434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Gives brief description of each type of </a:t>
            </a:r>
            <a:r>
              <a:rPr lang="en-US" sz="3400" dirty="0" smtClean="0"/>
              <a:t>user</a:t>
            </a:r>
            <a:endParaRPr lang="en-US" sz="3400" dirty="0" smtClean="0"/>
          </a:p>
          <a:p>
            <a:r>
              <a:rPr lang="en-US" sz="3400" dirty="0" smtClean="0"/>
              <a:t>Describes how each user will interact with </a:t>
            </a:r>
            <a:r>
              <a:rPr lang="en-US" sz="3400" dirty="0" smtClean="0"/>
              <a:t>CCRS</a:t>
            </a:r>
            <a:endParaRPr lang="en-US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1851"/>
            <a:ext cx="9144000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All Users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14454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Logs </a:t>
            </a:r>
            <a:r>
              <a:rPr lang="en-US" sz="3200" dirty="0" smtClean="0"/>
              <a:t>in/out</a:t>
            </a:r>
          </a:p>
          <a:p>
            <a:r>
              <a:rPr lang="en-US" sz="3200" dirty="0" smtClean="0"/>
              <a:t>Change Password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8" y="807025"/>
            <a:ext cx="9144000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Conference Chair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73407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Has access </a:t>
            </a:r>
            <a:r>
              <a:rPr lang="en-US" sz="3200" dirty="0" smtClean="0"/>
              <a:t>to all conference information</a:t>
            </a:r>
          </a:p>
          <a:p>
            <a:r>
              <a:rPr lang="en-US" sz="3200" dirty="0" smtClean="0"/>
              <a:t>Can create accounts for others</a:t>
            </a:r>
          </a:p>
          <a:p>
            <a:r>
              <a:rPr lang="en-US" sz="3200" dirty="0" smtClean="0"/>
              <a:t>Can change the schedule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76054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Committee Chair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14454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Helps decide </a:t>
            </a:r>
            <a:r>
              <a:rPr lang="en-US" sz="3200" dirty="0" smtClean="0"/>
              <a:t>accepted submissions</a:t>
            </a:r>
          </a:p>
          <a:p>
            <a:r>
              <a:rPr lang="en-US" sz="3200" dirty="0" smtClean="0"/>
              <a:t>Tells system what notifications to send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2544"/>
            <a:ext cx="9144000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6000" dirty="0" smtClean="0"/>
              <a:t>Review Committee Chair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32464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Keeps </a:t>
            </a:r>
            <a:r>
              <a:rPr lang="en-US" sz="3200" dirty="0" smtClean="0"/>
              <a:t>track of reviews for each submission</a:t>
            </a:r>
          </a:p>
          <a:p>
            <a:r>
              <a:rPr lang="en-US" sz="3200" dirty="0" smtClean="0"/>
              <a:t>Ability to send reminders</a:t>
            </a:r>
          </a:p>
          <a:p>
            <a:r>
              <a:rPr lang="en-US" sz="3200" dirty="0" smtClean="0"/>
              <a:t>Ability to assign reviewers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26191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5000" dirty="0" smtClean="0"/>
              <a:t>Registration Committee Chair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77872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Keeps </a:t>
            </a:r>
            <a:r>
              <a:rPr lang="en-US" sz="3200" dirty="0" smtClean="0"/>
              <a:t>track of registration information</a:t>
            </a:r>
          </a:p>
          <a:p>
            <a:r>
              <a:rPr lang="en-US" sz="3200" dirty="0" smtClean="0"/>
              <a:t>Keeps track of payment information</a:t>
            </a:r>
          </a:p>
          <a:p>
            <a:r>
              <a:rPr lang="en-US" sz="3200" dirty="0" smtClean="0"/>
              <a:t>Ability to send out payment reminders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76054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Attendee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46112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Registers </a:t>
            </a:r>
            <a:r>
              <a:rPr lang="en-US" sz="3200" dirty="0" smtClean="0"/>
              <a:t>for conference</a:t>
            </a:r>
          </a:p>
          <a:p>
            <a:pPr lvl="1"/>
            <a:r>
              <a:rPr lang="en-US" sz="3200" dirty="0" smtClean="0"/>
              <a:t>Supplies </a:t>
            </a:r>
            <a:r>
              <a:rPr lang="en-US" sz="3200" dirty="0" smtClean="0"/>
              <a:t>personal, meal, and payment information</a:t>
            </a:r>
          </a:p>
          <a:p>
            <a:r>
              <a:rPr lang="en-US" sz="3200" dirty="0" smtClean="0"/>
              <a:t>Receives confirmation communication</a:t>
            </a:r>
          </a:p>
          <a:p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5397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4700" dirty="0" smtClean="0"/>
              <a:t>Programming Contest Participant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52741"/>
            <a:ext cx="8042276" cy="177309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Registers </a:t>
            </a:r>
            <a:r>
              <a:rPr lang="en-US" sz="3200" dirty="0" smtClean="0"/>
              <a:t>for conference</a:t>
            </a:r>
          </a:p>
          <a:p>
            <a:pPr lvl="1"/>
            <a:r>
              <a:rPr lang="en-US" sz="3200" dirty="0" smtClean="0"/>
              <a:t>Specifies </a:t>
            </a:r>
            <a:r>
              <a:rPr lang="en-US" sz="3200" dirty="0" smtClean="0"/>
              <a:t>participation in programming contest</a:t>
            </a:r>
          </a:p>
          <a:p>
            <a:pPr lvl="1"/>
            <a:endParaRPr lang="en-US" sz="2600" dirty="0" smtClean="0"/>
          </a:p>
          <a:p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834320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Faculty Advisor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41749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Registers </a:t>
            </a:r>
            <a:r>
              <a:rPr lang="en-US" sz="3200" dirty="0" smtClean="0"/>
              <a:t>programming contest team</a:t>
            </a:r>
          </a:p>
          <a:p>
            <a:pPr lvl="1"/>
            <a:r>
              <a:rPr lang="en-US" sz="3200" dirty="0" smtClean="0"/>
              <a:t>Specifies </a:t>
            </a:r>
            <a:r>
              <a:rPr lang="en-US" sz="3200" dirty="0" smtClean="0"/>
              <a:t>team members</a:t>
            </a:r>
          </a:p>
          <a:p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4555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Submitter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97393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Uploads </a:t>
            </a:r>
            <a:r>
              <a:rPr lang="en-US" sz="3200" dirty="0" smtClean="0"/>
              <a:t>submissions</a:t>
            </a:r>
          </a:p>
          <a:p>
            <a:r>
              <a:rPr lang="en-US" sz="3200" dirty="0" smtClean="0"/>
              <a:t>Receives </a:t>
            </a:r>
            <a:r>
              <a:rPr lang="en-US" sz="3200" dirty="0" smtClean="0"/>
              <a:t>acceptance or rejection notification</a:t>
            </a:r>
            <a:endParaRPr lang="en-US" sz="32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14837"/>
            <a:ext cx="8042276" cy="966803"/>
          </a:xfrm>
        </p:spPr>
        <p:txBody>
          <a:bodyPr/>
          <a:lstStyle/>
          <a:p>
            <a:r>
              <a:rPr lang="en-US" sz="7200" dirty="0" smtClean="0"/>
              <a:t>Welcome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10367"/>
            <a:ext cx="8042276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>
                <a:latin typeface="+mj-lt"/>
                <a:ea typeface="GulimChe" pitchFamily="49" charset="-127"/>
                <a:cs typeface="Helvetica"/>
              </a:rPr>
              <a:t>Our Client:</a:t>
            </a:r>
          </a:p>
          <a:p>
            <a:pPr>
              <a:buNone/>
            </a:pPr>
            <a:r>
              <a:rPr lang="en-US" sz="3000" b="1" dirty="0">
                <a:latin typeface="+mj-lt"/>
                <a:ea typeface="GulimChe" pitchFamily="49" charset="-127"/>
                <a:cs typeface="Helvetica"/>
              </a:rPr>
              <a:t>Dr. Darren Lim</a:t>
            </a:r>
          </a:p>
          <a:p>
            <a:pPr>
              <a:buNone/>
            </a:pPr>
            <a:r>
              <a:rPr lang="en-US" sz="3000" dirty="0">
                <a:latin typeface="+mj-lt"/>
                <a:ea typeface="GulimChe" pitchFamily="49" charset="-127"/>
                <a:cs typeface="Helvetica"/>
              </a:rPr>
              <a:t>Professor of Computer Science</a:t>
            </a:r>
          </a:p>
          <a:p>
            <a:pPr>
              <a:buNone/>
            </a:pPr>
            <a:r>
              <a:rPr lang="en-US" sz="3000" dirty="0">
                <a:latin typeface="+mj-lt"/>
                <a:ea typeface="GulimChe" pitchFamily="49" charset="-127"/>
                <a:cs typeface="Helvetica"/>
              </a:rPr>
              <a:t>Siena College</a:t>
            </a:r>
          </a:p>
          <a:p>
            <a:endParaRPr lang="en-US" sz="3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9739" y="21093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77498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Presenter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14600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Originally </a:t>
            </a:r>
            <a:r>
              <a:rPr lang="en-US" sz="3200" dirty="0" smtClean="0"/>
              <a:t>notified </a:t>
            </a:r>
            <a:r>
              <a:rPr lang="en-US" sz="3200" dirty="0" smtClean="0"/>
              <a:t>if </a:t>
            </a:r>
            <a:r>
              <a:rPr lang="en-US" sz="3200" dirty="0" smtClean="0"/>
              <a:t>accepted</a:t>
            </a:r>
          </a:p>
          <a:p>
            <a:r>
              <a:rPr lang="en-US" sz="3200" dirty="0" smtClean="0"/>
              <a:t>See time and place for presentation</a:t>
            </a:r>
          </a:p>
          <a:p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7260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Reviewer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41749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Downloads </a:t>
            </a:r>
            <a:r>
              <a:rPr lang="en-US" sz="3200" dirty="0" smtClean="0"/>
              <a:t>submissions</a:t>
            </a:r>
          </a:p>
          <a:p>
            <a:r>
              <a:rPr lang="en-US" sz="3200" dirty="0" smtClean="0"/>
              <a:t>Uploads reviews</a:t>
            </a:r>
            <a:endParaRPr lang="en-US" sz="32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4793"/>
            <a:ext cx="9143999" cy="1336956"/>
          </a:xfrm>
        </p:spPr>
        <p:txBody>
          <a:bodyPr/>
          <a:lstStyle/>
          <a:p>
            <a:r>
              <a:rPr lang="en-US" sz="7200" dirty="0" smtClean="0"/>
              <a:t>User Case </a:t>
            </a:r>
            <a:r>
              <a:rPr lang="en-US" sz="7200" dirty="0" smtClean="0"/>
              <a:t>Narratives</a:t>
            </a:r>
            <a:br>
              <a:rPr lang="en-US" sz="7200" dirty="0" smtClean="0"/>
            </a:br>
            <a:r>
              <a:rPr lang="en-US" sz="7200" dirty="0" smtClean="0"/>
              <a:t>Vendor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41749"/>
            <a:ext cx="8042276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Views scheduled time and place</a:t>
            </a:r>
          </a:p>
          <a:p>
            <a:r>
              <a:rPr lang="en-US" sz="3200" dirty="0" smtClean="0"/>
              <a:t>Supplies </a:t>
            </a:r>
            <a:r>
              <a:rPr lang="en-US" sz="3200" dirty="0" smtClean="0"/>
              <a:t>information and requests on what they </a:t>
            </a:r>
            <a:r>
              <a:rPr lang="en-US" sz="3200" dirty="0" smtClean="0"/>
              <a:t>need</a:t>
            </a:r>
            <a:endParaRPr lang="en-US" sz="3000" dirty="0"/>
          </a:p>
          <a:p>
            <a:pPr lvl="1"/>
            <a:r>
              <a:rPr lang="en-US" sz="3000" dirty="0" smtClean="0"/>
              <a:t>Space</a:t>
            </a:r>
            <a:r>
              <a:rPr lang="en-US" sz="3000" dirty="0" smtClean="0"/>
              <a:t>, audio, visual</a:t>
            </a:r>
          </a:p>
          <a:p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4691"/>
            <a:ext cx="8042276" cy="987332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16613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/>
              <a:t>Problem Overview</a:t>
            </a:r>
          </a:p>
          <a:p>
            <a:r>
              <a:rPr lang="en-US" sz="3000" dirty="0" smtClean="0"/>
              <a:t>Project Progression</a:t>
            </a:r>
          </a:p>
          <a:p>
            <a:r>
              <a:rPr lang="en-US" sz="3000" dirty="0" smtClean="0"/>
              <a:t>User Case Narratives</a:t>
            </a:r>
          </a:p>
          <a:p>
            <a:r>
              <a:rPr lang="en-US" sz="3000" b="1" u="sng" dirty="0" smtClean="0"/>
              <a:t>UML Diagram</a:t>
            </a:r>
          </a:p>
          <a:p>
            <a:r>
              <a:rPr lang="en-US" sz="3000" dirty="0" smtClean="0"/>
              <a:t>Data Flow Diagrams</a:t>
            </a:r>
          </a:p>
          <a:p>
            <a:r>
              <a:rPr lang="en-US" sz="3000" dirty="0" smtClean="0"/>
              <a:t>Requirements </a:t>
            </a:r>
            <a:r>
              <a:rPr lang="en-US" sz="3000" dirty="0" smtClean="0"/>
              <a:t>Inventory</a:t>
            </a:r>
          </a:p>
          <a:p>
            <a:r>
              <a:rPr lang="en-US" sz="3000" dirty="0" smtClean="0"/>
              <a:t>What’s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58230"/>
            <a:ext cx="4840941" cy="365125"/>
          </a:xfrm>
        </p:spPr>
        <p:txBody>
          <a:bodyPr/>
          <a:lstStyle/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2675"/>
            <a:ext cx="9143999" cy="715662"/>
          </a:xfrm>
        </p:spPr>
        <p:txBody>
          <a:bodyPr/>
          <a:lstStyle/>
          <a:p>
            <a:r>
              <a:rPr lang="en-US" sz="7200" dirty="0" smtClean="0"/>
              <a:t>UML </a:t>
            </a:r>
            <a:r>
              <a:rPr lang="en-US" sz="7200" dirty="0" smtClean="0"/>
              <a:t>Diagram Legend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84" y="1066968"/>
            <a:ext cx="4525779" cy="542005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6804"/>
            <a:ext cx="8042276" cy="831120"/>
          </a:xfrm>
        </p:spPr>
        <p:txBody>
          <a:bodyPr/>
          <a:lstStyle/>
          <a:p>
            <a:r>
              <a:rPr lang="en-US" sz="7200" dirty="0" smtClean="0"/>
              <a:t>UML Diagram</a:t>
            </a:r>
            <a:endParaRPr lang="en-US" sz="7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62" y="957924"/>
            <a:ext cx="4370957" cy="568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4691"/>
            <a:ext cx="8042276" cy="987332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16613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/>
              <a:t>Problem Overview</a:t>
            </a:r>
          </a:p>
          <a:p>
            <a:r>
              <a:rPr lang="en-US" sz="3000" dirty="0" smtClean="0"/>
              <a:t>Project Progression</a:t>
            </a:r>
          </a:p>
          <a:p>
            <a:r>
              <a:rPr lang="en-US" sz="3000" dirty="0" smtClean="0"/>
              <a:t>User Case Narratives</a:t>
            </a:r>
          </a:p>
          <a:p>
            <a:r>
              <a:rPr lang="en-US" sz="3000" dirty="0" smtClean="0"/>
              <a:t>UML Diagram</a:t>
            </a:r>
          </a:p>
          <a:p>
            <a:r>
              <a:rPr lang="en-US" sz="3000" b="1" u="sng" dirty="0" smtClean="0"/>
              <a:t>Data Flow Diagrams</a:t>
            </a:r>
          </a:p>
          <a:p>
            <a:r>
              <a:rPr lang="en-US" sz="3000" dirty="0" smtClean="0"/>
              <a:t>Requirements </a:t>
            </a:r>
            <a:r>
              <a:rPr lang="en-US" sz="3000" dirty="0" smtClean="0"/>
              <a:t>Inventory</a:t>
            </a:r>
          </a:p>
          <a:p>
            <a:r>
              <a:rPr lang="en-US" sz="3000" dirty="0" smtClean="0"/>
              <a:t>What’s Next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58230"/>
            <a:ext cx="4840941" cy="365125"/>
          </a:xfrm>
        </p:spPr>
        <p:txBody>
          <a:bodyPr/>
          <a:lstStyle/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15395"/>
            <a:ext cx="9143999" cy="831120"/>
          </a:xfrm>
        </p:spPr>
        <p:txBody>
          <a:bodyPr/>
          <a:lstStyle/>
          <a:p>
            <a:r>
              <a:rPr lang="en-US" sz="5500" dirty="0" smtClean="0"/>
              <a:t>Data Flow </a:t>
            </a:r>
            <a:r>
              <a:rPr lang="en-US" sz="5500" dirty="0" smtClean="0"/>
              <a:t>Diagram Legend</a:t>
            </a:r>
            <a:endParaRPr lang="en-US" sz="55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886" y="1159799"/>
            <a:ext cx="4679415" cy="55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830"/>
            <a:ext cx="9143999" cy="831120"/>
          </a:xfrm>
        </p:spPr>
        <p:txBody>
          <a:bodyPr/>
          <a:lstStyle/>
          <a:p>
            <a:r>
              <a:rPr lang="en-US" sz="7200" dirty="0" smtClean="0"/>
              <a:t>Context Diagram</a:t>
            </a:r>
            <a:endParaRPr lang="en-US" sz="72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38696"/>
            <a:ext cx="5699539" cy="575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412"/>
            <a:ext cx="9144000" cy="831120"/>
          </a:xfrm>
        </p:spPr>
        <p:txBody>
          <a:bodyPr/>
          <a:lstStyle/>
          <a:p>
            <a:r>
              <a:rPr lang="en-US" sz="7200" dirty="0" smtClean="0"/>
              <a:t>Level 0 </a:t>
            </a:r>
            <a:r>
              <a:rPr lang="en-US" sz="7200" dirty="0" smtClean="0"/>
              <a:t>Diagram</a:t>
            </a:r>
            <a:endParaRPr lang="en-US" sz="7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38696"/>
            <a:ext cx="5633277" cy="546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80" y="0"/>
            <a:ext cx="8042276" cy="1113228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51149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b="1" u="sng" dirty="0" smtClean="0"/>
              <a:t>Introduction</a:t>
            </a:r>
          </a:p>
          <a:p>
            <a:r>
              <a:rPr lang="en-US" sz="3000" dirty="0" smtClean="0"/>
              <a:t>Problem Overview</a:t>
            </a:r>
          </a:p>
          <a:p>
            <a:r>
              <a:rPr lang="en-US" sz="3000" dirty="0" smtClean="0"/>
              <a:t>Project Progression</a:t>
            </a:r>
          </a:p>
          <a:p>
            <a:r>
              <a:rPr lang="en-US" sz="3000" dirty="0" smtClean="0"/>
              <a:t>User Case Narratives</a:t>
            </a:r>
          </a:p>
          <a:p>
            <a:r>
              <a:rPr lang="en-US" sz="3000" dirty="0" smtClean="0"/>
              <a:t>UML Diagram</a:t>
            </a:r>
          </a:p>
          <a:p>
            <a:r>
              <a:rPr lang="en-US" sz="3000" dirty="0" smtClean="0"/>
              <a:t>Data Flow Diagrams</a:t>
            </a:r>
          </a:p>
          <a:p>
            <a:r>
              <a:rPr lang="en-US" sz="3000" dirty="0" smtClean="0"/>
              <a:t>Requirements Inventory</a:t>
            </a:r>
          </a:p>
          <a:p>
            <a:r>
              <a:rPr lang="en-US" sz="3000" dirty="0" smtClean="0"/>
              <a:t>What’s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58230"/>
            <a:ext cx="4840941" cy="365125"/>
          </a:xfrm>
        </p:spPr>
        <p:txBody>
          <a:bodyPr/>
          <a:lstStyle/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8" y="232266"/>
            <a:ext cx="9144000" cy="831120"/>
          </a:xfrm>
        </p:spPr>
        <p:txBody>
          <a:bodyPr/>
          <a:lstStyle/>
          <a:p>
            <a:r>
              <a:rPr lang="en-US" sz="7200" dirty="0" smtClean="0"/>
              <a:t>Schedule Level 1</a:t>
            </a:r>
            <a:endParaRPr lang="en-US" sz="7200" dirty="0"/>
          </a:p>
        </p:txBody>
      </p:sp>
      <p:pic>
        <p:nvPicPr>
          <p:cNvPr id="3" name="Picture 2" descr="Set Up Schedule Level 1 (1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43"/>
          <a:stretch/>
        </p:blipFill>
        <p:spPr>
          <a:xfrm>
            <a:off x="8948" y="1229641"/>
            <a:ext cx="9257935" cy="490330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830"/>
            <a:ext cx="9144000" cy="831120"/>
          </a:xfrm>
        </p:spPr>
        <p:txBody>
          <a:bodyPr/>
          <a:lstStyle/>
          <a:p>
            <a:r>
              <a:rPr lang="en-US" sz="7200" dirty="0" smtClean="0"/>
              <a:t>Schedule Level 2</a:t>
            </a:r>
            <a:endParaRPr lang="en-US" sz="7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059" y="1104950"/>
            <a:ext cx="4740664" cy="557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539"/>
            <a:ext cx="9143999" cy="831120"/>
          </a:xfrm>
        </p:spPr>
        <p:txBody>
          <a:bodyPr/>
          <a:lstStyle/>
          <a:p>
            <a:r>
              <a:rPr lang="en-US" sz="7200" dirty="0" smtClean="0"/>
              <a:t>Review Level 1</a:t>
            </a:r>
            <a:endParaRPr lang="en-US" sz="7200" dirty="0"/>
          </a:p>
        </p:txBody>
      </p:sp>
      <p:pic>
        <p:nvPicPr>
          <p:cNvPr id="3" name="Picture 2" descr="Review Level 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8"/>
          <a:stretch/>
        </p:blipFill>
        <p:spPr>
          <a:xfrm>
            <a:off x="168413" y="1143100"/>
            <a:ext cx="9121266" cy="494747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41" y="246121"/>
            <a:ext cx="9144000" cy="831120"/>
          </a:xfrm>
        </p:spPr>
        <p:txBody>
          <a:bodyPr/>
          <a:lstStyle/>
          <a:p>
            <a:r>
              <a:rPr lang="en-US" sz="7200" dirty="0" smtClean="0"/>
              <a:t>Review Level 2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18" y="1158427"/>
            <a:ext cx="4626575" cy="565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4691"/>
            <a:ext cx="8042276" cy="987332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16613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/>
              <a:t>Problem Overview</a:t>
            </a:r>
          </a:p>
          <a:p>
            <a:r>
              <a:rPr lang="en-US" sz="3000" dirty="0" smtClean="0"/>
              <a:t>Project Progression</a:t>
            </a:r>
          </a:p>
          <a:p>
            <a:r>
              <a:rPr lang="en-US" sz="3000" dirty="0" smtClean="0"/>
              <a:t>User Case Narratives</a:t>
            </a:r>
          </a:p>
          <a:p>
            <a:r>
              <a:rPr lang="en-US" sz="3000" dirty="0" smtClean="0"/>
              <a:t>UML Diagram</a:t>
            </a:r>
          </a:p>
          <a:p>
            <a:r>
              <a:rPr lang="en-US" sz="3000" dirty="0" smtClean="0"/>
              <a:t>Data Flow Diagrams</a:t>
            </a:r>
          </a:p>
          <a:p>
            <a:r>
              <a:rPr lang="en-US" sz="3000" b="1" u="sng" dirty="0" smtClean="0"/>
              <a:t>Requirements </a:t>
            </a:r>
            <a:r>
              <a:rPr lang="en-US" sz="3000" b="1" u="sng" dirty="0" smtClean="0"/>
              <a:t>Inventory</a:t>
            </a:r>
          </a:p>
          <a:p>
            <a:r>
              <a:rPr lang="en-US" sz="3000" dirty="0" smtClean="0"/>
              <a:t>What’s Next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58230"/>
            <a:ext cx="4840941" cy="365125"/>
          </a:xfrm>
        </p:spPr>
        <p:txBody>
          <a:bodyPr/>
          <a:lstStyle/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963"/>
            <a:ext cx="9144000" cy="1112023"/>
          </a:xfrm>
        </p:spPr>
        <p:txBody>
          <a:bodyPr/>
          <a:lstStyle/>
          <a:p>
            <a:r>
              <a:rPr lang="en-US" sz="6600" dirty="0" smtClean="0"/>
              <a:t>Requirements Inventory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84008"/>
            <a:ext cx="7345363" cy="3931920"/>
          </a:xfrm>
        </p:spPr>
        <p:txBody>
          <a:bodyPr>
            <a:noAutofit/>
          </a:bodyPr>
          <a:lstStyle/>
          <a:p>
            <a:r>
              <a:rPr lang="en-US" sz="3400" dirty="0" smtClean="0"/>
              <a:t>Non-Functional Requirements</a:t>
            </a:r>
          </a:p>
          <a:p>
            <a:pPr lvl="1"/>
            <a:r>
              <a:rPr lang="en-US" sz="3000" dirty="0" smtClean="0"/>
              <a:t>Not easily testable</a:t>
            </a:r>
          </a:p>
          <a:p>
            <a:r>
              <a:rPr lang="en-US" sz="3400" dirty="0" smtClean="0"/>
              <a:t>Functional </a:t>
            </a:r>
            <a:r>
              <a:rPr lang="en-US" sz="3400" dirty="0" smtClean="0"/>
              <a:t>Requirements</a:t>
            </a:r>
          </a:p>
          <a:p>
            <a:pPr lvl="1"/>
            <a:r>
              <a:rPr lang="en-US" sz="3000" dirty="0" smtClean="0"/>
              <a:t>Easily testable</a:t>
            </a:r>
            <a:endParaRPr lang="en-US" sz="3000" dirty="0"/>
          </a:p>
          <a:p>
            <a:pPr lvl="1"/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9850"/>
          </a:xfrm>
        </p:spPr>
        <p:txBody>
          <a:bodyPr>
            <a:noAutofit/>
          </a:bodyPr>
          <a:lstStyle/>
          <a:p>
            <a:r>
              <a:rPr lang="en-US" sz="5300" dirty="0" smtClean="0"/>
              <a:t>Non-Functional Requirements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10886"/>
            <a:ext cx="7345363" cy="3931920"/>
          </a:xfrm>
        </p:spPr>
        <p:txBody>
          <a:bodyPr>
            <a:noAutofit/>
          </a:bodyPr>
          <a:lstStyle/>
          <a:p>
            <a:pPr marL="350838" lvl="1" indent="0">
              <a:buNone/>
            </a:pPr>
            <a:r>
              <a:rPr lang="en-US" sz="3400" dirty="0" smtClean="0"/>
              <a:t>The system will be:</a:t>
            </a:r>
          </a:p>
          <a:p>
            <a:pPr lvl="2"/>
            <a:r>
              <a:rPr lang="en-US" sz="3000" dirty="0" smtClean="0"/>
              <a:t>Easily maintained</a:t>
            </a:r>
          </a:p>
          <a:p>
            <a:pPr lvl="2"/>
            <a:r>
              <a:rPr lang="en-US" sz="3000" dirty="0" smtClean="0"/>
              <a:t>Stable</a:t>
            </a:r>
          </a:p>
          <a:p>
            <a:pPr lvl="2"/>
            <a:r>
              <a:rPr lang="en-US" sz="3000" dirty="0" smtClean="0"/>
              <a:t>Viewable on multiple browsers</a:t>
            </a:r>
          </a:p>
          <a:p>
            <a:pPr lvl="2"/>
            <a:r>
              <a:rPr lang="en-US" sz="3000" dirty="0" smtClean="0"/>
              <a:t>Run efficiently</a:t>
            </a:r>
          </a:p>
          <a:p>
            <a:pPr lvl="2"/>
            <a:r>
              <a:rPr lang="en-US" sz="3000" dirty="0" smtClean="0"/>
              <a:t>User friendly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44304"/>
            <a:ext cx="9143999" cy="1336956"/>
          </a:xfrm>
        </p:spPr>
        <p:txBody>
          <a:bodyPr>
            <a:noAutofit/>
          </a:bodyPr>
          <a:lstStyle/>
          <a:p>
            <a:r>
              <a:rPr lang="en-US" sz="6300" dirty="0" smtClean="0"/>
              <a:t>Functional </a:t>
            </a:r>
            <a:r>
              <a:rPr lang="en-US" sz="6300" dirty="0" smtClean="0"/>
              <a:t>Requirements</a:t>
            </a:r>
            <a:br>
              <a:rPr lang="en-US" sz="6300" dirty="0" smtClean="0"/>
            </a:br>
            <a:r>
              <a:rPr lang="en-US" sz="6300" dirty="0" smtClean="0"/>
              <a:t>System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343748"/>
            <a:ext cx="7345363" cy="3931920"/>
          </a:xfrm>
        </p:spPr>
        <p:txBody>
          <a:bodyPr>
            <a:noAutofit/>
          </a:bodyPr>
          <a:lstStyle/>
          <a:p>
            <a:r>
              <a:rPr lang="en-US" sz="3400" dirty="0" smtClean="0"/>
              <a:t>Assign </a:t>
            </a:r>
            <a:r>
              <a:rPr lang="en-US" sz="3400" dirty="0" smtClean="0"/>
              <a:t>reviewers for submissions</a:t>
            </a:r>
          </a:p>
          <a:p>
            <a:r>
              <a:rPr lang="en-US" sz="3400" dirty="0" smtClean="0"/>
              <a:t>Set up conference schedule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361"/>
            <a:ext cx="9143999" cy="1336956"/>
          </a:xfrm>
        </p:spPr>
        <p:txBody>
          <a:bodyPr>
            <a:noAutofit/>
          </a:bodyPr>
          <a:lstStyle/>
          <a:p>
            <a:r>
              <a:rPr lang="en-US" sz="6300" dirty="0" smtClean="0"/>
              <a:t>Functional </a:t>
            </a:r>
            <a:r>
              <a:rPr lang="en-US" sz="6300" dirty="0" smtClean="0"/>
              <a:t>Requirements</a:t>
            </a:r>
            <a:br>
              <a:rPr lang="en-US" sz="6300" dirty="0" smtClean="0"/>
            </a:br>
            <a:r>
              <a:rPr lang="en-US" sz="6300" dirty="0" smtClean="0"/>
              <a:t>Conference Chair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211805"/>
            <a:ext cx="7691714" cy="3931920"/>
          </a:xfrm>
        </p:spPr>
        <p:txBody>
          <a:bodyPr>
            <a:noAutofit/>
          </a:bodyPr>
          <a:lstStyle/>
          <a:p>
            <a:r>
              <a:rPr lang="en-US" sz="3400" dirty="0" smtClean="0"/>
              <a:t>Log </a:t>
            </a:r>
            <a:r>
              <a:rPr lang="en-US" sz="3400" dirty="0" smtClean="0"/>
              <a:t>on/off</a:t>
            </a:r>
          </a:p>
          <a:p>
            <a:r>
              <a:rPr lang="en-US" sz="3400" dirty="0" smtClean="0"/>
              <a:t>Manage schedule</a:t>
            </a:r>
          </a:p>
          <a:p>
            <a:r>
              <a:rPr lang="en-US" sz="3400" dirty="0" smtClean="0"/>
              <a:t>Send notifications</a:t>
            </a:r>
          </a:p>
          <a:p>
            <a:r>
              <a:rPr lang="en-US" sz="3400" dirty="0" smtClean="0"/>
              <a:t>Manage accounts</a:t>
            </a:r>
          </a:p>
          <a:p>
            <a:pPr lvl="1"/>
            <a:endParaRPr lang="en-US" sz="3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0638"/>
            <a:ext cx="9144000" cy="1336956"/>
          </a:xfrm>
        </p:spPr>
        <p:txBody>
          <a:bodyPr>
            <a:noAutofit/>
          </a:bodyPr>
          <a:lstStyle/>
          <a:p>
            <a:r>
              <a:rPr lang="en-US" sz="6300" dirty="0" smtClean="0"/>
              <a:t>Functional </a:t>
            </a:r>
            <a:r>
              <a:rPr lang="en-US" sz="6300" dirty="0" smtClean="0"/>
              <a:t>Requirements</a:t>
            </a:r>
            <a:br>
              <a:rPr lang="en-US" sz="6300" dirty="0" smtClean="0"/>
            </a:br>
            <a:r>
              <a:rPr lang="en-US" sz="6300" dirty="0" smtClean="0"/>
              <a:t>Attendee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79725"/>
            <a:ext cx="7691714" cy="3931920"/>
          </a:xfrm>
        </p:spPr>
        <p:txBody>
          <a:bodyPr>
            <a:noAutofit/>
          </a:bodyPr>
          <a:lstStyle/>
          <a:p>
            <a:r>
              <a:rPr lang="en-US" sz="3400" dirty="0" smtClean="0"/>
              <a:t>Register </a:t>
            </a:r>
            <a:r>
              <a:rPr lang="en-US" sz="3400" dirty="0" smtClean="0"/>
              <a:t>for conference</a:t>
            </a:r>
          </a:p>
          <a:p>
            <a:r>
              <a:rPr lang="en-US" sz="3400" dirty="0" smtClean="0"/>
              <a:t>All required fields checked for proper input</a:t>
            </a:r>
          </a:p>
          <a:p>
            <a:r>
              <a:rPr lang="en-US" sz="3400" dirty="0" smtClean="0"/>
              <a:t>Error message produced for issues</a:t>
            </a:r>
          </a:p>
          <a:p>
            <a:pPr lvl="2"/>
            <a:endParaRPr lang="en-US" sz="3200" dirty="0" smtClean="0"/>
          </a:p>
          <a:p>
            <a:pPr lvl="1"/>
            <a:endParaRPr lang="en-US" sz="3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Introduction</a:t>
            </a:r>
            <a:endParaRPr lang="en-US" sz="72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148650"/>
              </p:ext>
            </p:extLst>
          </p:nvPr>
        </p:nvGraphicFramePr>
        <p:xfrm>
          <a:off x="457199" y="2041518"/>
          <a:ext cx="8228014" cy="4101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007"/>
                <a:gridCol w="4114007"/>
              </a:tblGrid>
              <a:tr h="12570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Kelly</a:t>
                      </a:r>
                      <a:r>
                        <a:rPr lang="en-US" sz="3000" baseline="0" dirty="0" smtClean="0"/>
                        <a:t> Bedard</a:t>
                      </a:r>
                    </a:p>
                    <a:p>
                      <a:pPr algn="ctr"/>
                      <a:r>
                        <a:rPr lang="en-US" sz="3000" baseline="0" dirty="0" smtClean="0"/>
                        <a:t>Team Leader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5326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Tyler Mann</a:t>
                      </a:r>
                    </a:p>
                    <a:p>
                      <a:pPr algn="ctr"/>
                      <a:r>
                        <a:rPr lang="en-US" sz="3000" dirty="0" smtClean="0"/>
                        <a:t>System Admin</a:t>
                      </a:r>
                    </a:p>
                    <a:p>
                      <a:pPr algn="ctr"/>
                      <a:r>
                        <a:rPr lang="en-US" sz="3000" dirty="0" smtClean="0"/>
                        <a:t>Co-Webmaster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Jess Reinhardt</a:t>
                      </a:r>
                    </a:p>
                    <a:p>
                      <a:pPr algn="ctr"/>
                      <a:r>
                        <a:rPr lang="en-US" sz="3000" dirty="0" smtClean="0"/>
                        <a:t>Document</a:t>
                      </a:r>
                      <a:endParaRPr lang="en-US" sz="3000" baseline="0" dirty="0" smtClean="0"/>
                    </a:p>
                    <a:p>
                      <a:pPr algn="ctr"/>
                      <a:r>
                        <a:rPr lang="en-US" sz="3000" baseline="0" dirty="0" smtClean="0"/>
                        <a:t>Developer &amp; Analyst</a:t>
                      </a:r>
                      <a:endParaRPr lang="en-US" sz="3000" dirty="0"/>
                    </a:p>
                  </a:txBody>
                  <a:tcPr/>
                </a:tc>
              </a:tr>
              <a:tr h="109165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Brett </a:t>
                      </a:r>
                      <a:r>
                        <a:rPr lang="en-US" sz="3000" dirty="0" err="1" smtClean="0"/>
                        <a:t>Rudloff</a:t>
                      </a:r>
                      <a:endParaRPr lang="en-US" sz="3000" dirty="0" smtClean="0"/>
                    </a:p>
                    <a:p>
                      <a:pPr algn="ctr"/>
                      <a:r>
                        <a:rPr lang="en-US" sz="3000" dirty="0" smtClean="0"/>
                        <a:t>Visionary Leader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Carl Tompkins</a:t>
                      </a:r>
                    </a:p>
                    <a:p>
                      <a:pPr algn="ctr"/>
                      <a:r>
                        <a:rPr lang="en-US" sz="3000" dirty="0" smtClean="0"/>
                        <a:t>Webmaster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4691"/>
            <a:ext cx="8042276" cy="987332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16613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/>
              <a:t>Problem Overview</a:t>
            </a:r>
          </a:p>
          <a:p>
            <a:r>
              <a:rPr lang="en-US" sz="3000" dirty="0" smtClean="0"/>
              <a:t>Project Progression</a:t>
            </a:r>
          </a:p>
          <a:p>
            <a:r>
              <a:rPr lang="en-US" sz="3000" dirty="0" smtClean="0"/>
              <a:t>User Case Narratives</a:t>
            </a:r>
          </a:p>
          <a:p>
            <a:r>
              <a:rPr lang="en-US" sz="3000" dirty="0" smtClean="0"/>
              <a:t>UML Diagram</a:t>
            </a:r>
          </a:p>
          <a:p>
            <a:r>
              <a:rPr lang="en-US" sz="3000" dirty="0" smtClean="0"/>
              <a:t>Data Flow Diagrams</a:t>
            </a:r>
          </a:p>
          <a:p>
            <a:r>
              <a:rPr lang="en-US" sz="3000" dirty="0" smtClean="0"/>
              <a:t>Requirements </a:t>
            </a:r>
            <a:r>
              <a:rPr lang="en-US" sz="3000" dirty="0" smtClean="0"/>
              <a:t>Inventory</a:t>
            </a:r>
          </a:p>
          <a:p>
            <a:r>
              <a:rPr lang="en-US" sz="3000" b="1" u="sng" dirty="0" smtClean="0"/>
              <a:t>What’s Next</a:t>
            </a:r>
            <a:endParaRPr lang="en-US" sz="3000" b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58230"/>
            <a:ext cx="4840941" cy="365125"/>
          </a:xfrm>
        </p:spPr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What’s Next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Preliminary Design – December 7, 2012</a:t>
            </a:r>
          </a:p>
          <a:p>
            <a:r>
              <a:rPr lang="en-US" sz="3000" dirty="0" smtClean="0"/>
              <a:t>Detailed Design – Spring 2013</a:t>
            </a:r>
          </a:p>
          <a:p>
            <a:r>
              <a:rPr lang="en-US" sz="3000" dirty="0" smtClean="0"/>
              <a:t>Acceptance Test – Spring 2013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195684"/>
            <a:ext cx="8042276" cy="1336956"/>
          </a:xfrm>
        </p:spPr>
        <p:txBody>
          <a:bodyPr/>
          <a:lstStyle/>
          <a:p>
            <a:r>
              <a:rPr lang="en-US" sz="7200" dirty="0"/>
              <a:t>Questions</a:t>
            </a: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4691"/>
            <a:ext cx="8042276" cy="987332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16613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b="1" u="sng" dirty="0" smtClean="0"/>
              <a:t>Problem Overview</a:t>
            </a:r>
          </a:p>
          <a:p>
            <a:r>
              <a:rPr lang="en-US" sz="3000" dirty="0" smtClean="0"/>
              <a:t>Project Progression</a:t>
            </a:r>
          </a:p>
          <a:p>
            <a:r>
              <a:rPr lang="en-US" sz="3000" dirty="0" smtClean="0"/>
              <a:t>User Case Narratives</a:t>
            </a:r>
          </a:p>
          <a:p>
            <a:r>
              <a:rPr lang="en-US" sz="3000" dirty="0" smtClean="0"/>
              <a:t>UML Diagram</a:t>
            </a:r>
          </a:p>
          <a:p>
            <a:r>
              <a:rPr lang="en-US" sz="3000" dirty="0" smtClean="0"/>
              <a:t>Data Flow Diagrams</a:t>
            </a:r>
          </a:p>
          <a:p>
            <a:r>
              <a:rPr lang="en-US" sz="3000" dirty="0" smtClean="0"/>
              <a:t>Requirements </a:t>
            </a:r>
            <a:r>
              <a:rPr lang="en-US" sz="3000" dirty="0" smtClean="0"/>
              <a:t>Inventory</a:t>
            </a:r>
          </a:p>
          <a:p>
            <a:r>
              <a:rPr lang="en-US" sz="3000" dirty="0" smtClean="0"/>
              <a:t>What’s Next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46265"/>
            <a:ext cx="4840941" cy="365125"/>
          </a:xfrm>
        </p:spPr>
        <p:txBody>
          <a:bodyPr/>
          <a:lstStyle/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Problem Overview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84008"/>
            <a:ext cx="7345363" cy="3931920"/>
          </a:xfrm>
        </p:spPr>
        <p:txBody>
          <a:bodyPr>
            <a:noAutofit/>
          </a:bodyPr>
          <a:lstStyle/>
          <a:p>
            <a:r>
              <a:rPr lang="en-US" sz="3400" dirty="0" smtClean="0"/>
              <a:t>Create a comprehensive registration system for CCSCNE</a:t>
            </a:r>
          </a:p>
          <a:p>
            <a:r>
              <a:rPr lang="en-US" sz="3400" dirty="0" smtClean="0"/>
              <a:t>Account for multiple different users</a:t>
            </a:r>
          </a:p>
          <a:p>
            <a:r>
              <a:rPr lang="en-US" sz="3400" dirty="0" smtClean="0"/>
              <a:t>Three main </a:t>
            </a:r>
            <a:r>
              <a:rPr lang="en-US" sz="3400" dirty="0" smtClean="0"/>
              <a:t>features</a:t>
            </a:r>
            <a:endParaRPr lang="en-US" sz="3400" dirty="0" smtClean="0"/>
          </a:p>
          <a:p>
            <a:pPr lvl="1"/>
            <a:r>
              <a:rPr lang="en-US" sz="3000" dirty="0" smtClean="0"/>
              <a:t>Registering</a:t>
            </a:r>
          </a:p>
          <a:p>
            <a:pPr lvl="1"/>
            <a:r>
              <a:rPr lang="en-US" sz="3000" dirty="0" smtClean="0"/>
              <a:t>Reviewing</a:t>
            </a:r>
          </a:p>
          <a:p>
            <a:pPr lvl="1"/>
            <a:r>
              <a:rPr lang="en-US" sz="3000" dirty="0" smtClean="0"/>
              <a:t>Scheduling</a:t>
            </a:r>
          </a:p>
          <a:p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4691"/>
            <a:ext cx="8042276" cy="987332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16613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/>
              <a:t>Problem Overview</a:t>
            </a:r>
          </a:p>
          <a:p>
            <a:r>
              <a:rPr lang="en-US" sz="3000" b="1" u="sng" dirty="0" smtClean="0"/>
              <a:t>Project Progression</a:t>
            </a:r>
          </a:p>
          <a:p>
            <a:r>
              <a:rPr lang="en-US" sz="3000" dirty="0" smtClean="0"/>
              <a:t>User Case Narratives</a:t>
            </a:r>
          </a:p>
          <a:p>
            <a:r>
              <a:rPr lang="en-US" sz="3000" dirty="0" smtClean="0"/>
              <a:t>UML Diagram</a:t>
            </a:r>
          </a:p>
          <a:p>
            <a:r>
              <a:rPr lang="en-US" sz="3000" dirty="0" smtClean="0"/>
              <a:t>Data Flow Diagrams</a:t>
            </a:r>
          </a:p>
          <a:p>
            <a:r>
              <a:rPr lang="en-US" sz="3000" dirty="0" smtClean="0"/>
              <a:t>Requirements </a:t>
            </a:r>
            <a:r>
              <a:rPr lang="en-US" sz="3000" dirty="0" smtClean="0"/>
              <a:t>Inventory</a:t>
            </a:r>
          </a:p>
          <a:p>
            <a:r>
              <a:rPr lang="en-US" sz="3000" dirty="0" smtClean="0"/>
              <a:t>What’s Next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58230"/>
            <a:ext cx="4840941" cy="365125"/>
          </a:xfrm>
        </p:spPr>
        <p:txBody>
          <a:bodyPr/>
          <a:lstStyle/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4" y="448443"/>
            <a:ext cx="8298873" cy="682532"/>
          </a:xfrm>
        </p:spPr>
        <p:txBody>
          <a:bodyPr/>
          <a:lstStyle/>
          <a:p>
            <a:r>
              <a:rPr lang="en-US" sz="7200" dirty="0" smtClean="0"/>
              <a:t>Project Progression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7" y="1171672"/>
            <a:ext cx="7233805" cy="460044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S.E.E. Solutions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4691"/>
            <a:ext cx="8042276" cy="987332"/>
          </a:xfrm>
        </p:spPr>
        <p:txBody>
          <a:bodyPr/>
          <a:lstStyle/>
          <a:p>
            <a:r>
              <a:rPr lang="en-US" sz="7200" dirty="0" smtClean="0"/>
              <a:t>Agenda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116613"/>
            <a:ext cx="7345363" cy="393192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Introduction</a:t>
            </a:r>
          </a:p>
          <a:p>
            <a:r>
              <a:rPr lang="en-US" sz="3000" dirty="0" smtClean="0"/>
              <a:t>Problem Overview</a:t>
            </a:r>
          </a:p>
          <a:p>
            <a:r>
              <a:rPr lang="en-US" sz="3000" dirty="0" smtClean="0"/>
              <a:t>Project Progression</a:t>
            </a:r>
          </a:p>
          <a:p>
            <a:r>
              <a:rPr lang="en-US" sz="3000" b="1" u="sng" dirty="0" smtClean="0"/>
              <a:t>User Case Narratives</a:t>
            </a:r>
          </a:p>
          <a:p>
            <a:r>
              <a:rPr lang="en-US" sz="3000" dirty="0" smtClean="0"/>
              <a:t>UML Diagram</a:t>
            </a:r>
          </a:p>
          <a:p>
            <a:r>
              <a:rPr lang="en-US" sz="3000" dirty="0" smtClean="0"/>
              <a:t>Data Flow Diagrams</a:t>
            </a:r>
          </a:p>
          <a:p>
            <a:r>
              <a:rPr lang="en-US" sz="3000" dirty="0" smtClean="0"/>
              <a:t>Requirements </a:t>
            </a:r>
            <a:r>
              <a:rPr lang="en-US" sz="3000" dirty="0" smtClean="0"/>
              <a:t>Inventory</a:t>
            </a:r>
          </a:p>
          <a:p>
            <a:r>
              <a:rPr lang="en-US" sz="3000" dirty="0" smtClean="0"/>
              <a:t>What’s Next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458230"/>
            <a:ext cx="4840941" cy="365125"/>
          </a:xfrm>
        </p:spPr>
        <p:txBody>
          <a:bodyPr/>
          <a:lstStyle/>
          <a:p>
            <a:r>
              <a:rPr lang="en-US" dirty="0" smtClean="0"/>
              <a:t>S.E.E.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89E9-0A86-B744-818B-536DF9DA73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304</TotalTime>
  <Words>680</Words>
  <Application>Microsoft Office PowerPoint</Application>
  <PresentationFormat>On-screen Show (4:3)</PresentationFormat>
  <Paragraphs>276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Breeze</vt:lpstr>
      <vt:lpstr>CCRS Comprehensive Conference Registration System Requirements Specification</vt:lpstr>
      <vt:lpstr>Welcome</vt:lpstr>
      <vt:lpstr>Agenda</vt:lpstr>
      <vt:lpstr>Introduction</vt:lpstr>
      <vt:lpstr>Agenda</vt:lpstr>
      <vt:lpstr>Problem Overview</vt:lpstr>
      <vt:lpstr>Agenda</vt:lpstr>
      <vt:lpstr>Project Progression</vt:lpstr>
      <vt:lpstr>Agenda</vt:lpstr>
      <vt:lpstr>User Case Narratives</vt:lpstr>
      <vt:lpstr>User Case Narratives All Users</vt:lpstr>
      <vt:lpstr>User Case Narratives Conference Chair</vt:lpstr>
      <vt:lpstr>User Case Narratives Committee Chair</vt:lpstr>
      <vt:lpstr>User Case Narratives Review Committee Chair</vt:lpstr>
      <vt:lpstr>User Case Narratives Registration Committee Chair</vt:lpstr>
      <vt:lpstr>User Case Narratives Attendee</vt:lpstr>
      <vt:lpstr>User Case Narratives Programming Contest Participant</vt:lpstr>
      <vt:lpstr>User Case Narratives Faculty Advisor</vt:lpstr>
      <vt:lpstr>User Case Narratives Submitter</vt:lpstr>
      <vt:lpstr>User Case Narratives Presenter</vt:lpstr>
      <vt:lpstr>User Case Narratives Reviewer</vt:lpstr>
      <vt:lpstr>User Case Narratives Vendor</vt:lpstr>
      <vt:lpstr>Agenda</vt:lpstr>
      <vt:lpstr>UML Diagram Legend</vt:lpstr>
      <vt:lpstr>UML Diagram</vt:lpstr>
      <vt:lpstr>Agenda</vt:lpstr>
      <vt:lpstr>Data Flow Diagram Legend</vt:lpstr>
      <vt:lpstr>Context Diagram</vt:lpstr>
      <vt:lpstr>Level 0 Diagram</vt:lpstr>
      <vt:lpstr>Schedule Level 1</vt:lpstr>
      <vt:lpstr>Schedule Level 2</vt:lpstr>
      <vt:lpstr>Review Level 1</vt:lpstr>
      <vt:lpstr>Review Level 2</vt:lpstr>
      <vt:lpstr>Agenda</vt:lpstr>
      <vt:lpstr>Requirements Inventory</vt:lpstr>
      <vt:lpstr>Non-Functional Requirements</vt:lpstr>
      <vt:lpstr>Functional Requirements System</vt:lpstr>
      <vt:lpstr>Functional Requirements Conference Chair</vt:lpstr>
      <vt:lpstr>Functional Requirements Attendee</vt:lpstr>
      <vt:lpstr>Agenda</vt:lpstr>
      <vt:lpstr>What’s Next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CCRS Comprehensive Conference Registration System  Requirements Specification</dc:title>
  <dc:creator>sysadmin</dc:creator>
  <cp:lastModifiedBy>Kelly Bedard</cp:lastModifiedBy>
  <cp:revision>30</cp:revision>
  <dcterms:created xsi:type="dcterms:W3CDTF">2012-10-26T16:49:21Z</dcterms:created>
  <dcterms:modified xsi:type="dcterms:W3CDTF">2012-10-29T00:19:52Z</dcterms:modified>
</cp:coreProperties>
</file>