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88" r:id="rId6"/>
    <p:sldId id="261" r:id="rId7"/>
    <p:sldId id="289" r:id="rId8"/>
    <p:sldId id="263" r:id="rId9"/>
    <p:sldId id="290" r:id="rId10"/>
    <p:sldId id="287" r:id="rId11"/>
    <p:sldId id="282" r:id="rId12"/>
    <p:sldId id="283" r:id="rId13"/>
    <p:sldId id="284" r:id="rId14"/>
    <p:sldId id="285" r:id="rId15"/>
    <p:sldId id="286" r:id="rId16"/>
    <p:sldId id="291" r:id="rId17"/>
    <p:sldId id="264" r:id="rId18"/>
    <p:sldId id="265" r:id="rId19"/>
    <p:sldId id="266" r:id="rId20"/>
    <p:sldId id="267" r:id="rId21"/>
    <p:sldId id="297" r:id="rId22"/>
    <p:sldId id="296" r:id="rId23"/>
    <p:sldId id="298" r:id="rId24"/>
    <p:sldId id="268" r:id="rId25"/>
    <p:sldId id="292" r:id="rId26"/>
    <p:sldId id="270" r:id="rId27"/>
    <p:sldId id="293" r:id="rId28"/>
    <p:sldId id="272" r:id="rId29"/>
    <p:sldId id="274" r:id="rId30"/>
    <p:sldId id="275" r:id="rId31"/>
    <p:sldId id="273" r:id="rId32"/>
    <p:sldId id="276" r:id="rId33"/>
    <p:sldId id="281" r:id="rId34"/>
    <p:sldId id="294" r:id="rId35"/>
    <p:sldId id="278" r:id="rId36"/>
    <p:sldId id="295" r:id="rId37"/>
    <p:sldId id="279" r:id="rId38"/>
    <p:sldId id="28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6C765-DB85-485B-89F5-83ED6A2191A9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E945B-595B-4053-8A46-A4E9CDACA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89846-AE63-4FDA-AB05-497AACA73C1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 Preliminary Design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89846-AE63-4FDA-AB05-497AACA73C1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 Preliminary Design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9515701-1BB1-45E3-878A-6E9A9D5DA0FD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36C6FF3-3E36-4E54-99CC-2DF7078C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3200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CCRS</a:t>
            </a:r>
            <a:br>
              <a:rPr lang="en-US" dirty="0" smtClean="0"/>
            </a:br>
            <a:r>
              <a:rPr lang="en-US" sz="3100" dirty="0" smtClean="0"/>
              <a:t>Comprehensive Conference Registration System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Detailed Design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March 6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6309360"/>
            <a:ext cx="747712" cy="548640"/>
          </a:xfrm>
        </p:spPr>
        <p:txBody>
          <a:bodyPr/>
          <a:lstStyle/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ee-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3715584"/>
            <a:ext cx="3657600" cy="253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User Case Narratives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Gives brief description of each type of user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Describes how each user will interact with CCRS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10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All Users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Logs in/out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Change Password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11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Attendee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Registers for conference</a:t>
            </a:r>
          </a:p>
          <a:p>
            <a:pPr lvl="1"/>
            <a:r>
              <a:rPr lang="en-US" dirty="0" smtClean="0"/>
              <a:t>Supplies personal, meal and payment information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Receives confirmation communication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12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Conference Chair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Has access to all conference information</a:t>
            </a:r>
          </a:p>
          <a:p>
            <a:endParaRPr lang="en-US" dirty="0" smtClean="0"/>
          </a:p>
          <a:p>
            <a:r>
              <a:rPr lang="en-US" dirty="0" smtClean="0"/>
              <a:t>Can configure all conference settings</a:t>
            </a:r>
          </a:p>
          <a:p>
            <a:pPr lvl="1"/>
            <a:r>
              <a:rPr lang="en-US" dirty="0" smtClean="0"/>
              <a:t>Can create accounts for others</a:t>
            </a:r>
          </a:p>
          <a:p>
            <a:endParaRPr lang="en-US" dirty="0" smtClean="0"/>
          </a:p>
          <a:p>
            <a:r>
              <a:rPr lang="en-US" dirty="0" smtClean="0"/>
              <a:t>Can change the schedule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13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Reviewer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Downloads submissions</a:t>
            </a:r>
          </a:p>
          <a:p>
            <a:endParaRPr lang="en-US" dirty="0" smtClean="0"/>
          </a:p>
          <a:p>
            <a:r>
              <a:rPr lang="en-US" dirty="0" smtClean="0"/>
              <a:t>Uploads reviews</a:t>
            </a:r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14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Submitter - User Case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Uploads submissions</a:t>
            </a:r>
          </a:p>
          <a:p>
            <a:endParaRPr lang="en-US" dirty="0" smtClean="0"/>
          </a:p>
          <a:p>
            <a:r>
              <a:rPr lang="en-US" dirty="0" smtClean="0"/>
              <a:t>Receives acceptance or rejection notification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82296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15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dirty="0" smtClean="0"/>
              <a:t>Problem Overview</a:t>
            </a:r>
          </a:p>
          <a:p>
            <a:r>
              <a:rPr lang="en-US" dirty="0" smtClean="0"/>
              <a:t>Project Progression</a:t>
            </a:r>
          </a:p>
          <a:p>
            <a:r>
              <a:rPr lang="en-US" dirty="0" smtClean="0"/>
              <a:t>User Case Narratives</a:t>
            </a:r>
            <a:endParaRPr lang="en-US" dirty="0" smtClean="0"/>
          </a:p>
          <a:p>
            <a:r>
              <a:rPr lang="en-US" dirty="0" smtClean="0"/>
              <a:t>Entity Relationship (ER) Diagram</a:t>
            </a:r>
          </a:p>
          <a:p>
            <a:r>
              <a:rPr lang="en-US" dirty="0" smtClean="0"/>
              <a:t>Data Dictionary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What’s Next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16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Entity Relationship (ER)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819400"/>
            <a:ext cx="4267200" cy="20787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/>
              <a:t>An ER Diagram is a representation of the logical format of the database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docs.google.com/a/siena.edu/viewer?attid=0.1&amp;pid=gmail&amp;thid=13d31eb9108c3bd6&amp;url=https%3A%2F%2Fmail.google.com%2Fmail%2Fu%2F0%2F%3Fui%3D2%26ik%3Dc61666253b%26view%3Datt%26th%3D13d31eb9108c3bd6%26attid%3D0.1%26disp%3Dsafe%26realattid%3Df_hdunbl1a0%26zw&amp;docid=d3b67f37cebf09ad653d01e9ff32a5c0%7C8fce998629e8623c87d81484e5f8b7aa&amp;a=bi&amp;pagenumber=46&amp;w=84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image0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1676400"/>
            <a:ext cx="7696200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62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ER Diagram Legend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7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ER Diagram</a:t>
            </a:r>
            <a:endParaRPr lang="en-US" sz="3200" dirty="0"/>
          </a:p>
        </p:txBody>
      </p:sp>
      <p:pic>
        <p:nvPicPr>
          <p:cNvPr id="16385" name="Picture 1" descr="C:\Users\sysadmin\Documents\ER Diagrams\ERDiagramSD_pres_3pro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5764502" cy="5287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744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Our Client: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Dr. Darren Lim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Professor of Computer Science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Siena College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286000" cy="457200"/>
          </a:xfrm>
        </p:spPr>
        <p:txBody>
          <a:bodyPr/>
          <a:lstStyle/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7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ER Diagram Continued - User</a:t>
            </a:r>
            <a:endParaRPr lang="en-US" sz="3200" dirty="0"/>
          </a:p>
        </p:txBody>
      </p:sp>
      <p:pic>
        <p:nvPicPr>
          <p:cNvPr id="15361" name="Picture 1" descr="C:\Users\sysadmin\Documents\ER Diagrams\ERDiagram_Us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4800600" cy="5531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7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ER Diagram</a:t>
            </a:r>
            <a:endParaRPr lang="en-US" sz="3200" dirty="0"/>
          </a:p>
        </p:txBody>
      </p:sp>
      <p:pic>
        <p:nvPicPr>
          <p:cNvPr id="16385" name="Picture 1" descr="C:\Users\sysadmin\Documents\ER Diagrams\ERDiagramSD_pres_3pro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5764502" cy="5287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7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ER Diagram </a:t>
            </a:r>
            <a:r>
              <a:rPr lang="en-US" sz="3200" dirty="0" smtClean="0"/>
              <a:t>- Submission</a:t>
            </a:r>
            <a:endParaRPr lang="en-US" sz="3200" dirty="0"/>
          </a:p>
        </p:txBody>
      </p:sp>
      <p:pic>
        <p:nvPicPr>
          <p:cNvPr id="40962" name="Picture 2" descr="C:\Users\sysadmin\Documents\ER Diagrams\ERDiagram_Submis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2375" y="1011238"/>
            <a:ext cx="4781550" cy="4379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7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ER Diagram</a:t>
            </a:r>
            <a:endParaRPr lang="en-US" sz="3200" dirty="0"/>
          </a:p>
        </p:txBody>
      </p:sp>
      <p:pic>
        <p:nvPicPr>
          <p:cNvPr id="16385" name="Picture 1" descr="C:\Users\sysadmin\Documents\ER Diagrams\ERDiagramSD_pres_3pro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5764502" cy="5287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7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ER Diagram </a:t>
            </a:r>
            <a:r>
              <a:rPr lang="en-US" sz="3200" dirty="0" smtClean="0"/>
              <a:t>- </a:t>
            </a:r>
            <a:r>
              <a:rPr lang="en-US" sz="3200" dirty="0" smtClean="0"/>
              <a:t>Event</a:t>
            </a:r>
            <a:endParaRPr lang="en-US" sz="3200" dirty="0"/>
          </a:p>
        </p:txBody>
      </p:sp>
      <p:pic>
        <p:nvPicPr>
          <p:cNvPr id="14338" name="Picture 2" descr="C:\Users\sysadmin\Documents\ER Diagrams\ERDiagram_Ev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90600"/>
            <a:ext cx="4357688" cy="5512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dirty="0" smtClean="0"/>
              <a:t>Problem Overview</a:t>
            </a:r>
          </a:p>
          <a:p>
            <a:r>
              <a:rPr lang="en-US" dirty="0" smtClean="0"/>
              <a:t>Project Progression</a:t>
            </a:r>
          </a:p>
          <a:p>
            <a:r>
              <a:rPr lang="en-US" dirty="0" smtClean="0"/>
              <a:t>User Case Narratives</a:t>
            </a:r>
            <a:endParaRPr lang="en-US" dirty="0" smtClean="0"/>
          </a:p>
          <a:p>
            <a:r>
              <a:rPr lang="en-US" dirty="0" smtClean="0"/>
              <a:t>Entity Relationship (ER) Diagram</a:t>
            </a:r>
          </a:p>
          <a:p>
            <a:r>
              <a:rPr lang="en-US" dirty="0" smtClean="0"/>
              <a:t>Data Dictionary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What’s Next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Data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325112"/>
          </a:xfrm>
        </p:spPr>
        <p:txBody>
          <a:bodyPr/>
          <a:lstStyle/>
          <a:p>
            <a:r>
              <a:rPr lang="en-US" dirty="0" smtClean="0"/>
              <a:t>Repository of data within CCRS</a:t>
            </a:r>
          </a:p>
          <a:p>
            <a:r>
              <a:rPr lang="en-US" dirty="0" smtClean="0"/>
              <a:t>Includes info about data</a:t>
            </a:r>
          </a:p>
          <a:p>
            <a:pPr lvl="1"/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Usage</a:t>
            </a:r>
          </a:p>
          <a:p>
            <a:pPr lvl="1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26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dirty="0" smtClean="0"/>
              <a:t>Problem Overview</a:t>
            </a:r>
          </a:p>
          <a:p>
            <a:r>
              <a:rPr lang="en-US" dirty="0" smtClean="0"/>
              <a:t>Project Progression</a:t>
            </a:r>
          </a:p>
          <a:p>
            <a:r>
              <a:rPr lang="en-US" dirty="0" smtClean="0"/>
              <a:t>User Case Narratives</a:t>
            </a:r>
            <a:endParaRPr lang="en-US" dirty="0" smtClean="0"/>
          </a:p>
          <a:p>
            <a:r>
              <a:rPr lang="en-US" dirty="0" smtClean="0"/>
              <a:t>Entity Relationship (ER) Diagram</a:t>
            </a:r>
          </a:p>
          <a:p>
            <a:r>
              <a:rPr lang="en-US" dirty="0" smtClean="0"/>
              <a:t>Data Dictionary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What’s Next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27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Will be tested on the four major browsers</a:t>
            </a:r>
          </a:p>
          <a:p>
            <a:r>
              <a:rPr lang="en-US" dirty="0" smtClean="0"/>
              <a:t>Non-Functional Requirements</a:t>
            </a:r>
          </a:p>
          <a:p>
            <a:r>
              <a:rPr lang="en-US" dirty="0" smtClean="0"/>
              <a:t>Functional Requirements</a:t>
            </a:r>
          </a:p>
          <a:p>
            <a:pPr lvl="1"/>
            <a:r>
              <a:rPr lang="en-US" dirty="0" smtClean="0"/>
              <a:t>Broken down into modules</a:t>
            </a:r>
          </a:p>
          <a:p>
            <a:pPr lvl="1"/>
            <a:r>
              <a:rPr lang="en-US" dirty="0" smtClean="0"/>
              <a:t>Each tested separately</a:t>
            </a:r>
          </a:p>
          <a:p>
            <a:pPr lvl="1"/>
            <a:r>
              <a:rPr lang="en-US" dirty="0" smtClean="0"/>
              <a:t>Tested as a </a:t>
            </a:r>
            <a:r>
              <a:rPr lang="en-US" dirty="0" smtClean="0"/>
              <a:t>whole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28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 algn="ctr"/>
            <a:r>
              <a:rPr lang="en-US" sz="3200" dirty="0" smtClean="0"/>
              <a:t>Unit Test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25112"/>
          </a:xfrm>
        </p:spPr>
        <p:txBody>
          <a:bodyPr/>
          <a:lstStyle/>
          <a:p>
            <a:r>
              <a:rPr lang="en-US" dirty="0" smtClean="0"/>
              <a:t>Units tested separately</a:t>
            </a:r>
          </a:p>
          <a:p>
            <a:endParaRPr lang="en-US" dirty="0" smtClean="0"/>
          </a:p>
          <a:p>
            <a:r>
              <a:rPr lang="en-US" dirty="0" smtClean="0"/>
              <a:t>Test cases for each process</a:t>
            </a:r>
          </a:p>
          <a:p>
            <a:endParaRPr lang="en-US" dirty="0" smtClean="0"/>
          </a:p>
          <a:p>
            <a:r>
              <a:rPr lang="en-US" dirty="0" smtClean="0"/>
              <a:t>Test will be measured by pass/fail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dirty="0" smtClean="0"/>
              <a:t>Problem Overview</a:t>
            </a:r>
          </a:p>
          <a:p>
            <a:r>
              <a:rPr lang="en-US" dirty="0" smtClean="0"/>
              <a:t>Project Progression</a:t>
            </a:r>
          </a:p>
          <a:p>
            <a:r>
              <a:rPr lang="en-US" dirty="0" smtClean="0"/>
              <a:t>User Case Narratives</a:t>
            </a:r>
            <a:endParaRPr lang="en-US" dirty="0" smtClean="0"/>
          </a:p>
          <a:p>
            <a:r>
              <a:rPr lang="en-US" dirty="0" smtClean="0"/>
              <a:t>Entity Relationship (ER) Diagram</a:t>
            </a:r>
          </a:p>
          <a:p>
            <a:r>
              <a:rPr lang="en-US" dirty="0" smtClean="0"/>
              <a:t>Data Dictionary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What’s Next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pPr algn="ctr"/>
            <a:r>
              <a:rPr lang="en-US" dirty="0" smtClean="0"/>
              <a:t>14 Unit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Log In</a:t>
            </a:r>
          </a:p>
          <a:p>
            <a:r>
              <a:rPr lang="en-US" dirty="0" smtClean="0"/>
              <a:t>Configure</a:t>
            </a:r>
          </a:p>
          <a:p>
            <a:pPr lvl="1"/>
            <a:r>
              <a:rPr lang="en-US" dirty="0" smtClean="0"/>
              <a:t>Payments</a:t>
            </a:r>
          </a:p>
          <a:p>
            <a:pPr lvl="1"/>
            <a:r>
              <a:rPr lang="en-US" dirty="0" smtClean="0"/>
              <a:t>Accounts</a:t>
            </a:r>
          </a:p>
          <a:p>
            <a:pPr lvl="1"/>
            <a:r>
              <a:rPr lang="en-US" dirty="0" smtClean="0"/>
              <a:t>Topics and Important Dates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Logo</a:t>
            </a:r>
          </a:p>
          <a:p>
            <a:pPr lvl="1"/>
            <a:r>
              <a:rPr lang="en-US" dirty="0" smtClean="0"/>
              <a:t>Meals</a:t>
            </a:r>
          </a:p>
          <a:p>
            <a:pPr lvl="1"/>
            <a:r>
              <a:rPr lang="en-US" dirty="0" smtClean="0"/>
              <a:t>Set Up Schedule</a:t>
            </a:r>
          </a:p>
          <a:p>
            <a:pPr lvl="1"/>
            <a:r>
              <a:rPr lang="en-US" dirty="0" smtClean="0"/>
              <a:t>Dates</a:t>
            </a:r>
          </a:p>
          <a:p>
            <a:r>
              <a:rPr lang="en-US" dirty="0" smtClean="0"/>
              <a:t>Register</a:t>
            </a:r>
          </a:p>
          <a:p>
            <a:r>
              <a:rPr lang="en-US" dirty="0" smtClean="0"/>
              <a:t>Review</a:t>
            </a:r>
          </a:p>
          <a:p>
            <a:r>
              <a:rPr lang="en-US" dirty="0" smtClean="0"/>
              <a:t>Submit</a:t>
            </a:r>
          </a:p>
          <a:p>
            <a:r>
              <a:rPr lang="en-US" dirty="0" smtClean="0"/>
              <a:t>Notify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Log In – Unit 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9933039"/>
              </p:ext>
            </p:extLst>
          </p:nvPr>
        </p:nvGraphicFramePr>
        <p:xfrm>
          <a:off x="152400" y="1219200"/>
          <a:ext cx="8839202" cy="5059892"/>
        </p:xfrm>
        <a:graphic>
          <a:graphicData uri="http://schemas.openxmlformats.org/drawingml/2006/table">
            <a:tbl>
              <a:tblPr/>
              <a:tblGrid>
                <a:gridCol w="716692"/>
                <a:gridCol w="377791"/>
                <a:gridCol w="259268"/>
                <a:gridCol w="903619"/>
                <a:gridCol w="1003274"/>
                <a:gridCol w="1003274"/>
                <a:gridCol w="841482"/>
                <a:gridCol w="1165066"/>
                <a:gridCol w="739934"/>
                <a:gridCol w="873212"/>
                <a:gridCol w="393401"/>
                <a:gridCol w="104987"/>
                <a:gridCol w="457202"/>
              </a:tblGrid>
              <a:tr h="292167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latin typeface="Arial"/>
                      </a:endParaRPr>
                    </a:p>
                  </a:txBody>
                  <a:tcPr marL="7686" marR="7686" marT="768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Test Cases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latin typeface="Arial"/>
                      </a:endParaRP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Pass/Fail Status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Test Number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Description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Action to perform test (input)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Steps to be Executed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State Before Test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Expected result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Observed result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Comments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Tested By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Test Date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F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1.001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 dirty="0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Null Username Field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Leave Username Field Blank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Fill out </a:t>
                      </a:r>
                      <a:r>
                        <a:rPr lang="en-US" sz="1100" b="1" i="0" u="none" strike="noStrike" dirty="0" smtClean="0">
                          <a:latin typeface="Arial"/>
                        </a:rPr>
                        <a:t>remainder </a:t>
                      </a:r>
                      <a:r>
                        <a:rPr lang="en-US" sz="1100" b="1" i="0" u="none" strike="noStrike" dirty="0">
                          <a:latin typeface="Arial"/>
                        </a:rPr>
                        <a:t>of form and press submit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Empty Form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Message: "Please enter a username."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F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1.002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Null Password Field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Leave Password Field Blank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Fill out </a:t>
                      </a:r>
                      <a:r>
                        <a:rPr lang="en-US" sz="1100" b="1" i="0" u="none" strike="noStrike" dirty="0" smtClean="0">
                          <a:latin typeface="Arial"/>
                        </a:rPr>
                        <a:t>remainder </a:t>
                      </a:r>
                      <a:r>
                        <a:rPr lang="en-US" sz="1100" b="1" i="0" u="none" strike="noStrike" dirty="0">
                          <a:latin typeface="Arial"/>
                        </a:rPr>
                        <a:t>of form and press submit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Empty Form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Message: "Please enter a password."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F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1.003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Incorrect Password for Given Username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Input an Invalid Username and Password Combination 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Fill out </a:t>
                      </a:r>
                      <a:r>
                        <a:rPr lang="en-US" sz="1100" b="1" i="0" u="none" strike="noStrike" dirty="0" smtClean="0">
                          <a:latin typeface="Arial"/>
                        </a:rPr>
                        <a:t>remainder </a:t>
                      </a:r>
                      <a:r>
                        <a:rPr lang="en-US" sz="1100" b="1" i="0" u="none" strike="noStrike" dirty="0">
                          <a:latin typeface="Arial"/>
                        </a:rPr>
                        <a:t>of form and press submit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Empty Form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Message: "Incorrect username or password."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F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1.004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Nonexisting Username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Input a Nonexisting Username 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Fill out </a:t>
                      </a:r>
                      <a:r>
                        <a:rPr lang="en-US" sz="1100" b="1" i="0" u="none" strike="noStrike" dirty="0" smtClean="0">
                          <a:latin typeface="Arial"/>
                        </a:rPr>
                        <a:t>remainder </a:t>
                      </a:r>
                      <a:r>
                        <a:rPr lang="en-US" sz="1100" b="1" i="0" u="none" strike="noStrike" dirty="0">
                          <a:latin typeface="Arial"/>
                        </a:rPr>
                        <a:t>of form and press submit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Empty Form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Message: "Incorrect username."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F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1.005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Correct Username and Password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Enter Valid Username and Password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Press Submit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Empty Form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No error message. Redirected to user homepage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Arial"/>
                        </a:rPr>
                        <a:t>F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= Unit Summary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Arial"/>
                        </a:rPr>
                        <a:t>0%</a:t>
                      </a:r>
                    </a:p>
                  </a:txBody>
                  <a:tcPr marL="7686" marR="7686" marT="76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passing</a:t>
                      </a:r>
                    </a:p>
                  </a:txBody>
                  <a:tcPr marL="7686" marR="7686" marT="76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86" marR="7686" marT="76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/>
                        </a:rPr>
                        <a:t>passed</a:t>
                      </a:r>
                    </a:p>
                  </a:txBody>
                  <a:tcPr marL="7686" marR="7686" marT="76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latin typeface="Arial"/>
                        </a:rPr>
                        <a:t>Date of last test = 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latin typeface="Arial"/>
                        </a:rPr>
                        <a:t>1/0/00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83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7686" marR="7686" marT="7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tests</a:t>
                      </a:r>
                    </a:p>
                  </a:txBody>
                  <a:tcPr marL="7686" marR="7686" marT="7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7686" marR="7686" marT="7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/>
                        </a:rPr>
                        <a:t>failed</a:t>
                      </a:r>
                    </a:p>
                  </a:txBody>
                  <a:tcPr marL="7686" marR="7686" marT="7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86" marR="7686" marT="76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229600" y="6309360"/>
            <a:ext cx="914400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31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pPr algn="ctr"/>
            <a:r>
              <a:rPr lang="en-US" dirty="0" smtClean="0"/>
              <a:t>Acceptance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of the requirements inventory</a:t>
            </a:r>
          </a:p>
          <a:p>
            <a:endParaRPr lang="en-US" dirty="0" smtClean="0"/>
          </a:p>
          <a:p>
            <a:r>
              <a:rPr lang="en-US" dirty="0" smtClean="0"/>
              <a:t>Will be measured by MET or UNMET</a:t>
            </a:r>
          </a:p>
          <a:p>
            <a:endParaRPr lang="en-US" dirty="0" smtClean="0"/>
          </a:p>
          <a:p>
            <a:r>
              <a:rPr lang="en-US" dirty="0" smtClean="0"/>
              <a:t>Tested on 4 major internet browsers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pPr algn="ctr"/>
            <a:r>
              <a:rPr lang="en-US" dirty="0" smtClean="0"/>
              <a:t>Conference Chair Acceptance Test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1447800"/>
          <a:ext cx="5887101" cy="4613726"/>
        </p:xfrm>
        <a:graphic>
          <a:graphicData uri="http://schemas.openxmlformats.org/drawingml/2006/table">
            <a:tbl>
              <a:tblPr/>
              <a:tblGrid>
                <a:gridCol w="1962367"/>
                <a:gridCol w="1962367"/>
                <a:gridCol w="1962367"/>
              </a:tblGrid>
              <a:tr h="638296"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Met</a:t>
                      </a:r>
                      <a:endParaRPr lang="en-US" sz="1100" b="1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Unmet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Able to configure user accounts for other users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96"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Met</a:t>
                      </a:r>
                      <a:endParaRPr lang="en-US" sz="1100" b="1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Unmet</a:t>
                      </a:r>
                      <a:endParaRPr lang="en-US" sz="1100" b="1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Accounts will be inserted into appropriate database tables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58"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Met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Unmet</a:t>
                      </a:r>
                      <a:endParaRPr lang="en-US" sz="1100" b="1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Able to configure payment for users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58"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Met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Unmet</a:t>
                      </a:r>
                      <a:endParaRPr lang="en-US" sz="1100" b="1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Proper fields will be updated in database tables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58"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Met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Unmet</a:t>
                      </a:r>
                      <a:endParaRPr lang="en-US" sz="1100" b="1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Will be able to configure or edit schedule for event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96"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Met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Unmet</a:t>
                      </a:r>
                      <a:endParaRPr lang="en-US" sz="1100" b="1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Will be able to configure meals options for the conference</a:t>
                      </a:r>
                      <a:endParaRPr lang="en-US" sz="1100" b="1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134"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Met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Unmet</a:t>
                      </a:r>
                      <a:endParaRPr lang="en-US" sz="1100" b="1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marR="0" indent="-355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ＭＳ 明朝"/>
                          <a:cs typeface="Arial"/>
                        </a:rPr>
                        <a:t>Will be able to notify applicants if they have been accepted as a reviewer and a vendor</a:t>
                      </a:r>
                      <a:endParaRPr lang="en-US" sz="1100" b="1" dirty="0"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4390" marR="64390" marT="64390" marB="64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Conference Chair</a:t>
            </a: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</a:b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</a:br>
            <a:endParaRPr kumimoji="0" lang="en-US" sz="13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</a:b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dirty="0" smtClean="0"/>
              <a:t>Problem Overview</a:t>
            </a:r>
          </a:p>
          <a:p>
            <a:r>
              <a:rPr lang="en-US" dirty="0" smtClean="0"/>
              <a:t>Project Progression</a:t>
            </a:r>
          </a:p>
          <a:p>
            <a:r>
              <a:rPr lang="en-US" dirty="0" smtClean="0"/>
              <a:t>User Case Narratives</a:t>
            </a:r>
            <a:endParaRPr lang="en-US" dirty="0" smtClean="0"/>
          </a:p>
          <a:p>
            <a:r>
              <a:rPr lang="en-US" dirty="0" smtClean="0"/>
              <a:t>Entity Relationship (ER) Diagram</a:t>
            </a:r>
          </a:p>
          <a:p>
            <a:r>
              <a:rPr lang="en-US" dirty="0" smtClean="0"/>
              <a:t>Data Dictionary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What’s Next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34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/>
          <a:lstStyle/>
          <a:p>
            <a:pPr algn="ctr"/>
            <a:r>
              <a:rPr lang="en-US" dirty="0" smtClean="0"/>
              <a:t>Prototypes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95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Live Demo</a:t>
            </a:r>
            <a:endParaRPr lang="en-US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dirty="0" smtClean="0"/>
              <a:t>Problem Overview</a:t>
            </a:r>
          </a:p>
          <a:p>
            <a:r>
              <a:rPr lang="en-US" dirty="0" smtClean="0"/>
              <a:t>Project Progression</a:t>
            </a:r>
          </a:p>
          <a:p>
            <a:r>
              <a:rPr lang="en-US" dirty="0" smtClean="0"/>
              <a:t>User Case Narratives</a:t>
            </a:r>
            <a:endParaRPr lang="en-US" dirty="0" smtClean="0"/>
          </a:p>
          <a:p>
            <a:r>
              <a:rPr lang="en-US" dirty="0" smtClean="0"/>
              <a:t>Entity Relationship (ER) Diagram</a:t>
            </a:r>
          </a:p>
          <a:p>
            <a:r>
              <a:rPr lang="en-US" dirty="0" smtClean="0"/>
              <a:t>Data Dictionary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What’s Next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36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066800"/>
          </a:xfrm>
        </p:spPr>
        <p:txBody>
          <a:bodyPr/>
          <a:lstStyle/>
          <a:p>
            <a:pPr algn="ctr"/>
            <a:r>
              <a:rPr lang="en-US" dirty="0" smtClean="0"/>
              <a:t>Thank you for attending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19400"/>
            <a:ext cx="9144000" cy="3429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Questions?</a:t>
            </a:r>
            <a:endParaRPr 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0148650"/>
              </p:ext>
            </p:extLst>
          </p:nvPr>
        </p:nvGraphicFramePr>
        <p:xfrm>
          <a:off x="457200" y="1600200"/>
          <a:ext cx="8228014" cy="45190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007"/>
                <a:gridCol w="4114007"/>
              </a:tblGrid>
              <a:tr h="1257059">
                <a:tc gridSpan="2"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Kelly</a:t>
                      </a:r>
                      <a:r>
                        <a:rPr lang="en-US" sz="3100" baseline="0" dirty="0" smtClean="0"/>
                        <a:t> Bedard</a:t>
                      </a:r>
                    </a:p>
                    <a:p>
                      <a:pPr algn="ctr"/>
                      <a:r>
                        <a:rPr lang="en-US" sz="3100" baseline="0" dirty="0" smtClean="0"/>
                        <a:t>Document Developer &amp; Analyst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53267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Tyler Mann</a:t>
                      </a:r>
                    </a:p>
                    <a:p>
                      <a:pPr algn="ctr"/>
                      <a:r>
                        <a:rPr lang="en-US" sz="3100" dirty="0" smtClean="0"/>
                        <a:t>Database</a:t>
                      </a:r>
                      <a:r>
                        <a:rPr lang="en-US" sz="3100" baseline="0" dirty="0" smtClean="0"/>
                        <a:t> Administrator</a:t>
                      </a:r>
                      <a:endParaRPr lang="en-US" sz="3100" dirty="0" smtClean="0"/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Jess Reinhardt</a:t>
                      </a:r>
                    </a:p>
                    <a:p>
                      <a:pPr algn="ctr"/>
                      <a:r>
                        <a:rPr lang="en-US" sz="3100" dirty="0" smtClean="0"/>
                        <a:t>Team Leader</a:t>
                      </a:r>
                      <a:r>
                        <a:rPr lang="en-US" sz="3100" baseline="0" dirty="0" smtClean="0"/>
                        <a:t> and Co-Webmaster</a:t>
                      </a:r>
                      <a:endParaRPr lang="en-US" sz="3100" dirty="0"/>
                    </a:p>
                  </a:txBody>
                  <a:tcPr/>
                </a:tc>
              </a:tr>
              <a:tr h="1091656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Brett </a:t>
                      </a:r>
                      <a:r>
                        <a:rPr lang="en-US" sz="3100" dirty="0" err="1" smtClean="0"/>
                        <a:t>Rudloff</a:t>
                      </a:r>
                      <a:endParaRPr lang="en-US" sz="3100" dirty="0" smtClean="0"/>
                    </a:p>
                    <a:p>
                      <a:pPr algn="ctr"/>
                      <a:r>
                        <a:rPr lang="en-US" sz="3100" dirty="0" smtClean="0"/>
                        <a:t>Team Leader and Co-Webmaster</a:t>
                      </a:r>
                      <a:r>
                        <a:rPr lang="en-US" sz="3100" baseline="0" dirty="0" smtClean="0"/>
                        <a:t> </a:t>
                      </a:r>
                      <a:r>
                        <a:rPr lang="en-US" sz="3100" dirty="0" smtClean="0"/>
                        <a:t> </a:t>
                      </a:r>
                      <a:endParaRPr lang="en-US" sz="3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Carl Tompkins</a:t>
                      </a:r>
                    </a:p>
                    <a:p>
                      <a:pPr algn="ctr"/>
                      <a:r>
                        <a:rPr lang="en-US" sz="3100" dirty="0" smtClean="0"/>
                        <a:t>Lead</a:t>
                      </a:r>
                      <a:r>
                        <a:rPr lang="en-US" sz="3100" baseline="0" dirty="0" smtClean="0"/>
                        <a:t> Developer</a:t>
                      </a:r>
                      <a:endParaRPr lang="en-US" sz="3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4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dirty="0" smtClean="0"/>
              <a:t>Problem Overview</a:t>
            </a:r>
          </a:p>
          <a:p>
            <a:r>
              <a:rPr lang="en-US" dirty="0" smtClean="0"/>
              <a:t>Project Progression</a:t>
            </a:r>
          </a:p>
          <a:p>
            <a:r>
              <a:rPr lang="en-US" dirty="0" smtClean="0"/>
              <a:t>User Case Narratives</a:t>
            </a:r>
            <a:endParaRPr lang="en-US" dirty="0" smtClean="0"/>
          </a:p>
          <a:p>
            <a:r>
              <a:rPr lang="en-US" dirty="0" smtClean="0"/>
              <a:t>Entity Relationship (ER) Diagram</a:t>
            </a:r>
          </a:p>
          <a:p>
            <a:r>
              <a:rPr lang="en-US" dirty="0" smtClean="0"/>
              <a:t>Data Dictionary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What’s Next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5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Problem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25112"/>
          </a:xfrm>
        </p:spPr>
        <p:txBody>
          <a:bodyPr/>
          <a:lstStyle/>
          <a:p>
            <a:r>
              <a:rPr lang="en-US" dirty="0" smtClean="0"/>
              <a:t>Create a comprehensive registration system for CCSCNE</a:t>
            </a:r>
          </a:p>
          <a:p>
            <a:r>
              <a:rPr lang="en-US" dirty="0" smtClean="0"/>
              <a:t>Account for multiple types of users</a:t>
            </a:r>
          </a:p>
          <a:p>
            <a:r>
              <a:rPr lang="en-US" dirty="0" smtClean="0"/>
              <a:t>Main processes include:</a:t>
            </a:r>
          </a:p>
          <a:p>
            <a:pPr lvl="1"/>
            <a:r>
              <a:rPr lang="en-US" dirty="0" smtClean="0"/>
              <a:t>Registering </a:t>
            </a:r>
          </a:p>
          <a:p>
            <a:pPr lvl="1"/>
            <a:r>
              <a:rPr lang="en-US" dirty="0" smtClean="0"/>
              <a:t>Reviewing </a:t>
            </a:r>
          </a:p>
          <a:p>
            <a:pPr lvl="1"/>
            <a:r>
              <a:rPr lang="en-US" dirty="0" smtClean="0"/>
              <a:t>Submitting</a:t>
            </a:r>
          </a:p>
          <a:p>
            <a:pPr lvl="1"/>
            <a:r>
              <a:rPr lang="en-US" dirty="0" smtClean="0"/>
              <a:t>Scheduling 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286000" cy="457200"/>
          </a:xfrm>
        </p:spPr>
        <p:txBody>
          <a:bodyPr/>
          <a:lstStyle/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6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dirty="0" smtClean="0"/>
              <a:t>Problem Overview</a:t>
            </a:r>
          </a:p>
          <a:p>
            <a:r>
              <a:rPr lang="en-US" dirty="0" smtClean="0"/>
              <a:t>Project Progression</a:t>
            </a:r>
          </a:p>
          <a:p>
            <a:r>
              <a:rPr lang="en-US" dirty="0" smtClean="0"/>
              <a:t>User Case Narratives</a:t>
            </a:r>
            <a:endParaRPr lang="en-US" dirty="0" smtClean="0"/>
          </a:p>
          <a:p>
            <a:r>
              <a:rPr lang="en-US" dirty="0" smtClean="0"/>
              <a:t>Entity Relationship (ER) Diagram</a:t>
            </a:r>
          </a:p>
          <a:p>
            <a:r>
              <a:rPr lang="en-US" dirty="0" smtClean="0"/>
              <a:t>Data Dictionary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What’s Next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7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Project Progression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8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dirty="0" smtClean="0"/>
              <a:t>Problem Overview</a:t>
            </a:r>
          </a:p>
          <a:p>
            <a:r>
              <a:rPr lang="en-US" dirty="0" smtClean="0"/>
              <a:t>Project Progression</a:t>
            </a:r>
          </a:p>
          <a:p>
            <a:r>
              <a:rPr lang="en-US" dirty="0" smtClean="0"/>
              <a:t>User Case Narratives</a:t>
            </a:r>
            <a:endParaRPr lang="en-US" dirty="0" smtClean="0"/>
          </a:p>
          <a:p>
            <a:r>
              <a:rPr lang="en-US" dirty="0" smtClean="0"/>
              <a:t>Entity Relationship (ER) Diagram</a:t>
            </a:r>
          </a:p>
          <a:p>
            <a:r>
              <a:rPr lang="en-US" dirty="0" smtClean="0"/>
              <a:t>Data Dictionary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What’s Next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400800"/>
            <a:ext cx="22860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/>
              <a:t>S.E.E. Solutions</a:t>
            </a:r>
            <a:endParaRPr lang="en-US" sz="2000" b="1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21040" y="6309360"/>
            <a:ext cx="747712" cy="54864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8F953-23CB-4F06-BF99-877769DCEBB1}" type="slidenum">
              <a:rPr lang="en-US" sz="4000" b="1" smtClean="0">
                <a:solidFill>
                  <a:schemeClr val="tx1"/>
                </a:solidFill>
              </a:rPr>
              <a:pPr/>
              <a:t>9</a:t>
            </a:fld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5">
      <a:dk1>
        <a:sysClr val="windowText" lastClr="000000"/>
      </a:dk1>
      <a:lt1>
        <a:sysClr val="window" lastClr="FFFFFF"/>
      </a:lt1>
      <a:dk2>
        <a:srgbClr val="000000"/>
      </a:dk2>
      <a:lt2>
        <a:srgbClr val="DEDEDE"/>
      </a:lt2>
      <a:accent1>
        <a:srgbClr val="0070C0"/>
      </a:accent1>
      <a:accent2>
        <a:srgbClr val="0070C0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874</Words>
  <Application>Microsoft Office PowerPoint</Application>
  <PresentationFormat>On-screen Show (4:3)</PresentationFormat>
  <Paragraphs>378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Urban</vt:lpstr>
      <vt:lpstr>CCRS Comprehensive Conference Registration System Detailed Design  March 6th, 2013</vt:lpstr>
      <vt:lpstr>Welcome</vt:lpstr>
      <vt:lpstr>Agenda  </vt:lpstr>
      <vt:lpstr>Introduction</vt:lpstr>
      <vt:lpstr>Agenda  </vt:lpstr>
      <vt:lpstr>Problem Overview</vt:lpstr>
      <vt:lpstr>Agenda  </vt:lpstr>
      <vt:lpstr>Project Progression</vt:lpstr>
      <vt:lpstr>Agenda  </vt:lpstr>
      <vt:lpstr>User Case Narratives</vt:lpstr>
      <vt:lpstr>All Users - User Case Narrative</vt:lpstr>
      <vt:lpstr>Attendee - User Case Narrative</vt:lpstr>
      <vt:lpstr>Conference Chair - User Case Narrative</vt:lpstr>
      <vt:lpstr>Reviewer - User Case Narrative</vt:lpstr>
      <vt:lpstr>Submitter - User Case Narrative</vt:lpstr>
      <vt:lpstr>Agenda  </vt:lpstr>
      <vt:lpstr>Entity Relationship (ER) Diagram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Agenda  </vt:lpstr>
      <vt:lpstr>Data Dictionary</vt:lpstr>
      <vt:lpstr>Agenda  </vt:lpstr>
      <vt:lpstr>Testing</vt:lpstr>
      <vt:lpstr>Unit Test </vt:lpstr>
      <vt:lpstr>14 Unit Tests</vt:lpstr>
      <vt:lpstr>Log In – Unit Test</vt:lpstr>
      <vt:lpstr>Acceptance Test</vt:lpstr>
      <vt:lpstr>Conference Chair Acceptance Test</vt:lpstr>
      <vt:lpstr>Agenda  </vt:lpstr>
      <vt:lpstr>Prototypes</vt:lpstr>
      <vt:lpstr>Agenda  </vt:lpstr>
      <vt:lpstr>What’s Next</vt:lpstr>
      <vt:lpstr>Thank you for attending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CCRS Comprehensive Conference Registration System Detailed Design  March 6th, 2013</dc:title>
  <dc:creator>sysadmin</dc:creator>
  <cp:lastModifiedBy>sysadmin</cp:lastModifiedBy>
  <cp:revision>12</cp:revision>
  <dcterms:created xsi:type="dcterms:W3CDTF">2013-03-03T20:24:45Z</dcterms:created>
  <dcterms:modified xsi:type="dcterms:W3CDTF">2013-03-05T01:26:17Z</dcterms:modified>
</cp:coreProperties>
</file>