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8" r:id="rId1"/>
  </p:sldMasterIdLst>
  <p:notesMasterIdLst>
    <p:notesMasterId r:id="rId24"/>
  </p:notes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77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12EDB-1FEE-4D98-952A-6B90044FC0DE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D214A-5974-4D9E-96B7-736EDD6219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416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86DA-B6B8-416D-8FD0-78BEDFDB4332}" type="datetime1">
              <a:rPr lang="en-US" smtClean="0"/>
              <a:pPr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7BCB-B75E-46AF-A0F6-DF449DBC8B1C}" type="datetime1">
              <a:rPr lang="en-US" smtClean="0"/>
              <a:pPr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287B-3984-4191-92B6-9C963ECB59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9B86-BBE9-477E-AC11-B47C28F767E9}" type="datetime1">
              <a:rPr lang="en-US" smtClean="0"/>
              <a:pPr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287B-3984-4191-92B6-9C963ECB59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A72F-32A4-41E9-B88C-D9224DC9A740}" type="datetime1">
              <a:rPr lang="en-US" smtClean="0"/>
              <a:pPr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287B-3984-4191-92B6-9C963ECB59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5408-D6FF-42B4-84C4-E0D3783C25F5}" type="datetime1">
              <a:rPr lang="en-US" smtClean="0"/>
              <a:pPr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287B-3984-4191-92B6-9C963ECB59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6AF7-4F8D-4C56-8403-ABD81DB740A0}" type="datetime1">
              <a:rPr lang="en-US" smtClean="0"/>
              <a:pPr/>
              <a:t>9/29/2011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287B-3984-4191-92B6-9C963ECB59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351D3-239A-4F72-9B28-1DCC9899D086}" type="datetime1">
              <a:rPr lang="en-US" smtClean="0"/>
              <a:pPr/>
              <a:t>9/29/2011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287B-3984-4191-92B6-9C963ECB59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056A-E6A0-4479-9FE5-E5C75252FA51}" type="datetime1">
              <a:rPr lang="en-US" smtClean="0"/>
              <a:pPr/>
              <a:t>9/29/2011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287B-3984-4191-92B6-9C963ECB59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D1E9-5BA0-4657-8B15-3B34FA8CE626}" type="datetime1">
              <a:rPr lang="en-US" smtClean="0"/>
              <a:pPr/>
              <a:t>9/29/2011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287B-3984-4191-92B6-9C963ECB59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D373-5106-4270-82F5-6E54891EC396}" type="datetime1">
              <a:rPr lang="en-US" smtClean="0"/>
              <a:pPr/>
              <a:t>9/29/2011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535F-E058-41C5-9029-957C74641FB3}" type="datetime1">
              <a:rPr lang="en-US" smtClean="0"/>
              <a:pPr/>
              <a:t>9/29/2011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287B-3984-4191-92B6-9C963ECB59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5000"/>
            <a:lum/>
          </a:blip>
          <a:srcRect/>
          <a:stretch>
            <a:fillRect l="-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6AE41-7026-4EB9-A34A-D1C4212D799D}" type="datetime1">
              <a:rPr lang="en-US" smtClean="0"/>
              <a:pPr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8287B-3984-4191-92B6-9C963ECB59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1">
                    <a:alpha val="0"/>
                  </a:schemeClr>
                </a:solidFill>
                <a:latin typeface="GulimChe" pitchFamily="49" charset="-127"/>
                <a:ea typeface="GulimChe" pitchFamily="49" charset="-127"/>
                <a:cs typeface="Helvetica"/>
              </a:rPr>
              <a:t>Title</a:t>
            </a:r>
            <a:endParaRPr lang="en-US" sz="8000" dirty="0">
              <a:solidFill>
                <a:schemeClr val="bg1">
                  <a:alpha val="0"/>
                </a:schemeClr>
              </a:solidFill>
              <a:latin typeface="GulimChe" pitchFamily="49" charset="-127"/>
              <a:ea typeface="GulimChe" pitchFamily="49" charset="-127"/>
              <a:cs typeface="Helvetica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7818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8287B-3984-4191-92B6-9C963ECB5955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slic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76200"/>
            <a:ext cx="3504966" cy="2944172"/>
          </a:xfrm>
          <a:prstGeom prst="rect">
            <a:avLst/>
          </a:prstGeom>
        </p:spPr>
      </p:pic>
      <p:pic>
        <p:nvPicPr>
          <p:cNvPr id="10" name="Picture 9" descr="NNPsolut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5638800"/>
            <a:ext cx="4955718" cy="10179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457200" y="3048000"/>
            <a:ext cx="998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EucrosiaUPC" pitchFamily="18" charset="-34"/>
                <a:cs typeface="EucrosiaUPC" pitchFamily="18" charset="-34"/>
              </a:rPr>
              <a:t>S</a:t>
            </a:r>
            <a:r>
              <a:rPr lang="en-US" sz="3000" dirty="0" smtClean="0">
                <a:latin typeface="EucrosiaUPC" pitchFamily="18" charset="-34"/>
                <a:cs typeface="EucrosiaUPC" pitchFamily="18" charset="-34"/>
              </a:rPr>
              <a:t>oftware </a:t>
            </a:r>
            <a:r>
              <a:rPr lang="en-US" sz="3000" b="1" dirty="0" smtClean="0">
                <a:latin typeface="EucrosiaUPC" pitchFamily="18" charset="-34"/>
                <a:cs typeface="EucrosiaUPC" pitchFamily="18" charset="-34"/>
              </a:rPr>
              <a:t>L</a:t>
            </a:r>
            <a:r>
              <a:rPr lang="en-US" sz="3000" dirty="0" smtClean="0">
                <a:latin typeface="EucrosiaUPC" pitchFamily="18" charset="-34"/>
                <a:cs typeface="EucrosiaUPC" pitchFamily="18" charset="-34"/>
              </a:rPr>
              <a:t>inked </a:t>
            </a:r>
            <a:r>
              <a:rPr lang="en-US" sz="3000" b="1" dirty="0" smtClean="0">
                <a:latin typeface="EucrosiaUPC" pitchFamily="18" charset="-34"/>
                <a:cs typeface="EucrosiaUPC" pitchFamily="18" charset="-34"/>
              </a:rPr>
              <a:t>I</a:t>
            </a:r>
            <a:r>
              <a:rPr lang="en-US" sz="3000" dirty="0" smtClean="0">
                <a:latin typeface="EucrosiaUPC" pitchFamily="18" charset="-34"/>
                <a:cs typeface="EucrosiaUPC" pitchFamily="18" charset="-34"/>
              </a:rPr>
              <a:t>nteractive </a:t>
            </a:r>
            <a:r>
              <a:rPr lang="en-US" sz="3000" b="1" dirty="0" smtClean="0">
                <a:latin typeface="EucrosiaUPC" pitchFamily="18" charset="-34"/>
                <a:cs typeface="EucrosiaUPC" pitchFamily="18" charset="-34"/>
              </a:rPr>
              <a:t>C</a:t>
            </a:r>
            <a:r>
              <a:rPr lang="en-US" sz="3000" dirty="0" smtClean="0">
                <a:latin typeface="EucrosiaUPC" pitchFamily="18" charset="-34"/>
                <a:cs typeface="EucrosiaUPC" pitchFamily="18" charset="-34"/>
              </a:rPr>
              <a:t>ompetitive </a:t>
            </a:r>
            <a:r>
              <a:rPr lang="en-US" sz="3000" b="1" dirty="0" smtClean="0">
                <a:latin typeface="EucrosiaUPC" pitchFamily="18" charset="-34"/>
                <a:cs typeface="EucrosiaUPC" pitchFamily="18" charset="-34"/>
              </a:rPr>
              <a:t>E</a:t>
            </a:r>
            <a:r>
              <a:rPr lang="en-US" sz="3000" dirty="0" smtClean="0">
                <a:latin typeface="EucrosiaUPC" pitchFamily="18" charset="-34"/>
                <a:cs typeface="EucrosiaUPC" pitchFamily="18" charset="-34"/>
              </a:rPr>
              <a:t>nvironment</a:t>
            </a:r>
            <a:endParaRPr lang="en-US" sz="3000" dirty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371600" y="3581400"/>
            <a:ext cx="64008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u="sng" dirty="0" smtClean="0">
                <a:latin typeface="EucrosiaUPC" pitchFamily="18" charset="-34"/>
                <a:cs typeface="EucrosiaUPC" pitchFamily="18" charset="-34"/>
              </a:rPr>
              <a:t>Software Plan</a:t>
            </a:r>
          </a:p>
          <a:p>
            <a:pPr marL="0" indent="0" algn="ctr">
              <a:buNone/>
            </a:pPr>
            <a:r>
              <a:rPr lang="en-US" sz="4800" dirty="0" smtClean="0">
                <a:latin typeface="EucrosiaUPC" pitchFamily="18" charset="-34"/>
                <a:cs typeface="EucrosiaUPC" pitchFamily="18" charset="-34"/>
              </a:rPr>
              <a:t>September 23</a:t>
            </a:r>
            <a:r>
              <a:rPr lang="en-US" sz="4800" baseline="30000" dirty="0" smtClean="0">
                <a:latin typeface="EucrosiaUPC" pitchFamily="18" charset="-34"/>
                <a:cs typeface="EucrosiaUPC" pitchFamily="18" charset="-34"/>
              </a:rPr>
              <a:t>rd</a:t>
            </a:r>
            <a:r>
              <a:rPr lang="en-US" sz="4800" dirty="0" smtClean="0">
                <a:latin typeface="EucrosiaUPC" pitchFamily="18" charset="-34"/>
                <a:cs typeface="EucrosiaUPC" pitchFamily="18" charset="-34"/>
              </a:rPr>
              <a:t>, 2011</a:t>
            </a:r>
            <a:endParaRPr lang="en-US" sz="1200" dirty="0" smtClean="0">
              <a:latin typeface="EucrosiaUPC" pitchFamily="18" charset="-34"/>
              <a:cs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08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Current Solution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336" b="13336"/>
          <a:stretch>
            <a:fillRect/>
          </a:stretch>
        </p:blipFill>
        <p:spPr>
          <a:xfrm>
            <a:off x="4405435" y="1295400"/>
            <a:ext cx="4433765" cy="24384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3810000"/>
            <a:ext cx="4555958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524000"/>
            <a:ext cx="3836670" cy="40386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</a:rPr>
              <a:pPr/>
              <a:t>10</a:t>
            </a:fld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8" name="Picture 7" descr="NNPsolution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16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900" b="1" dirty="0" smtClean="0">
                <a:latin typeface="GulimChe" pitchFamily="49" charset="-127"/>
                <a:ea typeface="GulimChe" pitchFamily="49" charset="-127"/>
                <a:cs typeface="Helvetica"/>
              </a:rPr>
              <a:t>Agenda</a:t>
            </a:r>
            <a:endParaRPr lang="en-US" sz="6600" b="1" dirty="0">
              <a:latin typeface="GulimChe" pitchFamily="49" charset="-127"/>
              <a:ea typeface="GulimChe" pitchFamily="49" charset="-127"/>
              <a:cs typeface="Helvetica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Introduction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Problem Definition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System Justification</a:t>
            </a:r>
            <a:endParaRPr lang="en-US" dirty="0">
              <a:latin typeface="GulimChe" pitchFamily="49" charset="-127"/>
              <a:ea typeface="GulimChe" pitchFamily="49" charset="-127"/>
              <a:cs typeface="Helvetica"/>
            </a:endParaRPr>
          </a:p>
          <a:p>
            <a:r>
              <a:rPr lang="en-US" dirty="0"/>
              <a:t>Current </a:t>
            </a:r>
            <a:r>
              <a:rPr lang="en-US" dirty="0" smtClean="0"/>
              <a:t>Solution</a:t>
            </a:r>
            <a:endParaRPr lang="en-US" dirty="0" smtClean="0">
              <a:latin typeface="GulimChe" pitchFamily="49" charset="-127"/>
              <a:ea typeface="GulimChe" pitchFamily="49" charset="-127"/>
              <a:cs typeface="Helvetica"/>
            </a:endParaRPr>
          </a:p>
          <a:p>
            <a:r>
              <a:rPr lang="en-US" b="1" u="sng" dirty="0" smtClean="0">
                <a:latin typeface="GulimChe" pitchFamily="49" charset="-127"/>
                <a:ea typeface="GulimChe" pitchFamily="49" charset="-127"/>
                <a:cs typeface="Helvetica"/>
              </a:rPr>
              <a:t>System Goals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System Constraints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Resources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Model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Timeline</a:t>
            </a:r>
          </a:p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</a:rPr>
              <a:pPr/>
              <a:t>11</a:t>
            </a:fld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90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GulimChe" pitchFamily="49" charset="-127"/>
                <a:ea typeface="GulimChe" pitchFamily="49" charset="-127"/>
              </a:rPr>
              <a:t>System Goals</a:t>
            </a:r>
            <a:endParaRPr lang="en-US" sz="6000" b="1" dirty="0">
              <a:latin typeface="GulimChe" pitchFamily="49" charset="-127"/>
              <a:ea typeface="GulimChe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27237"/>
            <a:ext cx="8763000" cy="45259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ulimChe" pitchFamily="49" charset="-127"/>
                <a:ea typeface="GulimChe" pitchFamily="49" charset="-127"/>
              </a:rPr>
              <a:t>Implement an integrated competitive programming environment</a:t>
            </a:r>
          </a:p>
          <a:p>
            <a:pPr lvl="1"/>
            <a:r>
              <a:rPr lang="en-US" sz="3200" dirty="0" smtClean="0">
                <a:latin typeface="GulimChe" pitchFamily="49" charset="-127"/>
                <a:ea typeface="GulimChe" pitchFamily="49" charset="-127"/>
              </a:rPr>
              <a:t>Allow program submission</a:t>
            </a:r>
          </a:p>
          <a:p>
            <a:pPr lvl="1"/>
            <a:r>
              <a:rPr lang="en-US" sz="3200" dirty="0" smtClean="0">
                <a:latin typeface="GulimChe" pitchFamily="49" charset="-127"/>
                <a:ea typeface="GulimChe" pitchFamily="49" charset="-127"/>
              </a:rPr>
              <a:t>Automatic/Manual Judging</a:t>
            </a:r>
          </a:p>
          <a:p>
            <a:pPr lvl="1"/>
            <a:r>
              <a:rPr lang="en-US" sz="3200" dirty="0" smtClean="0">
                <a:latin typeface="GulimChe" pitchFamily="49" charset="-127"/>
                <a:ea typeface="GulimChe" pitchFamily="49" charset="-127"/>
              </a:rPr>
              <a:t>Real-time Messaging</a:t>
            </a:r>
            <a:endParaRPr lang="en-US" sz="3200" dirty="0">
              <a:latin typeface="GulimChe" pitchFamily="49" charset="-127"/>
              <a:ea typeface="GulimChe" pitchFamily="49" charset="-127"/>
            </a:endParaRPr>
          </a:p>
        </p:txBody>
      </p:sp>
      <p:pic>
        <p:nvPicPr>
          <p:cNvPr id="5" name="Picture 4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</a:rPr>
              <a:pPr/>
              <a:t>12</a:t>
            </a:fld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417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900" b="1" dirty="0" smtClean="0">
                <a:latin typeface="GulimChe" pitchFamily="49" charset="-127"/>
                <a:ea typeface="GulimChe" pitchFamily="49" charset="-127"/>
                <a:cs typeface="Helvetica"/>
              </a:rPr>
              <a:t>Agenda</a:t>
            </a:r>
            <a:endParaRPr lang="en-US" sz="6600" b="1" dirty="0">
              <a:latin typeface="GulimChe" pitchFamily="49" charset="-127"/>
              <a:ea typeface="GulimChe" pitchFamily="49" charset="-127"/>
              <a:cs typeface="Helvetica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Introduction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Problem Definition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System Justification</a:t>
            </a:r>
            <a:endParaRPr lang="en-US" dirty="0">
              <a:latin typeface="GulimChe" pitchFamily="49" charset="-127"/>
              <a:ea typeface="GulimChe" pitchFamily="49" charset="-127"/>
              <a:cs typeface="Helvetica"/>
            </a:endParaRPr>
          </a:p>
          <a:p>
            <a:r>
              <a:rPr lang="en-US" dirty="0"/>
              <a:t>Current </a:t>
            </a:r>
            <a:r>
              <a:rPr lang="en-US" dirty="0" smtClean="0"/>
              <a:t>Solution</a:t>
            </a:r>
            <a:endParaRPr lang="en-US" dirty="0" smtClean="0">
              <a:latin typeface="GulimChe" pitchFamily="49" charset="-127"/>
              <a:ea typeface="GulimChe" pitchFamily="49" charset="-127"/>
              <a:cs typeface="Helvetica"/>
            </a:endParaRP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System Goals</a:t>
            </a:r>
          </a:p>
          <a:p>
            <a:r>
              <a:rPr lang="en-US" b="1" u="sng" dirty="0" smtClean="0">
                <a:latin typeface="GulimChe" pitchFamily="49" charset="-127"/>
                <a:ea typeface="GulimChe" pitchFamily="49" charset="-127"/>
                <a:cs typeface="Helvetica"/>
              </a:rPr>
              <a:t>System Constraints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Resources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Model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Timeline</a:t>
            </a:r>
          </a:p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</a:rPr>
              <a:pPr/>
              <a:t>13</a:t>
            </a:fld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" name="Picture 9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atin typeface="GulimChe" pitchFamily="49" charset="-127"/>
                <a:ea typeface="GulimChe" pitchFamily="49" charset="-127"/>
              </a:rPr>
              <a:t>Constraints</a:t>
            </a:r>
            <a:endParaRPr lang="en-US" sz="6000" dirty="0">
              <a:latin typeface="GulimChe" pitchFamily="49" charset="-127"/>
              <a:ea typeface="GulimChe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ulimChe" pitchFamily="49" charset="-127"/>
                <a:ea typeface="GulimChe" pitchFamily="49" charset="-127"/>
              </a:rPr>
              <a:t>Extendable number of participants and judges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</a:rPr>
              <a:t>Must run on all major web-browsers</a:t>
            </a:r>
          </a:p>
          <a:p>
            <a:pPr lvl="1"/>
            <a:r>
              <a:rPr lang="en-US" dirty="0" smtClean="0">
                <a:latin typeface="GulimChe" pitchFamily="49" charset="-127"/>
                <a:ea typeface="GulimChe" pitchFamily="49" charset="-127"/>
              </a:rPr>
              <a:t>IE, Firefox, Safari, Chrome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</a:rPr>
              <a:t>Extendable support for languages</a:t>
            </a:r>
          </a:p>
          <a:p>
            <a:pPr lvl="1"/>
            <a:r>
              <a:rPr lang="en-US" dirty="0" smtClean="0">
                <a:latin typeface="GulimChe" pitchFamily="49" charset="-127"/>
                <a:ea typeface="GulimChe" pitchFamily="49" charset="-127"/>
              </a:rPr>
              <a:t>Must support Java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</a:rPr>
              <a:t>Use central server for submissions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</a:rPr>
              <a:pPr/>
              <a:t>14</a:t>
            </a:fld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5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6477000"/>
            <a:ext cx="1859560" cy="38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900" b="1" dirty="0" smtClean="0">
                <a:latin typeface="GulimChe" pitchFamily="49" charset="-127"/>
                <a:ea typeface="GulimChe" pitchFamily="49" charset="-127"/>
                <a:cs typeface="Helvetica"/>
              </a:rPr>
              <a:t>Agenda</a:t>
            </a:r>
            <a:endParaRPr lang="en-US" sz="6600" b="1" dirty="0">
              <a:latin typeface="GulimChe" pitchFamily="49" charset="-127"/>
              <a:ea typeface="GulimChe" pitchFamily="49" charset="-127"/>
              <a:cs typeface="Helvetica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Introduction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Problem Definition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System Justification</a:t>
            </a:r>
            <a:endParaRPr lang="en-US" dirty="0">
              <a:latin typeface="GulimChe" pitchFamily="49" charset="-127"/>
              <a:ea typeface="GulimChe" pitchFamily="49" charset="-127"/>
              <a:cs typeface="Helvetica"/>
            </a:endParaRPr>
          </a:p>
          <a:p>
            <a:r>
              <a:rPr lang="en-US" dirty="0"/>
              <a:t>Current </a:t>
            </a:r>
            <a:r>
              <a:rPr lang="en-US" dirty="0" smtClean="0"/>
              <a:t>Solution</a:t>
            </a:r>
            <a:endParaRPr lang="en-US" dirty="0" smtClean="0">
              <a:latin typeface="GulimChe" pitchFamily="49" charset="-127"/>
              <a:ea typeface="GulimChe" pitchFamily="49" charset="-127"/>
              <a:cs typeface="Helvetica"/>
            </a:endParaRP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System Goals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System Constraints</a:t>
            </a:r>
          </a:p>
          <a:p>
            <a:r>
              <a:rPr lang="en-US" b="1" u="sng" dirty="0" smtClean="0">
                <a:latin typeface="GulimChe" pitchFamily="49" charset="-127"/>
                <a:ea typeface="GulimChe" pitchFamily="49" charset="-127"/>
                <a:cs typeface="Helvetica"/>
              </a:rPr>
              <a:t>Resources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Model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Timeline</a:t>
            </a:r>
          </a:p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</a:rPr>
              <a:pPr/>
              <a:t>15</a:t>
            </a:fld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" name="Picture 9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atin typeface="GulimChe" pitchFamily="49" charset="-127"/>
                <a:ea typeface="GulimChe" pitchFamily="49" charset="-127"/>
              </a:rPr>
              <a:t>Resources</a:t>
            </a:r>
            <a:endParaRPr lang="en-US" dirty="0">
              <a:latin typeface="GulimChe" pitchFamily="49" charset="-127"/>
              <a:ea typeface="GulimChe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3962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GulimChe" pitchFamily="49" charset="-127"/>
                <a:ea typeface="GulimChe" pitchFamily="49" charset="-127"/>
              </a:rPr>
              <a:t>Languages:</a:t>
            </a:r>
          </a:p>
          <a:p>
            <a:pPr lvl="1"/>
            <a:r>
              <a:rPr lang="en-US" sz="2400" dirty="0" smtClean="0">
                <a:latin typeface="GulimChe" pitchFamily="49" charset="-127"/>
                <a:ea typeface="GulimChe" pitchFamily="49" charset="-127"/>
              </a:rPr>
              <a:t> X(HTML), PHP, CSS, SQL</a:t>
            </a:r>
          </a:p>
          <a:p>
            <a:r>
              <a:rPr lang="en-US" sz="2800" b="1" dirty="0" smtClean="0">
                <a:latin typeface="GulimChe" pitchFamily="49" charset="-127"/>
                <a:ea typeface="GulimChe" pitchFamily="49" charset="-127"/>
              </a:rPr>
              <a:t>Hardware: </a:t>
            </a:r>
          </a:p>
          <a:p>
            <a:pPr lvl="1"/>
            <a:r>
              <a:rPr lang="en-US" sz="2400" dirty="0" smtClean="0">
                <a:latin typeface="GulimChe" pitchFamily="49" charset="-127"/>
                <a:ea typeface="GulimChe" pitchFamily="49" charset="-127"/>
              </a:rPr>
              <a:t>Software Engineering Lab (Macs and PCs)</a:t>
            </a:r>
          </a:p>
          <a:p>
            <a:r>
              <a:rPr lang="en-US" sz="2800" b="1" dirty="0" smtClean="0">
                <a:latin typeface="GulimChe" pitchFamily="49" charset="-127"/>
                <a:ea typeface="GulimChe" pitchFamily="49" charset="-127"/>
              </a:rPr>
              <a:t>Software: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GulimChe" pitchFamily="49" charset="-127"/>
                <a:ea typeface="GulimChe" pitchFamily="49" charset="-127"/>
              </a:rPr>
              <a:t>Adobe Suite, Microsoft Office Suite, Firefox, Chrome, IE, Safari</a:t>
            </a:r>
          </a:p>
          <a:p>
            <a:r>
              <a:rPr lang="en-US" sz="2800" b="1" dirty="0" smtClean="0">
                <a:latin typeface="GulimChe" pitchFamily="49" charset="-127"/>
                <a:ea typeface="GulimChe" pitchFamily="49" charset="-127"/>
              </a:rPr>
              <a:t>Personnel: </a:t>
            </a:r>
          </a:p>
          <a:p>
            <a:pPr lvl="1"/>
            <a:r>
              <a:rPr lang="en-US" sz="2400" dirty="0" smtClean="0">
                <a:latin typeface="GulimChe" pitchFamily="49" charset="-127"/>
                <a:ea typeface="GulimChe" pitchFamily="49" charset="-127"/>
              </a:rPr>
              <a:t>Dr. Darren Lim, Dr. Tim Lederman, Team Members</a:t>
            </a:r>
            <a:endParaRPr lang="en-US" sz="2400" dirty="0">
              <a:latin typeface="GulimChe" pitchFamily="49" charset="-127"/>
              <a:ea typeface="GulimChe" pitchFamily="49" charset="-127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</a:rPr>
              <a:pPr/>
              <a:t>16</a:t>
            </a:fld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5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900" b="1" dirty="0" smtClean="0">
                <a:latin typeface="GulimChe" pitchFamily="49" charset="-127"/>
                <a:ea typeface="GulimChe" pitchFamily="49" charset="-127"/>
                <a:cs typeface="Helvetica"/>
              </a:rPr>
              <a:t>Agenda</a:t>
            </a:r>
            <a:endParaRPr lang="en-US" sz="6600" b="1" dirty="0">
              <a:latin typeface="GulimChe" pitchFamily="49" charset="-127"/>
              <a:ea typeface="GulimChe" pitchFamily="49" charset="-127"/>
              <a:cs typeface="Helvetica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Introduction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Problem Definition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System Justification</a:t>
            </a:r>
            <a:endParaRPr lang="en-US" dirty="0">
              <a:latin typeface="GulimChe" pitchFamily="49" charset="-127"/>
              <a:ea typeface="GulimChe" pitchFamily="49" charset="-127"/>
              <a:cs typeface="Helvetica"/>
            </a:endParaRPr>
          </a:p>
          <a:p>
            <a:r>
              <a:rPr lang="en-US" dirty="0"/>
              <a:t>Current </a:t>
            </a:r>
            <a:r>
              <a:rPr lang="en-US" dirty="0" smtClean="0"/>
              <a:t>Solution</a:t>
            </a:r>
            <a:endParaRPr lang="en-US" dirty="0" smtClean="0">
              <a:latin typeface="GulimChe" pitchFamily="49" charset="-127"/>
              <a:ea typeface="GulimChe" pitchFamily="49" charset="-127"/>
              <a:cs typeface="Helvetica"/>
            </a:endParaRP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System Goals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System Constraints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Resources</a:t>
            </a:r>
          </a:p>
          <a:p>
            <a:r>
              <a:rPr lang="en-US" b="1" u="sng" dirty="0" smtClean="0">
                <a:latin typeface="GulimChe" pitchFamily="49" charset="-127"/>
                <a:ea typeface="GulimChe" pitchFamily="49" charset="-127"/>
                <a:cs typeface="Helvetica"/>
              </a:rPr>
              <a:t>Model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Timeline</a:t>
            </a:r>
          </a:p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</a:rPr>
              <a:pPr/>
              <a:t>17</a:t>
            </a:fld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" name="Picture 9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atin typeface="GulimChe" pitchFamily="49" charset="-127"/>
                <a:ea typeface="GulimChe" pitchFamily="49" charset="-127"/>
              </a:rPr>
              <a:t>Development Model</a:t>
            </a:r>
            <a:endParaRPr lang="en-US" sz="6000" b="1" dirty="0">
              <a:latin typeface="GulimChe" pitchFamily="49" charset="-127"/>
              <a:ea typeface="GulimChe" pitchFamily="49" charset="-127"/>
            </a:endParaRPr>
          </a:p>
        </p:txBody>
      </p:sp>
      <p:pic>
        <p:nvPicPr>
          <p:cNvPr id="1027" name="Picture 3" descr="C:\Users\Anthony\Desktop\WaterFallMo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7696200" cy="4202257"/>
          </a:xfrm>
          <a:prstGeom prst="rect">
            <a:avLst/>
          </a:prstGeom>
          <a:noFill/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</a:rPr>
              <a:pPr/>
              <a:t>18</a:t>
            </a:fld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5" descr="NNPsolut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900" b="1" dirty="0" smtClean="0">
                <a:latin typeface="GulimChe" pitchFamily="49" charset="-127"/>
                <a:ea typeface="GulimChe" pitchFamily="49" charset="-127"/>
                <a:cs typeface="Helvetica"/>
              </a:rPr>
              <a:t>Agenda</a:t>
            </a:r>
            <a:endParaRPr lang="en-US" sz="6600" b="1" dirty="0">
              <a:latin typeface="GulimChe" pitchFamily="49" charset="-127"/>
              <a:ea typeface="GulimChe" pitchFamily="49" charset="-127"/>
              <a:cs typeface="Helvetica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Introduction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Problem Definition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System Justification</a:t>
            </a:r>
            <a:endParaRPr lang="en-US" dirty="0">
              <a:latin typeface="GulimChe" pitchFamily="49" charset="-127"/>
              <a:ea typeface="GulimChe" pitchFamily="49" charset="-127"/>
              <a:cs typeface="Helvetica"/>
            </a:endParaRPr>
          </a:p>
          <a:p>
            <a:r>
              <a:rPr lang="en-US" dirty="0"/>
              <a:t>Current </a:t>
            </a:r>
            <a:r>
              <a:rPr lang="en-US" dirty="0" smtClean="0"/>
              <a:t>Solution</a:t>
            </a:r>
            <a:endParaRPr lang="en-US" dirty="0" smtClean="0">
              <a:latin typeface="GulimChe" pitchFamily="49" charset="-127"/>
              <a:ea typeface="GulimChe" pitchFamily="49" charset="-127"/>
              <a:cs typeface="Helvetica"/>
            </a:endParaRP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System Goals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System Constraints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Resources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Model</a:t>
            </a:r>
          </a:p>
          <a:p>
            <a:r>
              <a:rPr lang="en-US" b="1" u="sng" dirty="0" smtClean="0">
                <a:latin typeface="GulimChe" pitchFamily="49" charset="-127"/>
                <a:ea typeface="GulimChe" pitchFamily="49" charset="-127"/>
                <a:cs typeface="Helvetica"/>
              </a:rPr>
              <a:t>Timeline</a:t>
            </a:r>
          </a:p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40475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</a:rPr>
              <a:pPr/>
              <a:t>19</a:t>
            </a:fld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Picture 4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latin typeface="GulimChe" pitchFamily="49" charset="-127"/>
                <a:ea typeface="GulimChe" pitchFamily="49" charset="-127"/>
                <a:cs typeface="Helvetica"/>
              </a:rPr>
              <a:t>Welcome</a:t>
            </a:r>
            <a:endParaRPr lang="en-US" sz="8000" b="1" dirty="0">
              <a:latin typeface="GulimChe" pitchFamily="49" charset="-127"/>
              <a:ea typeface="GulimChe" pitchFamily="49" charset="-127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3600" dirty="0" smtClean="0">
              <a:latin typeface="Helvetica"/>
              <a:cs typeface="Helvetica"/>
            </a:endParaRPr>
          </a:p>
          <a:p>
            <a:pPr>
              <a:buNone/>
            </a:pPr>
            <a:r>
              <a:rPr lang="en-US" sz="3600" dirty="0" smtClean="0">
                <a:latin typeface="GulimChe" pitchFamily="49" charset="-127"/>
                <a:ea typeface="GulimChe" pitchFamily="49" charset="-127"/>
                <a:cs typeface="Helvetica"/>
              </a:rPr>
              <a:t>Our Client:</a:t>
            </a:r>
          </a:p>
          <a:p>
            <a:pPr algn="r">
              <a:buNone/>
            </a:pPr>
            <a:r>
              <a:rPr lang="en-US" sz="4000" b="1" dirty="0" smtClean="0">
                <a:latin typeface="GulimChe" pitchFamily="49" charset="-127"/>
                <a:ea typeface="GulimChe" pitchFamily="49" charset="-127"/>
                <a:cs typeface="Helvetica"/>
              </a:rPr>
              <a:t>Dr. Darren Lim</a:t>
            </a:r>
          </a:p>
          <a:p>
            <a:pPr algn="r">
              <a:buNone/>
            </a:pPr>
            <a:r>
              <a:rPr lang="en-US" sz="3600" dirty="0" smtClean="0">
                <a:latin typeface="GulimChe" pitchFamily="49" charset="-127"/>
                <a:ea typeface="GulimChe" pitchFamily="49" charset="-127"/>
                <a:cs typeface="Helvetica"/>
              </a:rPr>
              <a:t>Professor of Computer Science</a:t>
            </a:r>
          </a:p>
          <a:p>
            <a:pPr algn="r">
              <a:buNone/>
            </a:pPr>
            <a:r>
              <a:rPr lang="en-US" sz="3600" dirty="0" smtClean="0">
                <a:latin typeface="GulimChe" pitchFamily="49" charset="-127"/>
                <a:ea typeface="GulimChe" pitchFamily="49" charset="-127"/>
                <a:cs typeface="Helvetica"/>
              </a:rPr>
              <a:t>Siena College</a:t>
            </a:r>
            <a:endParaRPr lang="en-US" sz="3600" dirty="0">
              <a:latin typeface="GulimChe" pitchFamily="49" charset="-127"/>
              <a:ea typeface="GulimChe" pitchFamily="49" charset="-127"/>
              <a:cs typeface="Helvetica"/>
            </a:endParaRPr>
          </a:p>
        </p:txBody>
      </p:sp>
      <p:pic>
        <p:nvPicPr>
          <p:cNvPr id="5" name="Picture 4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67818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8287B-3984-4191-92B6-9C963ECB5955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6000" b="1" dirty="0" smtClean="0">
                <a:latin typeface="GulimChe" pitchFamily="49" charset="-127"/>
                <a:ea typeface="GulimChe" pitchFamily="49" charset="-127"/>
              </a:rPr>
              <a:t>Timeline</a:t>
            </a:r>
            <a:endParaRPr lang="en-US" b="1" dirty="0">
              <a:latin typeface="GulimChe" pitchFamily="49" charset="-127"/>
              <a:ea typeface="GulimChe" pitchFamily="49" charset="-127"/>
            </a:endParaRPr>
          </a:p>
        </p:txBody>
      </p:sp>
      <p:pic>
        <p:nvPicPr>
          <p:cNvPr id="2052" name="Picture 4" descr="C:\Users\Anthony\Desktop\WaterFallMode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9144001" cy="3657600"/>
          </a:xfrm>
          <a:prstGeom prst="rect">
            <a:avLst/>
          </a:prstGeom>
          <a:noFill/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40475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</a:rPr>
              <a:pPr/>
              <a:t>20</a:t>
            </a:fld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5" descr="NNPsolut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atin typeface="GulimChe" pitchFamily="49" charset="-127"/>
                <a:ea typeface="GulimChe" pitchFamily="49" charset="-127"/>
              </a:rPr>
              <a:t>What’s Next</a:t>
            </a:r>
            <a:endParaRPr lang="en-US" sz="6000" b="1" dirty="0">
              <a:latin typeface="GulimChe" pitchFamily="49" charset="-127"/>
              <a:ea typeface="GulimChe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GulimChe" pitchFamily="49" charset="-127"/>
              <a:ea typeface="GulimChe" pitchFamily="49" charset="-127"/>
            </a:endParaRP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</a:rPr>
              <a:t>Requirement Specification – November 2010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</a:rPr>
              <a:t>Preliminary Design – December 2010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</a:rPr>
              <a:t>Detailed Design – Spring 2011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</a:rPr>
              <a:t>Acceptance Test – Spring 2011</a:t>
            </a:r>
          </a:p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64275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</a:rPr>
              <a:pPr/>
              <a:t>21</a:t>
            </a:fld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5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atin typeface="GulimChe" pitchFamily="49" charset="-127"/>
                <a:ea typeface="GulimChe" pitchFamily="49" charset="-127"/>
              </a:rPr>
              <a:t>Thank You</a:t>
            </a:r>
            <a:endParaRPr lang="en-US" sz="7200" b="1" dirty="0">
              <a:latin typeface="GulimChe" pitchFamily="49" charset="-127"/>
              <a:ea typeface="GulimChe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6000" dirty="0">
              <a:latin typeface="GulimChe" pitchFamily="49" charset="-127"/>
              <a:ea typeface="GulimChe" pitchFamily="49" charset="-127"/>
            </a:endParaRPr>
          </a:p>
          <a:p>
            <a:pPr algn="ctr">
              <a:buNone/>
            </a:pPr>
            <a:r>
              <a:rPr lang="en-US" sz="6000" dirty="0" smtClean="0">
                <a:latin typeface="GulimChe" pitchFamily="49" charset="-127"/>
                <a:ea typeface="GulimChe" pitchFamily="49" charset="-127"/>
              </a:rPr>
              <a:t>Any Questions??</a:t>
            </a:r>
            <a:endParaRPr lang="en-US" sz="6000" dirty="0">
              <a:latin typeface="GulimChe" pitchFamily="49" charset="-127"/>
              <a:ea typeface="GulimChe" pitchFamily="49" charset="-127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</a:rPr>
              <a:pPr/>
              <a:t>22</a:t>
            </a:fld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5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900" b="1" dirty="0" smtClean="0">
                <a:latin typeface="GulimChe" pitchFamily="49" charset="-127"/>
                <a:ea typeface="GulimChe" pitchFamily="49" charset="-127"/>
                <a:cs typeface="Helvetica"/>
              </a:rPr>
              <a:t>Agenda</a:t>
            </a:r>
            <a:endParaRPr lang="en-US" sz="6600" b="1" dirty="0">
              <a:latin typeface="GulimChe" pitchFamily="49" charset="-127"/>
              <a:ea typeface="GulimChe" pitchFamily="49" charset="-127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 smtClean="0">
                <a:latin typeface="GulimChe" pitchFamily="49" charset="-127"/>
                <a:ea typeface="GulimChe" pitchFamily="49" charset="-127"/>
                <a:cs typeface="Helvetica"/>
              </a:rPr>
              <a:t>Introduction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Problem Definition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System Justification</a:t>
            </a:r>
            <a:endParaRPr lang="en-US" dirty="0">
              <a:latin typeface="GulimChe" pitchFamily="49" charset="-127"/>
              <a:ea typeface="GulimChe" pitchFamily="49" charset="-127"/>
              <a:cs typeface="Helvetica"/>
            </a:endParaRPr>
          </a:p>
          <a:p>
            <a:r>
              <a:rPr lang="en-US" dirty="0"/>
              <a:t>Current </a:t>
            </a:r>
            <a:r>
              <a:rPr lang="en-US" dirty="0" smtClean="0"/>
              <a:t>Solution</a:t>
            </a:r>
            <a:endParaRPr lang="en-US" dirty="0" smtClean="0">
              <a:latin typeface="GulimChe" pitchFamily="49" charset="-127"/>
              <a:ea typeface="GulimChe" pitchFamily="49" charset="-127"/>
              <a:cs typeface="Helvetica"/>
            </a:endParaRP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System Goals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System Constraints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Resources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Model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Timeline</a:t>
            </a:r>
          </a:p>
          <a:p>
            <a:endParaRPr lang="en-US" dirty="0"/>
          </a:p>
        </p:txBody>
      </p:sp>
      <p:pic>
        <p:nvPicPr>
          <p:cNvPr id="6" name="Picture 5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67818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8287B-3984-4191-92B6-9C963ECB5955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GulimChe" pitchFamily="49" charset="-127"/>
                <a:ea typeface="GulimChe" pitchFamily="49" charset="-127"/>
                <a:cs typeface="Helvetica"/>
              </a:rPr>
              <a:t>Introduction</a:t>
            </a:r>
            <a:endParaRPr lang="en-US" sz="6000" b="1" dirty="0">
              <a:latin typeface="GulimChe" pitchFamily="49" charset="-127"/>
              <a:ea typeface="GulimChe" pitchFamily="49" charset="-127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4300" dirty="0" smtClean="0">
                <a:latin typeface="GulimChe" pitchFamily="49" charset="-127"/>
                <a:ea typeface="GulimChe" pitchFamily="49" charset="-127"/>
                <a:cs typeface="Helvetica"/>
              </a:rPr>
              <a:t>Our Team</a:t>
            </a:r>
          </a:p>
          <a:p>
            <a:pPr algn="ctr">
              <a:buNone/>
            </a:pPr>
            <a:r>
              <a:rPr lang="en-US" sz="1700" dirty="0">
                <a:latin typeface="GulimChe" pitchFamily="49" charset="-127"/>
                <a:ea typeface="GulimChe" pitchFamily="49" charset="-127"/>
                <a:cs typeface="Helvetica"/>
              </a:rPr>
              <a:t> </a:t>
            </a:r>
            <a:endParaRPr lang="en-US" sz="1700" dirty="0" smtClean="0">
              <a:latin typeface="GulimChe" pitchFamily="49" charset="-127"/>
              <a:ea typeface="GulimChe" pitchFamily="49" charset="-127"/>
              <a:cs typeface="Helvetica"/>
            </a:endParaRPr>
          </a:p>
          <a:p>
            <a:pPr algn="ctr">
              <a:buNone/>
            </a:pPr>
            <a:r>
              <a:rPr lang="en-US" sz="2600" b="1" dirty="0" smtClean="0">
                <a:latin typeface="GulimChe" pitchFamily="49" charset="-127"/>
                <a:ea typeface="GulimChe" pitchFamily="49" charset="-127"/>
                <a:cs typeface="Helvetica"/>
              </a:rPr>
              <a:t>Zachary Fitzsimmons</a:t>
            </a:r>
          </a:p>
          <a:p>
            <a:pPr algn="ctr">
              <a:buNone/>
            </a:pPr>
            <a:r>
              <a:rPr lang="en-US" sz="2600" dirty="0" smtClean="0">
                <a:latin typeface="GulimChe" pitchFamily="49" charset="-127"/>
                <a:ea typeface="GulimChe" pitchFamily="49" charset="-127"/>
                <a:cs typeface="Helvetica"/>
              </a:rPr>
              <a:t>Team Leader</a:t>
            </a:r>
          </a:p>
          <a:p>
            <a:pPr algn="ctr">
              <a:buNone/>
            </a:pPr>
            <a:endParaRPr lang="en-US" sz="2600" dirty="0">
              <a:latin typeface="GulimChe" pitchFamily="49" charset="-127"/>
              <a:ea typeface="GulimChe" pitchFamily="49" charset="-127"/>
              <a:cs typeface="Helvetica"/>
            </a:endParaRPr>
          </a:p>
          <a:p>
            <a:pPr algn="ctr">
              <a:buNone/>
            </a:pPr>
            <a:r>
              <a:rPr lang="en-US" sz="2600" b="1" dirty="0" smtClean="0">
                <a:latin typeface="GulimChe" pitchFamily="49" charset="-127"/>
                <a:ea typeface="GulimChe" pitchFamily="49" charset="-127"/>
                <a:cs typeface="Helvetica"/>
              </a:rPr>
              <a:t>Michael </a:t>
            </a:r>
            <a:r>
              <a:rPr lang="en-US" sz="2600" b="1" dirty="0" err="1" smtClean="0">
                <a:latin typeface="GulimChe" pitchFamily="49" charset="-127"/>
                <a:ea typeface="GulimChe" pitchFamily="49" charset="-127"/>
                <a:cs typeface="Helvetica"/>
              </a:rPr>
              <a:t>Pepe</a:t>
            </a:r>
            <a:endParaRPr lang="en-US" sz="2600" b="1" dirty="0" smtClean="0">
              <a:latin typeface="GulimChe" pitchFamily="49" charset="-127"/>
              <a:ea typeface="GulimChe" pitchFamily="49" charset="-127"/>
              <a:cs typeface="Helvetica"/>
            </a:endParaRPr>
          </a:p>
          <a:p>
            <a:pPr algn="ctr">
              <a:buNone/>
            </a:pPr>
            <a:r>
              <a:rPr lang="en-US" sz="2600" dirty="0" smtClean="0">
                <a:latin typeface="GulimChe" pitchFamily="49" charset="-127"/>
                <a:ea typeface="GulimChe" pitchFamily="49" charset="-127"/>
                <a:cs typeface="Helvetica"/>
              </a:rPr>
              <a:t>Lieutenant</a:t>
            </a:r>
          </a:p>
          <a:p>
            <a:pPr algn="ctr">
              <a:buNone/>
            </a:pPr>
            <a:endParaRPr lang="en-US" sz="2600" b="1" dirty="0">
              <a:latin typeface="GulimChe" pitchFamily="49" charset="-127"/>
              <a:ea typeface="GulimChe" pitchFamily="49" charset="-127"/>
              <a:cs typeface="Helvetica"/>
            </a:endParaRPr>
          </a:p>
          <a:p>
            <a:pPr algn="ctr">
              <a:buNone/>
            </a:pPr>
            <a:r>
              <a:rPr lang="en-US" sz="2600" b="1" dirty="0" smtClean="0">
                <a:latin typeface="GulimChe" pitchFamily="49" charset="-127"/>
                <a:ea typeface="GulimChe" pitchFamily="49" charset="-127"/>
                <a:cs typeface="Helvetica"/>
              </a:rPr>
              <a:t>Anthony </a:t>
            </a:r>
            <a:r>
              <a:rPr lang="en-US" sz="2600" b="1" dirty="0" err="1" smtClean="0">
                <a:latin typeface="GulimChe" pitchFamily="49" charset="-127"/>
                <a:ea typeface="GulimChe" pitchFamily="49" charset="-127"/>
                <a:cs typeface="Helvetica"/>
              </a:rPr>
              <a:t>Parente</a:t>
            </a:r>
            <a:endParaRPr lang="en-US" sz="2600" b="1" dirty="0" smtClean="0">
              <a:latin typeface="GulimChe" pitchFamily="49" charset="-127"/>
              <a:ea typeface="GulimChe" pitchFamily="49" charset="-127"/>
              <a:cs typeface="Helvetica"/>
            </a:endParaRPr>
          </a:p>
          <a:p>
            <a:pPr algn="ctr">
              <a:buNone/>
            </a:pPr>
            <a:r>
              <a:rPr lang="en-US" sz="2600" dirty="0" smtClean="0">
                <a:latin typeface="GulimChe" pitchFamily="49" charset="-127"/>
                <a:ea typeface="GulimChe" pitchFamily="49" charset="-127"/>
                <a:cs typeface="Helvetica"/>
              </a:rPr>
              <a:t>Systems Administrator </a:t>
            </a:r>
          </a:p>
          <a:p>
            <a:pPr algn="ctr">
              <a:buNone/>
            </a:pPr>
            <a:endParaRPr lang="en-US" sz="2600" dirty="0">
              <a:latin typeface="GulimChe" pitchFamily="49" charset="-127"/>
              <a:ea typeface="GulimChe" pitchFamily="49" charset="-127"/>
              <a:cs typeface="Helvetica"/>
            </a:endParaRPr>
          </a:p>
          <a:p>
            <a:pPr algn="ctr">
              <a:buNone/>
            </a:pPr>
            <a:r>
              <a:rPr lang="en-US" sz="2600" b="1" dirty="0" smtClean="0">
                <a:latin typeface="GulimChe" pitchFamily="49" charset="-127"/>
                <a:ea typeface="GulimChe" pitchFamily="49" charset="-127"/>
                <a:cs typeface="Helvetica"/>
              </a:rPr>
              <a:t>Matthew </a:t>
            </a:r>
            <a:r>
              <a:rPr lang="en-US" sz="2600" b="1" dirty="0" err="1" smtClean="0">
                <a:latin typeface="GulimChe" pitchFamily="49" charset="-127"/>
                <a:ea typeface="GulimChe" pitchFamily="49" charset="-127"/>
                <a:cs typeface="Helvetica"/>
              </a:rPr>
              <a:t>Ferritto</a:t>
            </a:r>
            <a:endParaRPr lang="en-US" sz="2600" b="1" dirty="0" smtClean="0">
              <a:latin typeface="GulimChe" pitchFamily="49" charset="-127"/>
              <a:ea typeface="GulimChe" pitchFamily="49" charset="-127"/>
              <a:cs typeface="Helvetica"/>
            </a:endParaRPr>
          </a:p>
          <a:p>
            <a:pPr algn="ctr">
              <a:buNone/>
            </a:pPr>
            <a:r>
              <a:rPr lang="en-US" sz="2600" dirty="0" smtClean="0">
                <a:latin typeface="GulimChe" pitchFamily="49" charset="-127"/>
                <a:ea typeface="GulimChe" pitchFamily="49" charset="-127"/>
                <a:cs typeface="Helvetica"/>
              </a:rPr>
              <a:t>Lead Webmaster</a:t>
            </a:r>
          </a:p>
          <a:p>
            <a:pPr algn="ctr">
              <a:buNone/>
            </a:pPr>
            <a:endParaRPr lang="en-US" sz="2600" dirty="0">
              <a:latin typeface="GulimChe" pitchFamily="49" charset="-127"/>
              <a:ea typeface="GulimChe" pitchFamily="49" charset="-127"/>
              <a:cs typeface="Helvetica"/>
            </a:endParaRPr>
          </a:p>
          <a:p>
            <a:pPr algn="ctr">
              <a:buNone/>
            </a:pPr>
            <a:r>
              <a:rPr lang="en-US" sz="2600" b="1" dirty="0" smtClean="0">
                <a:latin typeface="GulimChe" pitchFamily="49" charset="-127"/>
                <a:ea typeface="GulimChe" pitchFamily="49" charset="-127"/>
                <a:cs typeface="Helvetica"/>
              </a:rPr>
              <a:t>Renee </a:t>
            </a:r>
            <a:r>
              <a:rPr lang="en-US" sz="2600" b="1" dirty="0" err="1" smtClean="0">
                <a:latin typeface="GulimChe" pitchFamily="49" charset="-127"/>
                <a:ea typeface="GulimChe" pitchFamily="49" charset="-127"/>
                <a:cs typeface="Helvetica"/>
              </a:rPr>
              <a:t>Solheim</a:t>
            </a:r>
            <a:endParaRPr lang="en-US" sz="2600" b="1" dirty="0" smtClean="0">
              <a:latin typeface="GulimChe" pitchFamily="49" charset="-127"/>
              <a:ea typeface="GulimChe" pitchFamily="49" charset="-127"/>
              <a:cs typeface="Helvetica"/>
            </a:endParaRPr>
          </a:p>
          <a:p>
            <a:pPr algn="ctr">
              <a:buNone/>
            </a:pPr>
            <a:r>
              <a:rPr lang="en-US" sz="2600" dirty="0" smtClean="0">
                <a:latin typeface="GulimChe" pitchFamily="49" charset="-127"/>
                <a:ea typeface="GulimChe" pitchFamily="49" charset="-127"/>
                <a:cs typeface="Helvetica"/>
              </a:rPr>
              <a:t>Document Analyst</a:t>
            </a:r>
          </a:p>
          <a:p>
            <a:pPr algn="ctr">
              <a:buNone/>
            </a:pPr>
            <a:endParaRPr lang="en-US" sz="1800" b="1" dirty="0" smtClean="0">
              <a:latin typeface="Helvetica"/>
              <a:cs typeface="Helvetica"/>
            </a:endParaRPr>
          </a:p>
          <a:p>
            <a:pPr algn="ctr">
              <a:buNone/>
            </a:pPr>
            <a:endParaRPr lang="en-US" sz="1800" dirty="0">
              <a:latin typeface="Helvetica"/>
              <a:cs typeface="Helvetica"/>
            </a:endParaRPr>
          </a:p>
          <a:p>
            <a:pPr algn="ctr">
              <a:buNone/>
            </a:pPr>
            <a:endParaRPr lang="en-US" sz="1800" b="1" dirty="0" smtClean="0">
              <a:latin typeface="Helvetica"/>
              <a:cs typeface="Helvetica"/>
            </a:endParaRPr>
          </a:p>
          <a:p>
            <a:pPr algn="ctr">
              <a:buNone/>
            </a:pPr>
            <a:endParaRPr lang="en-US" sz="1800" dirty="0">
              <a:latin typeface="Helvetica"/>
              <a:cs typeface="Helvetica"/>
            </a:endParaRPr>
          </a:p>
        </p:txBody>
      </p:sp>
      <p:pic>
        <p:nvPicPr>
          <p:cNvPr id="5" name="Picture 4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840" y="6476024"/>
            <a:ext cx="1859560" cy="381976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64275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</a:rPr>
              <a:pPr/>
              <a:t>4</a:t>
            </a:fld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900" b="1" dirty="0" smtClean="0">
                <a:latin typeface="GulimChe" pitchFamily="49" charset="-127"/>
                <a:ea typeface="GulimChe" pitchFamily="49" charset="-127"/>
                <a:cs typeface="Helvetica"/>
              </a:rPr>
              <a:t>Agenda</a:t>
            </a:r>
            <a:endParaRPr lang="en-US" sz="6600" b="1" dirty="0">
              <a:latin typeface="GulimChe" pitchFamily="49" charset="-127"/>
              <a:ea typeface="GulimChe" pitchFamily="49" charset="-127"/>
              <a:cs typeface="Helvetica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Introduction</a:t>
            </a:r>
          </a:p>
          <a:p>
            <a:r>
              <a:rPr lang="en-US" b="1" u="sng" dirty="0" smtClean="0">
                <a:latin typeface="GulimChe" pitchFamily="49" charset="-127"/>
                <a:ea typeface="GulimChe" pitchFamily="49" charset="-127"/>
                <a:cs typeface="Helvetica"/>
              </a:rPr>
              <a:t>Problem Definition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System </a:t>
            </a:r>
            <a:r>
              <a:rPr lang="en-US" dirty="0">
                <a:latin typeface="GulimChe" pitchFamily="49" charset="-127"/>
                <a:ea typeface="GulimChe" pitchFamily="49" charset="-127"/>
                <a:cs typeface="Helvetica"/>
              </a:rPr>
              <a:t>Justification</a:t>
            </a:r>
          </a:p>
          <a:p>
            <a:r>
              <a:rPr lang="en-US" dirty="0"/>
              <a:t>Current </a:t>
            </a:r>
            <a:r>
              <a:rPr lang="en-US" dirty="0" smtClean="0"/>
              <a:t>Solution</a:t>
            </a:r>
            <a:endParaRPr lang="en-US" dirty="0" smtClean="0">
              <a:latin typeface="GulimChe" pitchFamily="49" charset="-127"/>
              <a:ea typeface="GulimChe" pitchFamily="49" charset="-127"/>
              <a:cs typeface="Helvetica"/>
            </a:endParaRP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System Goals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System Constraints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Resources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Model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Timeline</a:t>
            </a:r>
          </a:p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</a:rPr>
              <a:pPr/>
              <a:t>5</a:t>
            </a:fld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GulimChe" pitchFamily="49" charset="-127"/>
                <a:ea typeface="GulimChe" pitchFamily="49" charset="-127"/>
              </a:rPr>
              <a:t>Problem Definition</a:t>
            </a:r>
            <a:endParaRPr lang="en-US" sz="4800" b="1" dirty="0">
              <a:latin typeface="GulimChe" pitchFamily="49" charset="-127"/>
              <a:ea typeface="GulimChe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8229600" cy="4525963"/>
          </a:xfrm>
        </p:spPr>
        <p:txBody>
          <a:bodyPr/>
          <a:lstStyle/>
          <a:p>
            <a:r>
              <a:rPr lang="en-US" dirty="0" smtClean="0"/>
              <a:t>Competitive Programming Contests</a:t>
            </a:r>
          </a:p>
          <a:p>
            <a:pPr lvl="1"/>
            <a:r>
              <a:rPr lang="en-US" dirty="0" smtClean="0"/>
              <a:t>Problem submission/timing</a:t>
            </a:r>
          </a:p>
          <a:p>
            <a:pPr lvl="1"/>
            <a:r>
              <a:rPr lang="en-US" dirty="0" smtClean="0"/>
              <a:t>Messaging between participants/judges</a:t>
            </a:r>
          </a:p>
          <a:p>
            <a:pPr lvl="1"/>
            <a:r>
              <a:rPr lang="en-US" dirty="0" smtClean="0"/>
              <a:t>Scoreboard</a:t>
            </a:r>
            <a:endParaRPr lang="en-US" dirty="0"/>
          </a:p>
        </p:txBody>
      </p:sp>
      <p:pic>
        <p:nvPicPr>
          <p:cNvPr id="5" name="Picture 4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6477000"/>
            <a:ext cx="1859560" cy="381976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</a:rPr>
              <a:pPr/>
              <a:t>6</a:t>
            </a:fld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388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900" b="1" dirty="0" smtClean="0">
                <a:latin typeface="GulimChe" pitchFamily="49" charset="-127"/>
                <a:ea typeface="GulimChe" pitchFamily="49" charset="-127"/>
                <a:cs typeface="Helvetica"/>
              </a:rPr>
              <a:t>Agenda</a:t>
            </a:r>
            <a:endParaRPr lang="en-US" sz="6600" b="1" dirty="0">
              <a:latin typeface="GulimChe" pitchFamily="49" charset="-127"/>
              <a:ea typeface="GulimChe" pitchFamily="49" charset="-127"/>
              <a:cs typeface="Helvetica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Introduction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Problem Definition</a:t>
            </a:r>
          </a:p>
          <a:p>
            <a:r>
              <a:rPr lang="en-US" b="1" u="sng" dirty="0" smtClean="0">
                <a:latin typeface="GulimChe" pitchFamily="49" charset="-127"/>
                <a:ea typeface="GulimChe" pitchFamily="49" charset="-127"/>
                <a:cs typeface="Helvetica"/>
              </a:rPr>
              <a:t>System Justification</a:t>
            </a:r>
            <a:endParaRPr lang="en-US" dirty="0">
              <a:latin typeface="GulimChe" pitchFamily="49" charset="-127"/>
              <a:ea typeface="GulimChe" pitchFamily="49" charset="-127"/>
              <a:cs typeface="Helvetica"/>
            </a:endParaRPr>
          </a:p>
          <a:p>
            <a:r>
              <a:rPr lang="en-US" dirty="0"/>
              <a:t>Current </a:t>
            </a:r>
            <a:r>
              <a:rPr lang="en-US" dirty="0" smtClean="0"/>
              <a:t>Solution</a:t>
            </a:r>
            <a:endParaRPr lang="en-US" b="1" u="sng" dirty="0" smtClean="0">
              <a:latin typeface="GulimChe" pitchFamily="49" charset="-127"/>
              <a:ea typeface="GulimChe" pitchFamily="49" charset="-127"/>
              <a:cs typeface="Helvetica"/>
            </a:endParaRP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System Goals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System Constraints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Resources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Model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Timeline</a:t>
            </a:r>
          </a:p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</a:rPr>
              <a:pPr/>
              <a:t>7</a:t>
            </a:fld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6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GulimChe" pitchFamily="49" charset="-127"/>
                <a:ea typeface="GulimChe" pitchFamily="49" charset="-127"/>
              </a:rPr>
              <a:t>System Justification</a:t>
            </a:r>
            <a:endParaRPr lang="en-US" sz="4800" b="1" dirty="0">
              <a:latin typeface="GulimChe" pitchFamily="49" charset="-127"/>
              <a:ea typeface="GulimChe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ulimChe" pitchFamily="49" charset="-127"/>
                <a:ea typeface="GulimChe" pitchFamily="49" charset="-127"/>
              </a:rPr>
              <a:t>Dr. Lim’s annual programming contest needs reliable software	</a:t>
            </a:r>
            <a:endParaRPr lang="en-US" dirty="0">
              <a:latin typeface="GulimChe" pitchFamily="49" charset="-127"/>
              <a:ea typeface="GulimChe" pitchFamily="49" charset="-127"/>
            </a:endParaRP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</a:rPr>
              <a:t>Current solution</a:t>
            </a:r>
          </a:p>
          <a:p>
            <a:pPr lvl="1"/>
            <a:r>
              <a:rPr lang="en-US" dirty="0">
                <a:latin typeface="GulimChe" pitchFamily="49" charset="-127"/>
                <a:ea typeface="GulimChe" pitchFamily="49" charset="-127"/>
              </a:rPr>
              <a:t>I</a:t>
            </a:r>
            <a:r>
              <a:rPr lang="en-US" dirty="0" smtClean="0">
                <a:latin typeface="GulimChe" pitchFamily="49" charset="-127"/>
                <a:ea typeface="GulimChe" pitchFamily="49" charset="-127"/>
              </a:rPr>
              <a:t>s segregated</a:t>
            </a:r>
          </a:p>
          <a:p>
            <a:pPr lvl="1"/>
            <a:r>
              <a:rPr lang="en-US" dirty="0" smtClean="0">
                <a:latin typeface="GulimChe" pitchFamily="49" charset="-127"/>
                <a:ea typeface="GulimChe" pitchFamily="49" charset="-127"/>
              </a:rPr>
              <a:t>Has a difficult to use interface</a:t>
            </a:r>
          </a:p>
          <a:p>
            <a:pPr lvl="1"/>
            <a:r>
              <a:rPr lang="en-US" dirty="0" smtClean="0">
                <a:latin typeface="GulimChe" pitchFamily="49" charset="-127"/>
                <a:ea typeface="GulimChe" pitchFamily="49" charset="-127"/>
              </a:rPr>
              <a:t>Has no security against malicious code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</a:rPr>
              <a:pPr/>
              <a:t>8</a:t>
            </a:fld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5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900" b="1" dirty="0" smtClean="0">
                <a:latin typeface="GulimChe" pitchFamily="49" charset="-127"/>
                <a:ea typeface="GulimChe" pitchFamily="49" charset="-127"/>
                <a:cs typeface="Helvetica"/>
              </a:rPr>
              <a:t>Agenda</a:t>
            </a:r>
            <a:endParaRPr lang="en-US" sz="6600" b="1" dirty="0">
              <a:latin typeface="GulimChe" pitchFamily="49" charset="-127"/>
              <a:ea typeface="GulimChe" pitchFamily="49" charset="-127"/>
              <a:cs typeface="Helvetica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Introduction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Problem Definition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System Justification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System Goals</a:t>
            </a:r>
          </a:p>
          <a:p>
            <a:r>
              <a:rPr lang="en-US" b="1" u="sng" dirty="0"/>
              <a:t>Current </a:t>
            </a:r>
            <a:r>
              <a:rPr lang="en-US" b="1" u="sng" dirty="0" smtClean="0"/>
              <a:t>Solution</a:t>
            </a:r>
            <a:endParaRPr lang="en-US" b="1" u="sng" dirty="0" smtClean="0">
              <a:latin typeface="GulimChe" pitchFamily="49" charset="-127"/>
              <a:ea typeface="GulimChe" pitchFamily="49" charset="-127"/>
              <a:cs typeface="Helvetica"/>
            </a:endParaRP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System Constraints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Resources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Model</a:t>
            </a:r>
          </a:p>
          <a:p>
            <a:r>
              <a:rPr lang="en-US" dirty="0" smtClean="0">
                <a:latin typeface="GulimChe" pitchFamily="49" charset="-127"/>
                <a:ea typeface="GulimChe" pitchFamily="49" charset="-127"/>
                <a:cs typeface="Helvetica"/>
              </a:rPr>
              <a:t>Timeline</a:t>
            </a:r>
          </a:p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365125"/>
          </a:xfrm>
        </p:spPr>
        <p:txBody>
          <a:bodyPr/>
          <a:lstStyle/>
          <a:p>
            <a:fld id="{8658287B-3984-4191-92B6-9C963ECB5955}" type="slidenum">
              <a:rPr lang="en-US" sz="3200" smtClean="0">
                <a:solidFill>
                  <a:schemeClr val="tx1"/>
                </a:solidFill>
              </a:rPr>
              <a:pPr/>
              <a:t>9</a:t>
            </a:fld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" name="Picture 9" descr="NNPsolu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6476024"/>
            <a:ext cx="1859560" cy="38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605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358</Words>
  <Application>Microsoft Office PowerPoint</Application>
  <PresentationFormat>On-screen Show (4:3)</PresentationFormat>
  <Paragraphs>185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Title</vt:lpstr>
      <vt:lpstr>Welcome</vt:lpstr>
      <vt:lpstr>Agenda</vt:lpstr>
      <vt:lpstr>Introduction</vt:lpstr>
      <vt:lpstr>Agenda</vt:lpstr>
      <vt:lpstr>Problem Definition</vt:lpstr>
      <vt:lpstr>Agenda</vt:lpstr>
      <vt:lpstr>System Justification</vt:lpstr>
      <vt:lpstr>Agenda</vt:lpstr>
      <vt:lpstr>Current Solution</vt:lpstr>
      <vt:lpstr>Agenda</vt:lpstr>
      <vt:lpstr>System Goals</vt:lpstr>
      <vt:lpstr>Agenda</vt:lpstr>
      <vt:lpstr>Constraints</vt:lpstr>
      <vt:lpstr>Agenda</vt:lpstr>
      <vt:lpstr>Resources</vt:lpstr>
      <vt:lpstr>Agenda</vt:lpstr>
      <vt:lpstr>Development Model</vt:lpstr>
      <vt:lpstr>Agenda</vt:lpstr>
      <vt:lpstr>Timeline</vt:lpstr>
      <vt:lpstr>What’s Next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S.L.I.C.E</dc:title>
  <dc:creator>rm22solh</dc:creator>
  <cp:lastModifiedBy>ma09ferr</cp:lastModifiedBy>
  <cp:revision>36</cp:revision>
  <dcterms:created xsi:type="dcterms:W3CDTF">2011-09-21T00:09:51Z</dcterms:created>
  <dcterms:modified xsi:type="dcterms:W3CDTF">2011-09-30T01:40:56Z</dcterms:modified>
</cp:coreProperties>
</file>