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6" r:id="rId2"/>
    <p:sldId id="257" r:id="rId3"/>
    <p:sldId id="259" r:id="rId4"/>
    <p:sldId id="304" r:id="rId5"/>
    <p:sldId id="261" r:id="rId6"/>
    <p:sldId id="305" r:id="rId7"/>
    <p:sldId id="263" r:id="rId8"/>
    <p:sldId id="370" r:id="rId9"/>
    <p:sldId id="318" r:id="rId10"/>
    <p:sldId id="369" r:id="rId11"/>
    <p:sldId id="368" r:id="rId12"/>
    <p:sldId id="308" r:id="rId13"/>
    <p:sldId id="366" r:id="rId14"/>
    <p:sldId id="367" r:id="rId15"/>
    <p:sldId id="371" r:id="rId16"/>
    <p:sldId id="333" r:id="rId17"/>
    <p:sldId id="334" r:id="rId18"/>
    <p:sldId id="310" r:id="rId19"/>
    <p:sldId id="323" r:id="rId20"/>
    <p:sldId id="372" r:id="rId21"/>
    <p:sldId id="373" r:id="rId22"/>
    <p:sldId id="374" r:id="rId23"/>
    <p:sldId id="375" r:id="rId24"/>
    <p:sldId id="376" r:id="rId25"/>
    <p:sldId id="380" r:id="rId26"/>
    <p:sldId id="320" r:id="rId27"/>
    <p:sldId id="319" r:id="rId28"/>
    <p:sldId id="378" r:id="rId29"/>
    <p:sldId id="267" r:id="rId30"/>
    <p:sldId id="379" r:id="rId31"/>
    <p:sldId id="335" r:id="rId32"/>
    <p:sldId id="275" r:id="rId3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8D"/>
    <a:srgbClr val="ECE23D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2" autoAdjust="0"/>
    <p:restoredTop sz="94660"/>
  </p:normalViewPr>
  <p:slideViewPr>
    <p:cSldViewPr>
      <p:cViewPr varScale="1">
        <p:scale>
          <a:sx n="69" d="100"/>
          <a:sy n="69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SLICE Detailed Design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E8005-1739-44FB-B863-0508906A6A57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P=NP solutions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B4964-2974-447E-BDB2-EBC826B0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SLICE Detailed Design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12EDB-1FEE-4D98-952A-6B90044FC0DE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P=NP solutions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D214A-5974-4D9E-96B7-736EDD621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1141696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7D214A-5974-4D9E-96B7-736EDD6219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E68071C-0648-47D5-9ACE-C96BB4B3A960}" type="datetime1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P=NP solutions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SLICE Detailed Design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B6B3-DA6E-4AF5-B7CF-928FD947780B}" type="datetime1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A9F50-0F3E-4898-B9C5-27E15141A0D8}" type="datetime1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8D61-16DA-4953-B163-7767CEEDC456}" type="datetime1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B397-31C3-415F-85CD-D57668DBF399}" type="datetime1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957A2-C02D-463B-A1F4-E5402C7465FB}" type="datetime1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2B35-D9B2-45F5-802D-69C4321C099F}" type="datetime1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1607-DB58-426F-B862-498B2FA8502C}" type="datetime1">
              <a:rPr lang="en-US" smtClean="0"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232C-4443-41F8-BB09-7199B5F1A11D}" type="datetime1">
              <a:rPr lang="en-US" smtClean="0"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63DD-6D0D-46EC-A337-42D17565244C}" type="datetime1">
              <a:rPr lang="en-US" smtClean="0"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768F-D262-4120-BC92-8C1A51DACC68}" type="datetime1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840A-EBF2-4321-ACDB-1FBB94F37986}" type="datetime1">
              <a:rPr lang="en-US" smtClean="0"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FF8D"/>
            </a:gs>
            <a:gs pos="100000">
              <a:srgbClr val="FFFF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3DACC-ACD4-4ED6-A0A8-9B4307FE36EF}" type="datetime1">
              <a:rPr lang="en-US" smtClean="0"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8287B-3984-4191-92B6-9C963ECB59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5000">
              <a:srgbClr val="FCFF8D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>
                    <a:alpha val="0"/>
                  </a:schemeClr>
                </a:solidFill>
                <a:latin typeface="GulimChe" pitchFamily="49" charset="-127"/>
                <a:ea typeface="GulimChe" pitchFamily="49" charset="-127"/>
                <a:cs typeface="Helvetica"/>
              </a:rPr>
              <a:t>Title</a:t>
            </a:r>
            <a:endParaRPr lang="en-US" sz="8000" dirty="0">
              <a:solidFill>
                <a:schemeClr val="bg1">
                  <a:alpha val="0"/>
                </a:schemeClr>
              </a:solidFill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slic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895600" y="76200"/>
            <a:ext cx="3504966" cy="2944172"/>
          </a:xfrm>
          <a:prstGeom prst="rect">
            <a:avLst/>
          </a:prstGeom>
        </p:spPr>
      </p:pic>
      <p:pic>
        <p:nvPicPr>
          <p:cNvPr id="10" name="Picture 9" descr="NNPsolutions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362200" y="5257800"/>
            <a:ext cx="4955718" cy="101796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457200" y="3272135"/>
            <a:ext cx="998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  <a:cs typeface="EucrosiaUPC" pitchFamily="18" charset="-34"/>
              </a:rPr>
              <a:t>S</a:t>
            </a:r>
            <a:r>
              <a:rPr lang="en-US" sz="2400" dirty="0" smtClean="0">
                <a:latin typeface="+mj-lt"/>
                <a:cs typeface="EucrosiaUPC" pitchFamily="18" charset="-34"/>
              </a:rPr>
              <a:t>oftware </a:t>
            </a:r>
            <a:r>
              <a:rPr lang="en-US" sz="2400" b="1" dirty="0" smtClean="0">
                <a:latin typeface="+mj-lt"/>
                <a:cs typeface="EucrosiaUPC" pitchFamily="18" charset="-34"/>
              </a:rPr>
              <a:t>L</a:t>
            </a:r>
            <a:r>
              <a:rPr lang="en-US" sz="2400" dirty="0" smtClean="0">
                <a:latin typeface="+mj-lt"/>
                <a:cs typeface="EucrosiaUPC" pitchFamily="18" charset="-34"/>
              </a:rPr>
              <a:t>inked </a:t>
            </a:r>
            <a:r>
              <a:rPr lang="en-US" sz="2400" b="1" dirty="0" smtClean="0">
                <a:latin typeface="+mj-lt"/>
                <a:cs typeface="EucrosiaUPC" pitchFamily="18" charset="-34"/>
              </a:rPr>
              <a:t>I</a:t>
            </a:r>
            <a:r>
              <a:rPr lang="en-US" sz="2400" dirty="0" smtClean="0">
                <a:latin typeface="+mj-lt"/>
                <a:cs typeface="EucrosiaUPC" pitchFamily="18" charset="-34"/>
              </a:rPr>
              <a:t>nteractive </a:t>
            </a:r>
            <a:r>
              <a:rPr lang="en-US" sz="2400" b="1" dirty="0" smtClean="0">
                <a:latin typeface="+mj-lt"/>
                <a:cs typeface="EucrosiaUPC" pitchFamily="18" charset="-34"/>
              </a:rPr>
              <a:t>C</a:t>
            </a:r>
            <a:r>
              <a:rPr lang="en-US" sz="2400" dirty="0" smtClean="0">
                <a:latin typeface="+mj-lt"/>
                <a:cs typeface="EucrosiaUPC" pitchFamily="18" charset="-34"/>
              </a:rPr>
              <a:t>ompetitive </a:t>
            </a:r>
            <a:r>
              <a:rPr lang="en-US" sz="2400" b="1" dirty="0" smtClean="0">
                <a:latin typeface="+mj-lt"/>
                <a:cs typeface="EucrosiaUPC" pitchFamily="18" charset="-34"/>
              </a:rPr>
              <a:t>E</a:t>
            </a:r>
            <a:r>
              <a:rPr lang="en-US" sz="2400" dirty="0" smtClean="0">
                <a:latin typeface="+mj-lt"/>
                <a:cs typeface="EucrosiaUPC" pitchFamily="18" charset="-34"/>
              </a:rPr>
              <a:t>nvironment</a:t>
            </a:r>
            <a:endParaRPr lang="en-US" sz="2400" dirty="0">
              <a:latin typeface="+mj-lt"/>
              <a:cs typeface="EucrosiaUPC" pitchFamily="18" charset="-34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371600" y="3810000"/>
            <a:ext cx="64008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u="sng" dirty="0" smtClean="0">
                <a:latin typeface="+mj-lt"/>
                <a:cs typeface="EucrosiaUPC" pitchFamily="18" charset="-34"/>
              </a:rPr>
              <a:t>Detailed Design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EucrosiaUPC" pitchFamily="18" charset="-34"/>
              </a:rPr>
              <a:t>March 1</a:t>
            </a:r>
            <a:r>
              <a:rPr lang="en-US" baseline="30000" dirty="0" smtClean="0">
                <a:latin typeface="+mj-lt"/>
                <a:cs typeface="EucrosiaUPC" pitchFamily="18" charset="-34"/>
              </a:rPr>
              <a:t>st</a:t>
            </a:r>
            <a:r>
              <a:rPr lang="en-US" dirty="0" smtClean="0">
                <a:latin typeface="+mj-lt"/>
                <a:cs typeface="EucrosiaUPC" pitchFamily="18" charset="-34"/>
              </a:rPr>
              <a:t>, 2012</a:t>
            </a:r>
            <a:endParaRPr lang="en-US" sz="900" dirty="0" smtClean="0">
              <a:latin typeface="+mj-lt"/>
              <a:cs typeface="EucrosiaUPC" pitchFamily="18" charset="-34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3108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</a:rPr>
              <a:t>EER Legend</a:t>
            </a:r>
            <a:endParaRPr lang="en-US" sz="6000" b="1" dirty="0"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4" name="Picture 3" descr="ActivityNo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238625"/>
            <a:ext cx="1590675" cy="866775"/>
          </a:xfrm>
          <a:prstGeom prst="rect">
            <a:avLst/>
          </a:prstGeom>
        </p:spPr>
      </p:pic>
      <p:pic>
        <p:nvPicPr>
          <p:cNvPr id="5" name="Picture 4" descr="actobjec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114675"/>
            <a:ext cx="1276350" cy="695325"/>
          </a:xfrm>
          <a:prstGeom prst="rect">
            <a:avLst/>
          </a:prstGeom>
        </p:spPr>
      </p:pic>
      <p:pic>
        <p:nvPicPr>
          <p:cNvPr id="6" name="Picture 5" descr="actdecisi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3000" y="1762125"/>
            <a:ext cx="1095375" cy="981075"/>
          </a:xfrm>
          <a:prstGeom prst="rect">
            <a:avLst/>
          </a:prstGeom>
        </p:spPr>
      </p:pic>
      <p:pic>
        <p:nvPicPr>
          <p:cNvPr id="7" name="Picture 6" descr="EntityConnector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9200" y="5410200"/>
            <a:ext cx="1419225" cy="638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86200" y="1905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Relation: </a:t>
            </a:r>
            <a:r>
              <a:rPr lang="en-US" dirty="0" smtClean="0"/>
              <a:t>The relation between the two entities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62400" y="3124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Entity: </a:t>
            </a:r>
            <a:r>
              <a:rPr lang="en-US" dirty="0" smtClean="0"/>
              <a:t> A Data Entity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4267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Attribute: </a:t>
            </a:r>
            <a:r>
              <a:rPr lang="en-US" dirty="0" smtClean="0"/>
              <a:t>An attribute associated with an entity or relation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038600" y="5334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Connection: </a:t>
            </a:r>
            <a:r>
              <a:rPr lang="en-US" dirty="0" smtClean="0"/>
              <a:t>The connection used between entities, attributes and relations</a:t>
            </a:r>
            <a:endParaRPr lang="en-US" b="1" dirty="0"/>
          </a:p>
        </p:txBody>
      </p:sp>
      <p:pic>
        <p:nvPicPr>
          <p:cNvPr id="12" name="Picture 11" descr="NNPsolutions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323624"/>
            <a:ext cx="1859560" cy="381976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/>
        </p:nvSpPr>
        <p:spPr>
          <a:xfrm>
            <a:off x="6781800" y="6264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r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"/>
            <a:ext cx="8610600" cy="6415087"/>
          </a:xfrm>
          <a:prstGeom prst="rect">
            <a:avLst/>
          </a:prstGeom>
        </p:spPr>
      </p:pic>
      <p:pic>
        <p:nvPicPr>
          <p:cNvPr id="3" name="Picture 2" descr="NNPsolutio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7818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EER Diagrams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Schema Tables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Data Dictionary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Testing Plan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Unit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Acceptance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Website Map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Prototype Screens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Timeline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12" name="Picture 11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Schema Table</a:t>
            </a:r>
            <a:endParaRPr lang="en-US" sz="6000" dirty="0"/>
          </a:p>
        </p:txBody>
      </p:sp>
      <p:pic>
        <p:nvPicPr>
          <p:cNvPr id="4" name="Picture 3" descr="model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990600"/>
            <a:ext cx="6400800" cy="5486400"/>
          </a:xfrm>
          <a:prstGeom prst="rect">
            <a:avLst/>
          </a:prstGeom>
        </p:spPr>
      </p:pic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Schema Table cont.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pic>
        <p:nvPicPr>
          <p:cNvPr id="7" name="Picture 6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0" name="Picture 9" descr="model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600200"/>
            <a:ext cx="8229600" cy="44958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EER Diagrams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Schema Tables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Data Dictionary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Testing Plan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Unit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Acceptance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Website Map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Prototype Screens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Timeline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6294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</a:rPr>
              <a:t>Data Dictionary</a:t>
            </a:r>
            <a:endParaRPr lang="en-US" sz="6000" b="1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524000"/>
            <a:ext cx="7924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/>
              <a:t>Table Columns: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Data Name - The name of the data entity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Applicable to - The views that the data is used or displayed in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Data Type - How the data entity will be stored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Data Size - How large that data entity can be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Description - What the data entity is used for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Acceptable Input - A descriptor of allowed input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Good Example of Input - An acceptable example input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Table-  The applicable table in the schema</a:t>
            </a:r>
          </a:p>
          <a:p>
            <a:pPr>
              <a:buFont typeface="Arial" pitchFamily="34" charset="0"/>
              <a:buChar char="•"/>
            </a:pPr>
            <a:endParaRPr lang="en-US" sz="2600" dirty="0"/>
          </a:p>
        </p:txBody>
      </p:sp>
      <p:pic>
        <p:nvPicPr>
          <p:cNvPr id="4" name="Picture 3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248400"/>
            <a:ext cx="1859560" cy="381976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</a:rPr>
              <a:t>Data Dictionary</a:t>
            </a:r>
            <a:endParaRPr lang="en-US" sz="6000" b="1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Types of Data:</a:t>
            </a:r>
          </a:p>
          <a:p>
            <a:r>
              <a:rPr lang="en-US" dirty="0" smtClean="0"/>
              <a:t>String</a:t>
            </a:r>
          </a:p>
          <a:p>
            <a:r>
              <a:rPr lang="en-US" dirty="0" smtClean="0"/>
              <a:t>Boolean</a:t>
            </a:r>
          </a:p>
          <a:p>
            <a:r>
              <a:rPr lang="en-US" dirty="0" smtClean="0"/>
              <a:t>Integer</a:t>
            </a:r>
          </a:p>
          <a:p>
            <a:r>
              <a:rPr lang="en-US" dirty="0" err="1" smtClean="0"/>
              <a:t>Enum</a:t>
            </a:r>
            <a:endParaRPr lang="en-US" dirty="0" smtClean="0"/>
          </a:p>
          <a:p>
            <a:r>
              <a:rPr lang="en-US" dirty="0" smtClean="0"/>
              <a:t>Timestamp</a:t>
            </a:r>
          </a:p>
        </p:txBody>
      </p:sp>
      <p:pic>
        <p:nvPicPr>
          <p:cNvPr id="4" name="Picture 3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172200"/>
            <a:ext cx="1859560" cy="381976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EER Diagrams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Schema Tables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Data Dictionary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Testing Plan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Unit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Acceptance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Website Map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Prototype Screens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Timeline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18" name="Picture 17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9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</a:rPr>
              <a:t>Testing Plan</a:t>
            </a:r>
            <a:endParaRPr lang="en-US" sz="6000" b="1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828800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Make sure all Functional and Non-Functional Requirements are met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Multi-step process that consists of a Unit Test Script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We will meet with </a:t>
            </a:r>
            <a:r>
              <a:rPr lang="en-US" sz="2800" dirty="0" err="1" smtClean="0"/>
              <a:t>ExoNet</a:t>
            </a:r>
            <a:r>
              <a:rPr lang="en-US" sz="2800" dirty="0" smtClean="0"/>
              <a:t> to test on a small scale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April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, both teams and additional volunteers will test on a larger 40 user scale</a:t>
            </a:r>
            <a:endParaRPr lang="en-US" sz="2800" dirty="0"/>
          </a:p>
        </p:txBody>
      </p:sp>
      <p:pic>
        <p:nvPicPr>
          <p:cNvPr id="4" name="Picture 3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172200"/>
            <a:ext cx="1859560" cy="381976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GulimChe" pitchFamily="49" charset="-127"/>
                <a:ea typeface="GulimChe" pitchFamily="49" charset="-127"/>
                <a:cs typeface="Helvetica"/>
              </a:rPr>
              <a:t>Welcome</a:t>
            </a:r>
            <a:endParaRPr lang="en-US" sz="8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cs typeface="Helvetica"/>
            </a:endParaRPr>
          </a:p>
          <a:p>
            <a:pPr>
              <a:buNone/>
            </a:pPr>
            <a:r>
              <a:rPr lang="en-US" sz="3600" dirty="0" smtClean="0">
                <a:ea typeface="GulimChe" pitchFamily="49" charset="-127"/>
                <a:cs typeface="Helvetica"/>
              </a:rPr>
              <a:t>Our Client:</a:t>
            </a:r>
          </a:p>
          <a:p>
            <a:pPr algn="r">
              <a:buNone/>
            </a:pPr>
            <a:r>
              <a:rPr lang="en-US" sz="4000" b="1" dirty="0" smtClean="0">
                <a:ea typeface="GulimChe" pitchFamily="49" charset="-127"/>
                <a:cs typeface="Helvetica"/>
              </a:rPr>
              <a:t>Dr. Darren Lim</a:t>
            </a:r>
          </a:p>
          <a:p>
            <a:pPr algn="r">
              <a:buNone/>
            </a:pPr>
            <a:r>
              <a:rPr lang="en-US" sz="3600" dirty="0" smtClean="0">
                <a:ea typeface="GulimChe" pitchFamily="49" charset="-127"/>
                <a:cs typeface="Helvetica"/>
              </a:rPr>
              <a:t>Associate Professor</a:t>
            </a:r>
          </a:p>
          <a:p>
            <a:pPr algn="r">
              <a:buNone/>
            </a:pPr>
            <a:r>
              <a:rPr lang="en-US" sz="3600" dirty="0" smtClean="0">
                <a:ea typeface="GulimChe" pitchFamily="49" charset="-127"/>
                <a:cs typeface="Helvetica"/>
              </a:rPr>
              <a:t>Siena College</a:t>
            </a:r>
            <a:endParaRPr lang="en-US" sz="3600" dirty="0">
              <a:ea typeface="GulimChe" pitchFamily="49" charset="-127"/>
              <a:cs typeface="Helvetica"/>
            </a:endParaRPr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EER Diagrams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Schema Tables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Data Dictionary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Testing Plan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Unit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Acceptance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Website Map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Prototype Screens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Timeline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</a:rPr>
              <a:t>Unit Test</a:t>
            </a:r>
            <a:endParaRPr lang="en-US" sz="6000" b="1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2743200"/>
          </a:xfrm>
        </p:spPr>
        <p:txBody>
          <a:bodyPr/>
          <a:lstStyle/>
          <a:p>
            <a:r>
              <a:rPr lang="en-US" dirty="0" smtClean="0"/>
              <a:t>Consists of Test Cases</a:t>
            </a:r>
          </a:p>
          <a:p>
            <a:r>
              <a:rPr lang="en-US" dirty="0" smtClean="0"/>
              <a:t>Test will either pass or fail</a:t>
            </a:r>
          </a:p>
          <a:p>
            <a:r>
              <a:rPr lang="en-US" dirty="0" smtClean="0"/>
              <a:t>A full system test will be performed once all Unit Tests are passed.</a:t>
            </a:r>
            <a:endParaRPr lang="en-US" dirty="0"/>
          </a:p>
        </p:txBody>
      </p:sp>
      <p:pic>
        <p:nvPicPr>
          <p:cNvPr id="4" name="Picture 3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172200"/>
            <a:ext cx="1859560" cy="381976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</a:rPr>
              <a:t>8 Unit Tests</a:t>
            </a:r>
            <a:endParaRPr lang="en-US" sz="6000" b="1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Login</a:t>
            </a:r>
          </a:p>
          <a:p>
            <a:r>
              <a:rPr lang="en-US" dirty="0" smtClean="0"/>
              <a:t>Problem Submission</a:t>
            </a:r>
          </a:p>
          <a:p>
            <a:r>
              <a:rPr lang="en-US" dirty="0" smtClean="0"/>
              <a:t>Contest Setup</a:t>
            </a:r>
          </a:p>
          <a:p>
            <a:r>
              <a:rPr lang="en-US" dirty="0" smtClean="0"/>
              <a:t>Private Messaging</a:t>
            </a:r>
          </a:p>
          <a:p>
            <a:r>
              <a:rPr lang="en-US" dirty="0" smtClean="0"/>
              <a:t>Public Messaging</a:t>
            </a:r>
          </a:p>
          <a:p>
            <a:r>
              <a:rPr lang="en-US" dirty="0" smtClean="0"/>
              <a:t>View Scoreboard</a:t>
            </a:r>
          </a:p>
          <a:p>
            <a:r>
              <a:rPr lang="en-US" dirty="0" smtClean="0"/>
              <a:t>Edit Scoreboard</a:t>
            </a:r>
          </a:p>
          <a:p>
            <a:r>
              <a:rPr lang="en-US" dirty="0" smtClean="0"/>
              <a:t>Logout</a:t>
            </a:r>
            <a:endParaRPr lang="en-US" dirty="0"/>
          </a:p>
        </p:txBody>
      </p:sp>
      <p:pic>
        <p:nvPicPr>
          <p:cNvPr id="4" name="Picture 3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172200"/>
            <a:ext cx="1859560" cy="381976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EER Diagrams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Schema Tables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Data Dictionary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Testing Plan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Unit Test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Acceptance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Website Map</a:t>
            </a:r>
            <a:endParaRPr lang="en-US" sz="2000" b="1" u="sng" dirty="0" smtClean="0">
              <a:ea typeface="GulimChe" pitchFamily="49" charset="-127"/>
              <a:cs typeface="Helvetica"/>
            </a:endParaRP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Prototype Screens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Timeline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</a:rPr>
              <a:t>Acceptance Test</a:t>
            </a:r>
            <a:endParaRPr lang="en-US" sz="6000" b="1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will validate the Functional and Non-Functional Requirements</a:t>
            </a:r>
          </a:p>
          <a:p>
            <a:r>
              <a:rPr lang="en-US" dirty="0" smtClean="0"/>
              <a:t>Each will be declared MET or UNMET</a:t>
            </a:r>
          </a:p>
          <a:p>
            <a:r>
              <a:rPr lang="en-US" dirty="0" smtClean="0"/>
              <a:t>It will be tested on Internet Explorer, Mozilla Firefox, Google Chrome and Apple Safari</a:t>
            </a:r>
          </a:p>
          <a:p>
            <a:r>
              <a:rPr lang="en-US" dirty="0" smtClean="0"/>
              <a:t>We will use the Test Plan to explain why and how the project is validated</a:t>
            </a:r>
          </a:p>
          <a:p>
            <a:endParaRPr lang="en-US" dirty="0"/>
          </a:p>
        </p:txBody>
      </p:sp>
      <p:pic>
        <p:nvPicPr>
          <p:cNvPr id="4" name="Picture 3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172200"/>
            <a:ext cx="1859560" cy="381976"/>
          </a:xfrm>
          <a:prstGeom prst="rect">
            <a:avLst/>
          </a:prstGeom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EER Diagrams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Schema Tables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Data Dictionary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Testing Plan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Unit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Acceptance Test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Website Map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Prototype Screens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Timeline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ysadmin\Desktop\WebsiteMap_Legen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12241"/>
            <a:ext cx="4765553" cy="2640247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itchFamily="49" charset="-127"/>
                <a:ea typeface="GulimChe" pitchFamily="49" charset="-127"/>
              </a:rPr>
              <a:t>Website Map Legend</a:t>
            </a:r>
            <a:endParaRPr lang="en-US" b="1" dirty="0"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172200"/>
            <a:ext cx="1859560" cy="38197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ulimChe" pitchFamily="49" charset="-127"/>
                <a:ea typeface="GulimChe" pitchFamily="49" charset="-127"/>
              </a:rPr>
              <a:t>Website Map</a:t>
            </a:r>
            <a:endParaRPr lang="en-US" b="1" dirty="0"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4" name="Picture 3" descr="webb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143000"/>
            <a:ext cx="7705725" cy="5200650"/>
          </a:xfrm>
          <a:prstGeom prst="rect">
            <a:avLst/>
          </a:prstGeom>
        </p:spPr>
      </p:pic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323624"/>
            <a:ext cx="1859560" cy="381976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Website Map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EER Diagrams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Schema Tables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Data Dictionary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Testing Plan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Unit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 Cases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Acceptance Test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Prototype Screens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Timeline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</a:rPr>
              <a:t>Prototypes</a:t>
            </a:r>
            <a:endParaRPr lang="en-US" sz="6000" b="1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819400"/>
            <a:ext cx="24384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GulimChe" pitchFamily="49" charset="-127"/>
                <a:ea typeface="GulimChe" pitchFamily="49" charset="-127"/>
              </a:rPr>
              <a:t>Live Demo </a:t>
            </a: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7000"/>
            <a:ext cx="1859560" cy="38197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Introduction</a:t>
            </a:r>
            <a:endParaRPr lang="en-US" sz="6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dirty="0" smtClean="0">
                <a:ea typeface="GulimChe" pitchFamily="49" charset="-127"/>
                <a:cs typeface="Helvetica"/>
              </a:rPr>
              <a:t>Our Team</a:t>
            </a:r>
          </a:p>
          <a:p>
            <a:pPr algn="ctr">
              <a:buNone/>
            </a:pPr>
            <a:r>
              <a:rPr lang="en-US" sz="1700" dirty="0">
                <a:ea typeface="GulimChe" pitchFamily="49" charset="-127"/>
                <a:cs typeface="Helvetica"/>
              </a:rPr>
              <a:t> </a:t>
            </a:r>
            <a:endParaRPr lang="en-US" sz="1700" dirty="0" smtClean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b="1" dirty="0" smtClean="0">
                <a:ea typeface="GulimChe" pitchFamily="49" charset="-127"/>
                <a:cs typeface="Helvetica"/>
              </a:rPr>
              <a:t>Renee </a:t>
            </a:r>
            <a:r>
              <a:rPr lang="en-US" sz="2600" b="1" dirty="0" err="1" smtClean="0">
                <a:ea typeface="GulimChe" pitchFamily="49" charset="-127"/>
                <a:cs typeface="Helvetica"/>
              </a:rPr>
              <a:t>Solheim</a:t>
            </a:r>
            <a:endParaRPr lang="en-US" sz="2600" b="1" dirty="0" smtClean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dirty="0" smtClean="0">
                <a:ea typeface="GulimChe" pitchFamily="49" charset="-127"/>
                <a:cs typeface="Helvetica"/>
              </a:rPr>
              <a:t>Team Leader</a:t>
            </a:r>
          </a:p>
          <a:p>
            <a:pPr algn="ctr">
              <a:buNone/>
            </a:pPr>
            <a:endParaRPr lang="en-US" sz="2600" dirty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b="1" dirty="0" smtClean="0">
                <a:ea typeface="GulimChe" pitchFamily="49" charset="-127"/>
                <a:cs typeface="Helvetica"/>
              </a:rPr>
              <a:t>Anthony </a:t>
            </a:r>
            <a:r>
              <a:rPr lang="en-US" sz="2600" b="1" dirty="0" err="1" smtClean="0">
                <a:ea typeface="GulimChe" pitchFamily="49" charset="-127"/>
                <a:cs typeface="Helvetica"/>
              </a:rPr>
              <a:t>Parente</a:t>
            </a:r>
            <a:endParaRPr lang="en-US" sz="2600" b="1" dirty="0" smtClean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dirty="0" smtClean="0">
                <a:ea typeface="GulimChe" pitchFamily="49" charset="-127"/>
                <a:cs typeface="Helvetica"/>
              </a:rPr>
              <a:t>System Administrator</a:t>
            </a:r>
          </a:p>
          <a:p>
            <a:pPr algn="ctr">
              <a:buNone/>
            </a:pPr>
            <a:endParaRPr lang="en-US" sz="2600" b="1" dirty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b="1" dirty="0" smtClean="0">
                <a:ea typeface="GulimChe" pitchFamily="49" charset="-127"/>
                <a:cs typeface="Helvetica"/>
              </a:rPr>
              <a:t>Matthew </a:t>
            </a:r>
            <a:r>
              <a:rPr lang="en-US" sz="2600" b="1" dirty="0" err="1" smtClean="0">
                <a:ea typeface="GulimChe" pitchFamily="49" charset="-127"/>
                <a:cs typeface="Helvetica"/>
              </a:rPr>
              <a:t>Ferritto</a:t>
            </a:r>
            <a:endParaRPr lang="en-US" sz="2600" b="1" dirty="0" smtClean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dirty="0" smtClean="0">
                <a:ea typeface="GulimChe" pitchFamily="49" charset="-127"/>
                <a:cs typeface="Helvetica"/>
              </a:rPr>
              <a:t>Webmaster</a:t>
            </a:r>
          </a:p>
          <a:p>
            <a:pPr algn="ctr">
              <a:buNone/>
            </a:pPr>
            <a:endParaRPr lang="en-US" sz="2600" dirty="0">
              <a:ea typeface="GulimChe" pitchFamily="49" charset="-127"/>
              <a:cs typeface="Helvetica"/>
            </a:endParaRPr>
          </a:p>
          <a:p>
            <a:pPr algn="ctr">
              <a:buNone/>
            </a:pPr>
            <a:r>
              <a:rPr lang="en-US" sz="2600" b="1" dirty="0" smtClean="0">
                <a:ea typeface="GulimChe" pitchFamily="49" charset="-127"/>
                <a:cs typeface="Helvetica"/>
              </a:rPr>
              <a:t>Zachary Fitzsimmons</a:t>
            </a:r>
          </a:p>
          <a:p>
            <a:pPr algn="ctr">
              <a:buNone/>
            </a:pPr>
            <a:r>
              <a:rPr lang="en-US" sz="2600" dirty="0" smtClean="0">
                <a:ea typeface="GulimChe" pitchFamily="49" charset="-127"/>
                <a:cs typeface="Helvetica"/>
              </a:rPr>
              <a:t>Lead Developer</a:t>
            </a:r>
          </a:p>
          <a:p>
            <a:pPr algn="ctr">
              <a:buNone/>
            </a:pPr>
            <a:endParaRPr lang="en-US" sz="1800" b="1" dirty="0" smtClean="0">
              <a:cs typeface="Helvetica"/>
            </a:endParaRPr>
          </a:p>
          <a:p>
            <a:pPr algn="ctr">
              <a:buNone/>
            </a:pPr>
            <a:endParaRPr lang="en-US" sz="1800" dirty="0">
              <a:cs typeface="Helvetica"/>
            </a:endParaRPr>
          </a:p>
          <a:p>
            <a:pPr algn="ctr">
              <a:buNone/>
            </a:pPr>
            <a:endParaRPr lang="en-US" sz="1800" b="1" dirty="0" smtClean="0">
              <a:cs typeface="Helvetica"/>
            </a:endParaRPr>
          </a:p>
          <a:p>
            <a:pPr algn="ctr">
              <a:buNone/>
            </a:pPr>
            <a:endParaRPr lang="en-US" sz="1800" dirty="0">
              <a:cs typeface="Helvetica"/>
            </a:endParaRPr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97840" y="6476024"/>
            <a:ext cx="1859560" cy="38197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EER Diagrams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Schema Tables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Data Dictionary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Testing Plan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Unit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 Cases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Acceptance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Website Map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Prototype Screens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Project Timeline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55742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Detailed Design: March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5562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Acceptance Test: April 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gantt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52601"/>
            <a:ext cx="9144000" cy="3505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6172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Wine Etiquette Dinner: March 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618386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Software Party: April 30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" name="Picture 10" descr="NNPsolution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ea typeface="GulimChe" pitchFamily="49" charset="-127"/>
              </a:rPr>
              <a:t>Thank You</a:t>
            </a:r>
            <a:endParaRPr lang="en-US" sz="7200" b="1" dirty="0">
              <a:ea typeface="GulimChe" pitchFamily="49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6000" dirty="0">
              <a:latin typeface="+mj-lt"/>
              <a:ea typeface="GulimChe" pitchFamily="49" charset="-127"/>
            </a:endParaRPr>
          </a:p>
          <a:p>
            <a:pPr algn="ctr">
              <a:buNone/>
            </a:pPr>
            <a:r>
              <a:rPr lang="en-US" sz="6000" dirty="0" smtClean="0">
                <a:latin typeface="+mj-lt"/>
                <a:ea typeface="GulimChe" pitchFamily="49" charset="-127"/>
              </a:rPr>
              <a:t>Any Questions??</a:t>
            </a:r>
            <a:endParaRPr lang="en-US" sz="6000" dirty="0">
              <a:latin typeface="+mj-lt"/>
              <a:ea typeface="GulimChe" pitchFamily="49" charset="-127"/>
            </a:endParaRP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EER Diagrams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Schema Tables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Data Dictionary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Testing Plan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Unit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Acceptance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Website Map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Prototype Screens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Timeline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>
            <a:noAutofit/>
          </a:bodyPr>
          <a:lstStyle/>
          <a:p>
            <a:r>
              <a:rPr lang="en-US" sz="5000" b="1" dirty="0" smtClean="0">
                <a:latin typeface="GulimChe" pitchFamily="49" charset="-127"/>
                <a:ea typeface="GulimChe" pitchFamily="49" charset="-127"/>
              </a:rPr>
              <a:t>Restatement of the Problem</a:t>
            </a:r>
            <a:endParaRPr lang="en-US" sz="5000" b="1" dirty="0"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848600" cy="32766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Competitive Programming Contests</a:t>
            </a:r>
          </a:p>
          <a:p>
            <a:pPr lvl="1"/>
            <a:r>
              <a:rPr lang="en-US" dirty="0" smtClean="0">
                <a:latin typeface="+mj-lt"/>
              </a:rPr>
              <a:t>Problem submission and compilation</a:t>
            </a:r>
          </a:p>
          <a:p>
            <a:pPr lvl="1"/>
            <a:r>
              <a:rPr lang="en-US" dirty="0" smtClean="0">
                <a:latin typeface="+mj-lt"/>
              </a:rPr>
              <a:t>Messaging between participants/judges</a:t>
            </a:r>
          </a:p>
          <a:p>
            <a:pPr lvl="1"/>
            <a:r>
              <a:rPr lang="en-US" dirty="0" smtClean="0">
                <a:latin typeface="+mj-lt"/>
              </a:rPr>
              <a:t>Scoreboard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10" name="Picture 9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7000"/>
            <a:ext cx="1859560" cy="38197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21388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Project Progression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EER Diagrams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Schema Tables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Data Dictionary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Testing Plan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Unit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Acceptance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Website Map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Prototype Screens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Timeline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20" name="Picture 19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21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</a:rPr>
              <a:t>Project Progression</a:t>
            </a:r>
            <a:endParaRPr lang="en-US" sz="6000" b="1" dirty="0">
              <a:latin typeface="GulimChe" pitchFamily="49" charset="-127"/>
              <a:ea typeface="GulimChe" pitchFamily="49" charset="-127"/>
            </a:endParaRPr>
          </a:p>
        </p:txBody>
      </p:sp>
      <p:pic>
        <p:nvPicPr>
          <p:cNvPr id="5" name="Picture 4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pic>
        <p:nvPicPr>
          <p:cNvPr id="6" name="Picture 1" descr="C:\Users\sysadmin\Desktop\public_html\images\waterfall_model_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6858000" cy="45720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1355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GulimChe" pitchFamily="49" charset="-127"/>
                <a:ea typeface="GulimChe" pitchFamily="49" charset="-127"/>
                <a:cs typeface="Helvetica"/>
              </a:rPr>
              <a:t>Agenda</a:t>
            </a:r>
            <a:endParaRPr lang="en-US" sz="4000" b="1" dirty="0">
              <a:latin typeface="GulimChe" pitchFamily="49" charset="-127"/>
              <a:ea typeface="GulimChe" pitchFamily="49" charset="-127"/>
              <a:cs typeface="Helvetic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ea typeface="GulimChe" pitchFamily="49" charset="-127"/>
                <a:cs typeface="Helvetica"/>
              </a:rPr>
              <a:t>Introduction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Restatement of Problem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Progression</a:t>
            </a:r>
          </a:p>
          <a:p>
            <a:r>
              <a:rPr lang="en-US" sz="2000" b="1" u="sng" dirty="0" smtClean="0">
                <a:ea typeface="GulimChe" pitchFamily="49" charset="-127"/>
                <a:cs typeface="Helvetica"/>
              </a:rPr>
              <a:t>EER Diagrams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Schema Tables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Data Dictionary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Testing Plan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Unit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Acceptance Test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Website Map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Prototype Screens</a:t>
            </a:r>
          </a:p>
          <a:p>
            <a:r>
              <a:rPr lang="en-US" sz="2000" dirty="0" smtClean="0">
                <a:ea typeface="GulimChe" pitchFamily="49" charset="-127"/>
                <a:cs typeface="Helvetica"/>
              </a:rPr>
              <a:t>Project Timeline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6" name="Picture 5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476024"/>
            <a:ext cx="1859560" cy="381976"/>
          </a:xfrm>
          <a:prstGeom prst="rect">
            <a:avLst/>
          </a:prstGeom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6000" b="1" dirty="0" smtClean="0">
                <a:latin typeface="GulimChe" pitchFamily="49" charset="-127"/>
                <a:ea typeface="GulimChe" pitchFamily="49" charset="-127"/>
              </a:rPr>
              <a:t>EER Diagram</a:t>
            </a:r>
            <a:endParaRPr lang="en-US" sz="6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Che" pitchFamily="49" charset="-127"/>
              <a:ea typeface="GulimChe" pitchFamily="49" charset="-127"/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2209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An EER diagram or</a:t>
            </a:r>
          </a:p>
          <a:p>
            <a:pPr algn="ctr">
              <a:buNone/>
            </a:pPr>
            <a:r>
              <a:rPr lang="en-US" dirty="0" smtClean="0"/>
              <a:t>Enhanced Entity-Relationship Diagram</a:t>
            </a:r>
          </a:p>
          <a:p>
            <a:pPr algn="ctr">
              <a:buNone/>
            </a:pPr>
            <a:r>
              <a:rPr lang="en-US" dirty="0" smtClean="0"/>
              <a:t>illustrates relations between </a:t>
            </a:r>
          </a:p>
          <a:p>
            <a:pPr algn="ctr">
              <a:buNone/>
            </a:pPr>
            <a:r>
              <a:rPr lang="en-US" dirty="0" smtClean="0"/>
              <a:t>entities in a database</a:t>
            </a:r>
            <a:endParaRPr lang="en-US" dirty="0"/>
          </a:p>
        </p:txBody>
      </p:sp>
      <p:pic>
        <p:nvPicPr>
          <p:cNvPr id="8" name="Picture 7" descr="NNPsolut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28600" y="6248400"/>
            <a:ext cx="1859560" cy="381976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/>
        </p:nvSpPr>
        <p:spPr>
          <a:xfrm>
            <a:off x="67818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58287B-3984-4191-92B6-9C963ECB595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697</Words>
  <Application>Microsoft Office PowerPoint</Application>
  <PresentationFormat>On-screen Show (4:3)</PresentationFormat>
  <Paragraphs>275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Title</vt:lpstr>
      <vt:lpstr>Welcome</vt:lpstr>
      <vt:lpstr>Introduction</vt:lpstr>
      <vt:lpstr>Agenda</vt:lpstr>
      <vt:lpstr>Restatement of the Problem</vt:lpstr>
      <vt:lpstr>Agenda</vt:lpstr>
      <vt:lpstr>Project Progression</vt:lpstr>
      <vt:lpstr>Agenda</vt:lpstr>
      <vt:lpstr>EER Diagram</vt:lpstr>
      <vt:lpstr>EER Legend</vt:lpstr>
      <vt:lpstr>Slide 11</vt:lpstr>
      <vt:lpstr>Agenda</vt:lpstr>
      <vt:lpstr>Schema Table</vt:lpstr>
      <vt:lpstr>Schema Table cont.</vt:lpstr>
      <vt:lpstr>Agenda</vt:lpstr>
      <vt:lpstr>Data Dictionary</vt:lpstr>
      <vt:lpstr>Data Dictionary</vt:lpstr>
      <vt:lpstr>Agenda</vt:lpstr>
      <vt:lpstr>Testing Plan</vt:lpstr>
      <vt:lpstr>Agenda</vt:lpstr>
      <vt:lpstr>Unit Test</vt:lpstr>
      <vt:lpstr>8 Unit Tests</vt:lpstr>
      <vt:lpstr>Agenda</vt:lpstr>
      <vt:lpstr>Acceptance Test</vt:lpstr>
      <vt:lpstr>Agenda</vt:lpstr>
      <vt:lpstr>Website Map Legend</vt:lpstr>
      <vt:lpstr>Website Map</vt:lpstr>
      <vt:lpstr>Agenda</vt:lpstr>
      <vt:lpstr>Prototypes</vt:lpstr>
      <vt:lpstr>Agenda</vt:lpstr>
      <vt:lpstr>Project Timeline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S.L.I.C.E</dc:title>
  <dc:creator>rm22solh</dc:creator>
  <cp:lastModifiedBy>sysadmin</cp:lastModifiedBy>
  <cp:revision>104</cp:revision>
  <dcterms:created xsi:type="dcterms:W3CDTF">2011-10-31T01:55:02Z</dcterms:created>
  <dcterms:modified xsi:type="dcterms:W3CDTF">2012-03-01T21:26:13Z</dcterms:modified>
</cp:coreProperties>
</file>