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6" r:id="rId2"/>
    <p:sldId id="257" r:id="rId3"/>
    <p:sldId id="259" r:id="rId4"/>
    <p:sldId id="304" r:id="rId5"/>
    <p:sldId id="261" r:id="rId6"/>
    <p:sldId id="305" r:id="rId7"/>
    <p:sldId id="263" r:id="rId8"/>
    <p:sldId id="370" r:id="rId9"/>
    <p:sldId id="394" r:id="rId10"/>
    <p:sldId id="318" r:id="rId11"/>
    <p:sldId id="395" r:id="rId12"/>
    <p:sldId id="396" r:id="rId13"/>
    <p:sldId id="381" r:id="rId14"/>
    <p:sldId id="382" r:id="rId15"/>
    <p:sldId id="369" r:id="rId16"/>
    <p:sldId id="384" r:id="rId17"/>
    <p:sldId id="385" r:id="rId18"/>
    <p:sldId id="386" r:id="rId19"/>
    <p:sldId id="308" r:id="rId20"/>
    <p:sldId id="366" r:id="rId21"/>
    <p:sldId id="387" r:id="rId22"/>
    <p:sldId id="371" r:id="rId23"/>
    <p:sldId id="388" r:id="rId24"/>
    <p:sldId id="397" r:id="rId25"/>
    <p:sldId id="310" r:id="rId26"/>
    <p:sldId id="391" r:id="rId27"/>
    <p:sldId id="392" r:id="rId28"/>
    <p:sldId id="323" r:id="rId29"/>
    <p:sldId id="393" r:id="rId30"/>
    <p:sldId id="335" r:id="rId31"/>
    <p:sldId id="275" r:id="rId3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F8D"/>
    <a:srgbClr val="ECE23D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1" autoAdjust="0"/>
    <p:restoredTop sz="94660"/>
  </p:normalViewPr>
  <p:slideViewPr>
    <p:cSldViewPr>
      <p:cViewPr varScale="1">
        <p:scale>
          <a:sx n="107" d="100"/>
          <a:sy n="107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SLICE Detailed Design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E8005-1739-44FB-B863-0508906A6A57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P=NP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B4964-2974-447E-BDB2-EBC826B0A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SLICE Detailed Design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12EDB-1FEE-4D98-952A-6B90044FC0DE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P=NP solutions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D214A-5974-4D9E-96B7-736EDD621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1141696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D214A-5974-4D9E-96B7-736EDD6219D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E68071C-0648-47D5-9ACE-C96BB4B3A960}" type="datetime1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P=NP solutions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SLICE Detailed Design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B6B3-DA6E-4AF5-B7CF-928FD947780B}" type="datetime1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9F50-0F3E-4898-B9C5-27E15141A0D8}" type="datetime1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8D61-16DA-4953-B163-7767CEEDC456}" type="datetime1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397-31C3-415F-85CD-D57668DBF399}" type="datetime1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57A2-C02D-463B-A1F4-E5402C7465FB}" type="datetime1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2B35-D9B2-45F5-802D-69C4321C099F}" type="datetime1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1607-DB58-426F-B862-498B2FA8502C}" type="datetime1">
              <a:rPr lang="en-US" smtClean="0"/>
              <a:pPr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232C-4443-41F8-BB09-7199B5F1A11D}" type="datetime1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63DD-6D0D-46EC-A337-42D17565244C}" type="datetime1">
              <a:rPr lang="en-US" smtClean="0"/>
              <a:pPr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768F-D262-4120-BC92-8C1A51DACC68}" type="datetime1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840A-EBF2-4321-ACDB-1FBB94F37986}" type="datetime1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FF8D"/>
            </a:gs>
            <a:gs pos="100000">
              <a:srgbClr val="FFFF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3DACC-ACD4-4ED6-A0A8-9B4307FE36EF}" type="datetime1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5000">
              <a:srgbClr val="FCFF8D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>
                    <a:alpha val="0"/>
                  </a:schemeClr>
                </a:solidFill>
                <a:latin typeface="GulimChe" pitchFamily="49" charset="-127"/>
                <a:ea typeface="GulimChe" pitchFamily="49" charset="-127"/>
                <a:cs typeface="Helvetica"/>
              </a:rPr>
              <a:t>Title</a:t>
            </a:r>
            <a:endParaRPr lang="en-US" sz="8000" dirty="0">
              <a:solidFill>
                <a:schemeClr val="bg1">
                  <a:alpha val="0"/>
                </a:schemeClr>
              </a:solidFill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slic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76200"/>
            <a:ext cx="3504966" cy="2944172"/>
          </a:xfrm>
          <a:prstGeom prst="rect">
            <a:avLst/>
          </a:prstGeom>
        </p:spPr>
      </p:pic>
      <p:pic>
        <p:nvPicPr>
          <p:cNvPr id="10" name="Picture 9" descr="NNPsolutions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5257800"/>
            <a:ext cx="4955718" cy="10179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-457200" y="3272135"/>
            <a:ext cx="998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EucrosiaUPC" pitchFamily="18" charset="-34"/>
              </a:rPr>
              <a:t>S</a:t>
            </a:r>
            <a:r>
              <a:rPr lang="en-US" sz="2400" dirty="0" smtClean="0">
                <a:latin typeface="+mj-lt"/>
                <a:cs typeface="EucrosiaUPC" pitchFamily="18" charset="-34"/>
              </a:rPr>
              <a:t>oftware </a:t>
            </a:r>
            <a:r>
              <a:rPr lang="en-US" sz="2400" b="1" dirty="0" smtClean="0">
                <a:latin typeface="+mj-lt"/>
                <a:cs typeface="EucrosiaUPC" pitchFamily="18" charset="-34"/>
              </a:rPr>
              <a:t>L</a:t>
            </a:r>
            <a:r>
              <a:rPr lang="en-US" sz="2400" dirty="0" smtClean="0">
                <a:latin typeface="+mj-lt"/>
                <a:cs typeface="EucrosiaUPC" pitchFamily="18" charset="-34"/>
              </a:rPr>
              <a:t>inked </a:t>
            </a:r>
            <a:r>
              <a:rPr lang="en-US" sz="2400" b="1" dirty="0" smtClean="0">
                <a:latin typeface="+mj-lt"/>
                <a:cs typeface="EucrosiaUPC" pitchFamily="18" charset="-34"/>
              </a:rPr>
              <a:t>I</a:t>
            </a:r>
            <a:r>
              <a:rPr lang="en-US" sz="2400" dirty="0" smtClean="0">
                <a:latin typeface="+mj-lt"/>
                <a:cs typeface="EucrosiaUPC" pitchFamily="18" charset="-34"/>
              </a:rPr>
              <a:t>nteractive </a:t>
            </a:r>
            <a:r>
              <a:rPr lang="en-US" sz="2400" b="1" dirty="0" smtClean="0">
                <a:latin typeface="+mj-lt"/>
                <a:cs typeface="EucrosiaUPC" pitchFamily="18" charset="-34"/>
              </a:rPr>
              <a:t>C</a:t>
            </a:r>
            <a:r>
              <a:rPr lang="en-US" sz="2400" dirty="0" smtClean="0">
                <a:latin typeface="+mj-lt"/>
                <a:cs typeface="EucrosiaUPC" pitchFamily="18" charset="-34"/>
              </a:rPr>
              <a:t>ompetitive </a:t>
            </a:r>
            <a:r>
              <a:rPr lang="en-US" sz="2400" b="1" dirty="0" smtClean="0">
                <a:latin typeface="+mj-lt"/>
                <a:cs typeface="EucrosiaUPC" pitchFamily="18" charset="-34"/>
              </a:rPr>
              <a:t>E</a:t>
            </a:r>
            <a:r>
              <a:rPr lang="en-US" sz="2400" dirty="0" smtClean="0">
                <a:latin typeface="+mj-lt"/>
                <a:cs typeface="EucrosiaUPC" pitchFamily="18" charset="-34"/>
              </a:rPr>
              <a:t>nvironment</a:t>
            </a:r>
            <a:endParaRPr lang="en-US" sz="2400" dirty="0">
              <a:latin typeface="+mj-lt"/>
              <a:cs typeface="EucrosiaUPC" pitchFamily="18" charset="-34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371600" y="3810000"/>
            <a:ext cx="64008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u="sng" dirty="0" smtClean="0">
                <a:latin typeface="+mj-lt"/>
                <a:cs typeface="EucrosiaUPC" pitchFamily="18" charset="-34"/>
              </a:rPr>
              <a:t>Acceptance Test</a:t>
            </a:r>
          </a:p>
          <a:p>
            <a:pPr marL="0" indent="0" algn="ctr">
              <a:buNone/>
            </a:pPr>
            <a:r>
              <a:rPr lang="en-US" sz="2800" dirty="0" smtClean="0">
                <a:latin typeface="+mj-lt"/>
                <a:cs typeface="EucrosiaUPC" pitchFamily="18" charset="-34"/>
              </a:rPr>
              <a:t>April 26</a:t>
            </a:r>
            <a:r>
              <a:rPr lang="en-US" sz="2800" baseline="30000" dirty="0" smtClean="0">
                <a:latin typeface="+mj-lt"/>
                <a:cs typeface="EucrosiaUPC" pitchFamily="18" charset="-34"/>
              </a:rPr>
              <a:t>th</a:t>
            </a:r>
            <a:r>
              <a:rPr lang="en-US" sz="2800" dirty="0" smtClean="0">
                <a:latin typeface="+mj-lt"/>
                <a:cs typeface="EucrosiaUPC" pitchFamily="18" charset="-34"/>
              </a:rPr>
              <a:t> </a:t>
            </a:r>
            <a:r>
              <a:rPr lang="en-US" dirty="0" smtClean="0">
                <a:latin typeface="+mj-lt"/>
                <a:cs typeface="EucrosiaUPC" pitchFamily="18" charset="-34"/>
              </a:rPr>
              <a:t>, 2012</a:t>
            </a:r>
            <a:endParaRPr lang="en-US" sz="900" dirty="0" smtClean="0">
              <a:latin typeface="+mj-lt"/>
              <a:cs typeface="EucrosiaUPC" pitchFamily="18" charset="-34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63108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ea typeface="GulimChe" pitchFamily="49" charset="-127"/>
              </a:rPr>
              <a:t>Team Advisor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Che" pitchFamily="49" charset="-127"/>
              <a:ea typeface="GulimChe" pitchFamily="49" charset="-127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114800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Y</a:t>
            </a:r>
            <a:r>
              <a:rPr lang="en-US" sz="2000" b="1" dirty="0" smtClean="0"/>
              <a:t>/N</a:t>
            </a:r>
            <a:r>
              <a:rPr lang="en-US" sz="2000" dirty="0" smtClean="0"/>
              <a:t>	Will be able to log into SLICE with the Advisor user name and password	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dirty="0" smtClean="0"/>
              <a:t>	Will be able to view each individual problem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dirty="0" smtClean="0"/>
              <a:t>	Will be able to view the scoreboard while active 	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b="1" dirty="0" smtClean="0"/>
              <a:t>	</a:t>
            </a:r>
            <a:r>
              <a:rPr lang="en-US" sz="2000" dirty="0" smtClean="0"/>
              <a:t>Will be able to receive all publically broadcasted contest clarifications	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u="sng" dirty="0" smtClean="0"/>
              <a:t>Y</a:t>
            </a:r>
            <a:r>
              <a:rPr lang="en-US" sz="2000" b="1" dirty="0" smtClean="0"/>
              <a:t>/N</a:t>
            </a:r>
            <a:r>
              <a:rPr lang="en-US" sz="2000" dirty="0" smtClean="0"/>
              <a:t>	Will be able to log out of SLICE at any point </a:t>
            </a:r>
            <a:endParaRPr lang="en-US" sz="2000" dirty="0"/>
          </a:p>
        </p:txBody>
      </p:sp>
      <p:pic>
        <p:nvPicPr>
          <p:cNvPr id="8" name="Picture 7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248400"/>
            <a:ext cx="1859560" cy="381976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67818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a typeface="GulimChe" pitchFamily="49" charset="-127"/>
              </a:rPr>
              <a:t>Judge</a:t>
            </a:r>
            <a:endParaRPr lang="en-US" b="1" dirty="0">
              <a:ea typeface="GulimChe" pitchFamily="49" charset="-127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b="1" u="sng" dirty="0" smtClean="0"/>
              <a:t>Y</a:t>
            </a:r>
            <a:r>
              <a:rPr lang="en-US" sz="2000" b="1" dirty="0" smtClean="0"/>
              <a:t>/N</a:t>
            </a:r>
            <a:r>
              <a:rPr lang="en-US" sz="2000" dirty="0" smtClean="0"/>
              <a:t> 	Will be able to log onto SLICE with a given user name and password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u="sng" dirty="0" smtClean="0"/>
              <a:t>Y</a:t>
            </a:r>
            <a:r>
              <a:rPr lang="en-US" sz="2000" b="1" dirty="0" smtClean="0"/>
              <a:t>/N</a:t>
            </a:r>
            <a:r>
              <a:rPr lang="en-US" sz="2000" dirty="0" smtClean="0"/>
              <a:t> 	Will be able to view Participant submitted solutions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u="sng" dirty="0" smtClean="0"/>
              <a:t>Y</a:t>
            </a:r>
            <a:r>
              <a:rPr lang="en-US" sz="2000" b="1" dirty="0" smtClean="0"/>
              <a:t>/N</a:t>
            </a:r>
            <a:r>
              <a:rPr lang="en-US" sz="2000" dirty="0" smtClean="0"/>
              <a:t> 	Will be able to run the submitted solution using the test</a:t>
            </a:r>
          </a:p>
          <a:p>
            <a:r>
              <a:rPr lang="en-US" sz="2000" dirty="0" smtClean="0"/>
              <a:t>input provided in SLICE that corresponds to the associated question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u="sng" dirty="0" smtClean="0"/>
              <a:t>Y</a:t>
            </a:r>
            <a:r>
              <a:rPr lang="en-US" sz="2000" b="1" dirty="0" smtClean="0"/>
              <a:t>/N</a:t>
            </a:r>
            <a:r>
              <a:rPr lang="en-US" sz="2000" dirty="0" smtClean="0"/>
              <a:t> 	Will be able to submit a response to the team stating either</a:t>
            </a:r>
          </a:p>
          <a:p>
            <a:pPr>
              <a:buNone/>
            </a:pPr>
            <a:r>
              <a:rPr lang="en-US" sz="2000" dirty="0" smtClean="0"/>
              <a:t>     “Correct Solution, Compiler Error, Running Time Error,</a:t>
            </a:r>
          </a:p>
          <a:p>
            <a:pPr>
              <a:buNone/>
            </a:pPr>
            <a:r>
              <a:rPr lang="en-US" sz="2000" dirty="0" smtClean="0"/>
              <a:t>      Wrong Answer, OR Time-Limit Exceeded”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u="sng" dirty="0" smtClean="0"/>
              <a:t>Y</a:t>
            </a:r>
            <a:r>
              <a:rPr lang="en-US" sz="2000" b="1" dirty="0" smtClean="0"/>
              <a:t>/N</a:t>
            </a:r>
            <a:r>
              <a:rPr lang="en-US" sz="2000" dirty="0" smtClean="0"/>
              <a:t> 	Will be able to log out of SLICE at any point </a:t>
            </a:r>
          </a:p>
          <a:p>
            <a:pPr algn="ctr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Scoreboard Judge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u="sng" dirty="0" smtClean="0"/>
              <a:t>Y</a:t>
            </a:r>
            <a:r>
              <a:rPr lang="en-US" sz="2000" b="1" dirty="0" smtClean="0"/>
              <a:t>/N</a:t>
            </a:r>
            <a:r>
              <a:rPr lang="en-US" sz="2000" dirty="0" smtClean="0"/>
              <a:t> 	Will be able to do everything the Judge can do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dirty="0" smtClean="0"/>
              <a:t> 	Will be able to edit the scoreboard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1224"/>
            <a:ext cx="1859560" cy="381976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6781800" y="6264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Administrator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u="sng" dirty="0" smtClean="0"/>
              <a:t>Y</a:t>
            </a:r>
            <a:r>
              <a:rPr lang="en-US" b="1" dirty="0" smtClean="0"/>
              <a:t>/N</a:t>
            </a:r>
            <a:r>
              <a:rPr lang="en-US" dirty="0" smtClean="0"/>
              <a:t>	Will be able to log into SLICE with a unique username and password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Y/</a:t>
            </a:r>
            <a:r>
              <a:rPr lang="en-US" b="1" u="sng" dirty="0" smtClean="0"/>
              <a:t>N</a:t>
            </a:r>
            <a:r>
              <a:rPr lang="en-US" dirty="0" smtClean="0"/>
              <a:t>	Will be able to create the Judge accounts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Y/</a:t>
            </a:r>
            <a:r>
              <a:rPr lang="en-US" b="1" u="sng" dirty="0" smtClean="0"/>
              <a:t>N</a:t>
            </a:r>
            <a:r>
              <a:rPr lang="en-US" dirty="0" smtClean="0"/>
              <a:t>	Will be able to create the Participant accounts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Y/</a:t>
            </a:r>
            <a:r>
              <a:rPr lang="en-US" b="1" u="sng" dirty="0" smtClean="0"/>
              <a:t>N</a:t>
            </a:r>
            <a:r>
              <a:rPr lang="en-US" dirty="0" smtClean="0"/>
              <a:t>	Will be able to create the Team Advisor accounts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Y/</a:t>
            </a:r>
            <a:r>
              <a:rPr lang="en-US" b="1" u="sng" dirty="0" smtClean="0"/>
              <a:t>N</a:t>
            </a:r>
            <a:r>
              <a:rPr lang="en-US" dirty="0" smtClean="0"/>
              <a:t>	Will be able to give Scoreboard Judge abilities to one judge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Y/</a:t>
            </a:r>
            <a:r>
              <a:rPr lang="en-US" b="1" u="sng" dirty="0" smtClean="0"/>
              <a:t>N</a:t>
            </a:r>
            <a:r>
              <a:rPr lang="en-US" dirty="0" smtClean="0"/>
              <a:t>	Will be able to send broadcast messages to all users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Y/</a:t>
            </a:r>
            <a:r>
              <a:rPr lang="en-US" b="1" u="sng" dirty="0" smtClean="0"/>
              <a:t>N</a:t>
            </a:r>
            <a:r>
              <a:rPr lang="en-US" dirty="0" smtClean="0"/>
              <a:t>	Will be able to send broadcast messages to any subset of users </a:t>
            </a:r>
          </a:p>
          <a:p>
            <a:pPr algn="ct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248400"/>
            <a:ext cx="1859560" cy="381976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Admin cont…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dirty="0" smtClean="0"/>
              <a:t>	Will be able to manage the set of problems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dirty="0" smtClean="0"/>
              <a:t>	Will be able to manage test input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dirty="0" smtClean="0"/>
              <a:t>	Will be able to manage correct output for each contest problem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dirty="0" smtClean="0"/>
              <a:t>	Will be able to designate the length of the contest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dirty="0" smtClean="0"/>
              <a:t> 	Will be able to set the contest start time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dirty="0" smtClean="0"/>
              <a:t> 	Will be able to set the contest stop time </a:t>
            </a:r>
          </a:p>
          <a:p>
            <a:pPr algn="ctr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248400"/>
            <a:ext cx="1859560" cy="381976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a typeface="GulimChe" pitchFamily="49" charset="-127"/>
              </a:rPr>
              <a:t>Admin cont..</a:t>
            </a:r>
            <a:endParaRPr lang="en-US" b="1" dirty="0">
              <a:ea typeface="GulimChe" pitchFamily="49" charset="-127"/>
            </a:endParaRPr>
          </a:p>
        </p:txBody>
      </p:sp>
      <p:pic>
        <p:nvPicPr>
          <p:cNvPr id="12" name="Picture 11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23624"/>
            <a:ext cx="1859560" cy="381976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/>
        </p:nvSpPr>
        <p:spPr>
          <a:xfrm>
            <a:off x="6781800" y="6264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u="sng" dirty="0" smtClean="0"/>
              <a:t> </a:t>
            </a:r>
            <a:r>
              <a:rPr lang="en-US" sz="2000" dirty="0" smtClean="0"/>
              <a:t>	Will be able to set the practice time for the contest  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dirty="0" smtClean="0"/>
              <a:t>	Will be able to restrict the view of the </a:t>
            </a:r>
            <a:r>
              <a:rPr lang="en-US" sz="2000" dirty="0" smtClean="0"/>
              <a:t>scoreboard </a:t>
            </a:r>
            <a:br>
              <a:rPr lang="en-US" sz="2000" dirty="0" smtClean="0"/>
            </a:br>
            <a:r>
              <a:rPr lang="en-US" sz="2000" dirty="0" smtClean="0"/>
              <a:t>	at </a:t>
            </a:r>
            <a:r>
              <a:rPr lang="en-US" sz="2000" dirty="0" smtClean="0"/>
              <a:t>a set time towards the end of the contest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dirty="0" smtClean="0"/>
              <a:t>	Will be able to choose the list of allowed programming languages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u="sng" dirty="0" smtClean="0"/>
              <a:t>Y</a:t>
            </a:r>
            <a:r>
              <a:rPr lang="en-US" sz="2000" b="1" dirty="0" smtClean="0"/>
              <a:t>/N</a:t>
            </a:r>
            <a:r>
              <a:rPr lang="en-US" sz="2000" dirty="0" smtClean="0"/>
              <a:t>	Will be able to log out of SLICE at any point </a:t>
            </a:r>
          </a:p>
          <a:p>
            <a:pPr algn="ctr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Participant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u="sng" dirty="0" smtClean="0"/>
              <a:t>Y</a:t>
            </a:r>
            <a:r>
              <a:rPr lang="en-US" sz="2000" b="1" dirty="0" smtClean="0"/>
              <a:t>/N</a:t>
            </a:r>
            <a:r>
              <a:rPr lang="en-US" sz="2000" dirty="0" smtClean="0"/>
              <a:t> 	Will be able to log into SLICE with a given user name and password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dirty="0" smtClean="0"/>
              <a:t> 	Will be able to view the contest scoreboard while active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u="sng" dirty="0" smtClean="0"/>
              <a:t>Y</a:t>
            </a:r>
            <a:r>
              <a:rPr lang="en-US" sz="2000" b="1" dirty="0" smtClean="0"/>
              <a:t>/N</a:t>
            </a:r>
            <a:r>
              <a:rPr lang="en-US" sz="2000" dirty="0" smtClean="0"/>
              <a:t> 	Will be able to submit problem-solutions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u="sng" dirty="0" smtClean="0"/>
              <a:t> </a:t>
            </a:r>
            <a:r>
              <a:rPr lang="en-US" sz="2000" dirty="0" smtClean="0"/>
              <a:t>	Will be able to submit clarification-requests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dirty="0" smtClean="0"/>
              <a:t>Y/</a:t>
            </a:r>
            <a:r>
              <a:rPr lang="en-US" sz="2000" b="1" u="sng" dirty="0" smtClean="0"/>
              <a:t>N</a:t>
            </a:r>
            <a:r>
              <a:rPr lang="en-US" sz="2000" dirty="0" smtClean="0"/>
              <a:t> 	Will be able to make a general request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1224"/>
            <a:ext cx="1859560" cy="381976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6781800" y="6264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Participant cont..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900" b="1" dirty="0" smtClean="0"/>
              <a:t>Y/</a:t>
            </a:r>
            <a:r>
              <a:rPr lang="en-US" sz="2900" b="1" u="sng" dirty="0" smtClean="0"/>
              <a:t>N</a:t>
            </a:r>
            <a:r>
              <a:rPr lang="en-US" sz="2900" dirty="0" smtClean="0"/>
              <a:t> 	Will be able to associate a problem with request </a:t>
            </a:r>
          </a:p>
          <a:p>
            <a:pPr>
              <a:buNone/>
            </a:pPr>
            <a:r>
              <a:rPr lang="en-US" sz="2900" dirty="0" smtClean="0"/>
              <a:t> </a:t>
            </a:r>
          </a:p>
          <a:p>
            <a:r>
              <a:rPr lang="en-US" sz="2900" b="1" u="sng" dirty="0" smtClean="0"/>
              <a:t>Y/</a:t>
            </a:r>
            <a:r>
              <a:rPr lang="en-US" sz="2900" b="1" dirty="0" smtClean="0"/>
              <a:t>N</a:t>
            </a:r>
            <a:r>
              <a:rPr lang="en-US" sz="2900" dirty="0" smtClean="0"/>
              <a:t> 	Will be able to select on of the contest problems </a:t>
            </a:r>
          </a:p>
          <a:p>
            <a:pPr>
              <a:buNone/>
            </a:pPr>
            <a:r>
              <a:rPr lang="en-US" sz="2900" dirty="0" smtClean="0"/>
              <a:t> </a:t>
            </a:r>
          </a:p>
          <a:p>
            <a:r>
              <a:rPr lang="en-US" sz="2900" b="1" dirty="0" smtClean="0"/>
              <a:t>Y/</a:t>
            </a:r>
            <a:r>
              <a:rPr lang="en-US" sz="2900" b="1" u="sng" dirty="0" smtClean="0"/>
              <a:t>N</a:t>
            </a:r>
            <a:r>
              <a:rPr lang="en-US" sz="2900" dirty="0" smtClean="0"/>
              <a:t> 	Will be able to select one of a list of programming languages </a:t>
            </a:r>
          </a:p>
          <a:p>
            <a:pPr>
              <a:buNone/>
            </a:pPr>
            <a:r>
              <a:rPr lang="en-US" sz="2900" dirty="0" smtClean="0"/>
              <a:t> </a:t>
            </a:r>
          </a:p>
          <a:p>
            <a:r>
              <a:rPr lang="en-US" sz="2900" b="1" dirty="0" smtClean="0"/>
              <a:t>Y/</a:t>
            </a:r>
            <a:r>
              <a:rPr lang="en-US" sz="2900" b="1" u="sng" dirty="0" smtClean="0"/>
              <a:t>N</a:t>
            </a:r>
            <a:r>
              <a:rPr lang="en-US" sz="2900" dirty="0" smtClean="0"/>
              <a:t> 	Will be able to receive individual clarification responses from any Judge </a:t>
            </a:r>
          </a:p>
          <a:p>
            <a:pPr>
              <a:buNone/>
            </a:pPr>
            <a:endParaRPr lang="en-US" sz="2900" dirty="0" smtClean="0"/>
          </a:p>
          <a:p>
            <a:r>
              <a:rPr lang="en-US" sz="2900" b="1" dirty="0" smtClean="0"/>
              <a:t>Y/</a:t>
            </a:r>
            <a:r>
              <a:rPr lang="en-US" sz="2900" b="1" u="sng" dirty="0" smtClean="0"/>
              <a:t>N</a:t>
            </a:r>
            <a:r>
              <a:rPr lang="en-US" sz="2900" dirty="0" smtClean="0"/>
              <a:t> 	Will be able to receive publically broadcasted messages from any Judge or Administrative User. </a:t>
            </a:r>
          </a:p>
          <a:p>
            <a:pPr>
              <a:buNone/>
            </a:pPr>
            <a:r>
              <a:rPr lang="en-US" sz="2900" dirty="0" smtClean="0"/>
              <a:t> </a:t>
            </a:r>
          </a:p>
          <a:p>
            <a:r>
              <a:rPr lang="en-US" sz="2900" b="1" u="sng" dirty="0" smtClean="0"/>
              <a:t>Y</a:t>
            </a:r>
            <a:r>
              <a:rPr lang="en-US" sz="2900" b="1" dirty="0" smtClean="0"/>
              <a:t>/N</a:t>
            </a:r>
            <a:r>
              <a:rPr lang="en-US" sz="2900" dirty="0" smtClean="0"/>
              <a:t> 	Will be able to log out of SLICE at any point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1224"/>
            <a:ext cx="1859560" cy="381976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6781800" y="6264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Slice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u="sng" dirty="0" smtClean="0"/>
              <a:t>Y</a:t>
            </a:r>
            <a:r>
              <a:rPr lang="en-US" sz="2200" b="1" dirty="0" smtClean="0"/>
              <a:t>/N</a:t>
            </a:r>
            <a:r>
              <a:rPr lang="en-US" sz="2200" dirty="0" smtClean="0"/>
              <a:t> 	Will be able to compile submitted problems </a:t>
            </a:r>
          </a:p>
          <a:p>
            <a:endParaRPr lang="en-US" sz="2200" dirty="0" smtClean="0"/>
          </a:p>
          <a:p>
            <a:r>
              <a:rPr lang="en-US" sz="2200" b="1" u="sng" dirty="0" smtClean="0"/>
              <a:t>Y</a:t>
            </a:r>
            <a:r>
              <a:rPr lang="en-US" sz="2200" b="1" dirty="0" smtClean="0"/>
              <a:t>/N</a:t>
            </a:r>
            <a:r>
              <a:rPr lang="en-US" sz="2200" dirty="0" smtClean="0"/>
              <a:t> 	Will be able to provide an appropriate error message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	when </a:t>
            </a:r>
            <a:r>
              <a:rPr lang="en-US" sz="2200" dirty="0" smtClean="0"/>
              <a:t>a wrong username and password is </a:t>
            </a:r>
            <a:r>
              <a:rPr lang="en-US" sz="2200" dirty="0" smtClean="0"/>
              <a:t>entered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b="1" dirty="0" smtClean="0"/>
              <a:t>Y/</a:t>
            </a:r>
            <a:r>
              <a:rPr lang="en-US" sz="2200" b="1" u="sng" dirty="0" smtClean="0"/>
              <a:t>N</a:t>
            </a:r>
            <a:r>
              <a:rPr lang="en-US" sz="2200" dirty="0" smtClean="0"/>
              <a:t> 	Will be able to handle up to 30 teams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ea typeface="GulimChe" pitchFamily="49" charset="-127"/>
              <a:cs typeface="Helvetica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  <a:endParaRPr lang="en-US" dirty="0">
              <a:latin typeface="+mj-lt"/>
            </a:endParaRP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Functional Requirements</a:t>
            </a:r>
          </a:p>
          <a:p>
            <a:r>
              <a:rPr lang="en-US" sz="2000" b="1" u="sng" dirty="0" smtClean="0">
                <a:latin typeface="+mj-lt"/>
                <a:ea typeface="GulimChe" pitchFamily="49" charset="-127"/>
                <a:cs typeface="Helvetica"/>
              </a:rPr>
              <a:t>Non-Functional Requirements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Testing Overview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Demonstration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Deliverables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What’s Next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Questions?</a:t>
            </a:r>
            <a:endParaRPr lang="en-US" sz="2000" dirty="0" smtClean="0">
              <a:ea typeface="GulimChe" pitchFamily="49" charset="-127"/>
              <a:cs typeface="Helvetica"/>
            </a:endParaRPr>
          </a:p>
        </p:txBody>
      </p:sp>
      <p:pic>
        <p:nvPicPr>
          <p:cNvPr id="15" name="Picture 14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ea typeface="GulimChe" pitchFamily="49" charset="-127"/>
                <a:cs typeface="Helvetica"/>
              </a:rPr>
              <a:t>Welcome</a:t>
            </a:r>
            <a:endParaRPr lang="en-US" sz="8000" b="1" dirty="0">
              <a:ea typeface="GulimChe" pitchFamily="49" charset="-127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>
              <a:latin typeface="+mj-lt"/>
              <a:cs typeface="Helvetica"/>
            </a:endParaRPr>
          </a:p>
          <a:p>
            <a:pPr>
              <a:buNone/>
            </a:pPr>
            <a:r>
              <a:rPr lang="en-US" sz="3600" dirty="0" smtClean="0">
                <a:latin typeface="+mj-lt"/>
                <a:ea typeface="GulimChe" pitchFamily="49" charset="-127"/>
                <a:cs typeface="Helvetica"/>
              </a:rPr>
              <a:t>Our Client:</a:t>
            </a:r>
          </a:p>
          <a:p>
            <a:pPr algn="r">
              <a:buNone/>
            </a:pPr>
            <a:r>
              <a:rPr lang="en-US" sz="4000" b="1" dirty="0" smtClean="0">
                <a:latin typeface="+mj-lt"/>
                <a:ea typeface="GulimChe" pitchFamily="49" charset="-127"/>
                <a:cs typeface="Helvetica"/>
              </a:rPr>
              <a:t>Dr. Darren Lim</a:t>
            </a:r>
          </a:p>
          <a:p>
            <a:pPr algn="r">
              <a:buNone/>
            </a:pPr>
            <a:r>
              <a:rPr lang="en-US" sz="3600" dirty="0" smtClean="0">
                <a:latin typeface="+mj-lt"/>
                <a:ea typeface="GulimChe" pitchFamily="49" charset="-127"/>
                <a:cs typeface="Helvetica"/>
              </a:rPr>
              <a:t>Associate Professor</a:t>
            </a:r>
          </a:p>
          <a:p>
            <a:pPr algn="r">
              <a:buNone/>
            </a:pPr>
            <a:r>
              <a:rPr lang="en-US" sz="3600" dirty="0" smtClean="0">
                <a:latin typeface="+mj-lt"/>
                <a:ea typeface="GulimChe" pitchFamily="49" charset="-127"/>
                <a:cs typeface="Helvetica"/>
              </a:rPr>
              <a:t>Siena College</a:t>
            </a:r>
            <a:endParaRPr lang="en-US" sz="3600" dirty="0">
              <a:latin typeface="+mj-lt"/>
              <a:ea typeface="GulimChe" pitchFamily="49" charset="-127"/>
              <a:cs typeface="Helvetica"/>
            </a:endParaRPr>
          </a:p>
        </p:txBody>
      </p:sp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Non-Functional Requirements</a:t>
            </a:r>
            <a:endParaRPr lang="en-US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Non-Functional Requirements are what SLICE is and looks like rather than what it does.  These are harder to test but just as important as the Functional Requirements.</a:t>
            </a:r>
          </a:p>
          <a:p>
            <a:pPr algn="ctr"/>
            <a:endParaRPr lang="en-US" sz="2000" dirty="0" smtClean="0">
              <a:ea typeface="GulimChe" pitchFamily="49" charset="-127"/>
              <a:cs typeface="Helvetica"/>
            </a:endParaRPr>
          </a:p>
        </p:txBody>
      </p:sp>
      <p:pic>
        <p:nvPicPr>
          <p:cNvPr id="10" name="Picture 9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23624"/>
            <a:ext cx="1859560" cy="381976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6781800" y="6096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Non-Functional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u="sng" dirty="0" smtClean="0"/>
              <a:t>Y</a:t>
            </a:r>
            <a:r>
              <a:rPr lang="en-US" sz="2200" b="1" dirty="0" smtClean="0"/>
              <a:t>/N</a:t>
            </a:r>
            <a:r>
              <a:rPr lang="en-US" sz="2200" dirty="0" smtClean="0"/>
              <a:t> 	The system will be easily maintained </a:t>
            </a:r>
          </a:p>
          <a:p>
            <a:pPr>
              <a:buNone/>
            </a:pPr>
            <a:r>
              <a:rPr lang="en-US" sz="2200" dirty="0" smtClean="0"/>
              <a:t> </a:t>
            </a:r>
          </a:p>
          <a:p>
            <a:r>
              <a:rPr lang="en-US" sz="2200" b="1" u="sng" dirty="0" smtClean="0"/>
              <a:t>Y</a:t>
            </a:r>
            <a:r>
              <a:rPr lang="en-US" sz="2200" b="1" dirty="0" smtClean="0"/>
              <a:t>/N</a:t>
            </a:r>
            <a:r>
              <a:rPr lang="en-US" sz="2200" dirty="0" smtClean="0"/>
              <a:t> 	The system will be stable. </a:t>
            </a:r>
          </a:p>
          <a:p>
            <a:pPr>
              <a:buNone/>
            </a:pPr>
            <a:r>
              <a:rPr lang="en-US" sz="2200" dirty="0" smtClean="0"/>
              <a:t> </a:t>
            </a:r>
          </a:p>
          <a:p>
            <a:r>
              <a:rPr lang="en-US" sz="2200" b="1" u="sng" dirty="0" smtClean="0"/>
              <a:t>Y</a:t>
            </a:r>
            <a:r>
              <a:rPr lang="en-US" sz="2200" b="1" dirty="0" smtClean="0"/>
              <a:t>/N</a:t>
            </a:r>
            <a:r>
              <a:rPr lang="en-US" sz="2200" dirty="0" smtClean="0"/>
              <a:t> 	The system will be viewable on multiple browsers </a:t>
            </a:r>
          </a:p>
          <a:p>
            <a:pPr>
              <a:buNone/>
            </a:pPr>
            <a:r>
              <a:rPr lang="en-US" sz="2200" dirty="0" smtClean="0"/>
              <a:t> </a:t>
            </a:r>
          </a:p>
          <a:p>
            <a:r>
              <a:rPr lang="en-US" sz="2200" b="1" u="sng" dirty="0" smtClean="0"/>
              <a:t>Y</a:t>
            </a:r>
            <a:r>
              <a:rPr lang="en-US" sz="2200" b="1" dirty="0" smtClean="0"/>
              <a:t>/N</a:t>
            </a:r>
            <a:r>
              <a:rPr lang="en-US" sz="2200" dirty="0" smtClean="0"/>
              <a:t> 	The system will run efficiently </a:t>
            </a:r>
          </a:p>
          <a:p>
            <a:pPr>
              <a:buNone/>
            </a:pPr>
            <a:r>
              <a:rPr lang="en-US" sz="2200" dirty="0" smtClean="0"/>
              <a:t> </a:t>
            </a:r>
          </a:p>
          <a:p>
            <a:r>
              <a:rPr lang="en-US" sz="2200" b="1" u="sng" dirty="0" smtClean="0"/>
              <a:t>Y</a:t>
            </a:r>
            <a:r>
              <a:rPr lang="en-US" sz="2200" b="1" dirty="0" smtClean="0"/>
              <a:t>/N</a:t>
            </a:r>
            <a:r>
              <a:rPr lang="en-US" sz="2200" dirty="0" smtClean="0"/>
              <a:t> 	The system will be user friendly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23624"/>
            <a:ext cx="1859560" cy="381976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6781800" y="6096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ea typeface="GulimChe" pitchFamily="49" charset="-127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  <a:endParaRPr lang="en-US" dirty="0">
              <a:latin typeface="+mj-lt"/>
            </a:endParaRP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Functional Requirements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Non-Functional Requirements</a:t>
            </a:r>
          </a:p>
          <a:p>
            <a:r>
              <a:rPr lang="en-US" sz="2000" b="1" u="sng" dirty="0" smtClean="0">
                <a:latin typeface="+mj-lt"/>
                <a:ea typeface="GulimChe" pitchFamily="49" charset="-127"/>
                <a:cs typeface="Helvetica"/>
              </a:rPr>
              <a:t>Testing Overview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Demonstration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Deliverables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What’s Next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Questions?</a:t>
            </a:r>
            <a:endParaRPr lang="en-US" sz="2000" dirty="0" smtClean="0">
              <a:ea typeface="GulimChe" pitchFamily="49" charset="-127"/>
              <a:cs typeface="Helvetica"/>
            </a:endParaRPr>
          </a:p>
        </p:txBody>
      </p:sp>
      <p:pic>
        <p:nvPicPr>
          <p:cNvPr id="13" name="Picture 12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 Overview Success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76400"/>
            <a:ext cx="6096000" cy="4525963"/>
          </a:xfrm>
        </p:spPr>
        <p:txBody>
          <a:bodyPr/>
          <a:lstStyle/>
          <a:p>
            <a:r>
              <a:rPr lang="en-US" dirty="0" smtClean="0"/>
              <a:t>Login</a:t>
            </a:r>
          </a:p>
          <a:p>
            <a:r>
              <a:rPr lang="en-US" dirty="0" smtClean="0"/>
              <a:t>Logout</a:t>
            </a:r>
          </a:p>
          <a:p>
            <a:r>
              <a:rPr lang="en-US" dirty="0" smtClean="0"/>
              <a:t>Submission/Grading</a:t>
            </a:r>
          </a:p>
          <a:p>
            <a:r>
              <a:rPr lang="en-US" dirty="0" smtClean="0"/>
              <a:t>Non-Functional 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248400"/>
            <a:ext cx="1859560" cy="381976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 Overview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Administrative/Contest Setup</a:t>
            </a:r>
          </a:p>
          <a:p>
            <a:r>
              <a:rPr lang="en-US" dirty="0" smtClean="0"/>
              <a:t>Messaging</a:t>
            </a:r>
          </a:p>
          <a:p>
            <a:r>
              <a:rPr lang="en-US" dirty="0" smtClean="0"/>
              <a:t>Scoreboard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ea typeface="GulimChe" pitchFamily="49" charset="-127"/>
              <a:cs typeface="Helvetica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  <a:endParaRPr lang="en-US" dirty="0">
              <a:latin typeface="+mj-lt"/>
            </a:endParaRP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Functional Requirements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Non-Functional Requirements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Testing Overview</a:t>
            </a:r>
          </a:p>
          <a:p>
            <a:r>
              <a:rPr lang="en-US" sz="2000" b="1" u="sng" dirty="0" smtClean="0">
                <a:latin typeface="+mj-lt"/>
                <a:ea typeface="GulimChe" pitchFamily="49" charset="-127"/>
                <a:cs typeface="Helvetica"/>
              </a:rPr>
              <a:t>Demonstration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Deliverables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What’s Next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Questions?</a:t>
            </a:r>
            <a:endParaRPr lang="en-US" sz="2000" dirty="0" smtClean="0">
              <a:ea typeface="GulimChe" pitchFamily="49" charset="-127"/>
              <a:cs typeface="Helvetica"/>
            </a:endParaRPr>
          </a:p>
        </p:txBody>
      </p:sp>
      <p:pic>
        <p:nvPicPr>
          <p:cNvPr id="11" name="Picture 10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Live Demonstration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1859560" cy="381976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ea typeface="GulimChe" pitchFamily="49" charset="-127"/>
              <a:cs typeface="Helvetica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  <a:endParaRPr lang="en-US" dirty="0">
              <a:latin typeface="+mj-lt"/>
            </a:endParaRP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Functional Requirements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Non-Functional Requirements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Testing Overview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Demonstration</a:t>
            </a:r>
          </a:p>
          <a:p>
            <a:r>
              <a:rPr lang="en-US" sz="2000" b="1" u="sng" dirty="0" smtClean="0">
                <a:latin typeface="+mj-lt"/>
                <a:ea typeface="GulimChe" pitchFamily="49" charset="-127"/>
                <a:cs typeface="Helvetica"/>
              </a:rPr>
              <a:t>Deliverables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What’s Next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Questions?</a:t>
            </a:r>
            <a:endParaRPr lang="en-US" sz="2000" dirty="0" smtClean="0">
              <a:ea typeface="GulimChe" pitchFamily="49" charset="-127"/>
              <a:cs typeface="Helvetica"/>
            </a:endParaRPr>
          </a:p>
        </p:txBody>
      </p:sp>
      <p:pic>
        <p:nvPicPr>
          <p:cNvPr id="11" name="Picture 10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a typeface="GulimChe" pitchFamily="49" charset="-127"/>
              </a:rPr>
              <a:t>Deliverables</a:t>
            </a:r>
            <a:endParaRPr lang="en-US" sz="6000" b="1" dirty="0">
              <a:ea typeface="GulimChe" pitchFamily="49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8288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All files associated with SLICE will be delivered in CD-ROM</a:t>
            </a:r>
            <a:r>
              <a:rPr lang="en-US" sz="2800" dirty="0"/>
              <a:t> </a:t>
            </a:r>
            <a:r>
              <a:rPr lang="en-US" sz="2800" dirty="0" smtClean="0"/>
              <a:t>format on Monday, April 30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the Software Engineering end of year party.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Python and Template Files for SLICE</a:t>
            </a:r>
          </a:p>
          <a:p>
            <a:pPr algn="ctr"/>
            <a:r>
              <a:rPr lang="en-US" sz="2800" dirty="0" smtClean="0"/>
              <a:t>Code for Team Website</a:t>
            </a:r>
          </a:p>
          <a:p>
            <a:pPr algn="ctr"/>
            <a:r>
              <a:rPr lang="en-US" sz="2800" dirty="0" smtClean="0"/>
              <a:t>Team song lyrics and video</a:t>
            </a:r>
          </a:p>
          <a:p>
            <a:pPr algn="ctr"/>
            <a:r>
              <a:rPr lang="en-US" sz="2800" dirty="0" smtClean="0"/>
              <a:t>README.TXT file describing CD-ROM layout</a:t>
            </a:r>
          </a:p>
        </p:txBody>
      </p:sp>
      <p:pic>
        <p:nvPicPr>
          <p:cNvPr id="4" name="Picture 3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1859560" cy="381976"/>
          </a:xfrm>
          <a:prstGeom prst="rect">
            <a:avLst/>
          </a:prstGeom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ea typeface="GulimChe" pitchFamily="49" charset="-127"/>
              <a:cs typeface="Helvetica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  <a:endParaRPr lang="en-US" dirty="0">
              <a:latin typeface="+mj-lt"/>
            </a:endParaRP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Functional Requirements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Non-Functional Requirements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Testing Overview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Demonstration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Deliverables</a:t>
            </a:r>
          </a:p>
          <a:p>
            <a:r>
              <a:rPr lang="en-US" sz="2000" b="1" u="sng" dirty="0" smtClean="0">
                <a:latin typeface="+mj-lt"/>
                <a:ea typeface="GulimChe" pitchFamily="49" charset="-127"/>
                <a:cs typeface="Helvetica"/>
              </a:rPr>
              <a:t>What’s Next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Questions?</a:t>
            </a:r>
            <a:endParaRPr lang="en-US" sz="2000" dirty="0" smtClean="0">
              <a:ea typeface="GulimChe" pitchFamily="49" charset="-127"/>
              <a:cs typeface="Helvetica"/>
            </a:endParaRPr>
          </a:p>
        </p:txBody>
      </p:sp>
      <p:pic>
        <p:nvPicPr>
          <p:cNvPr id="11" name="Picture 10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ea typeface="GulimChe" pitchFamily="49" charset="-127"/>
                <a:cs typeface="Helvetica"/>
              </a:rPr>
              <a:t>Introduction</a:t>
            </a:r>
            <a:endParaRPr lang="en-US" sz="6000" b="1" dirty="0">
              <a:ea typeface="GulimChe" pitchFamily="49" charset="-127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300" dirty="0" smtClean="0">
                <a:ea typeface="GulimChe" pitchFamily="49" charset="-127"/>
                <a:cs typeface="Helvetica"/>
              </a:rPr>
              <a:t>Our Team</a:t>
            </a:r>
          </a:p>
          <a:p>
            <a:pPr algn="ctr">
              <a:buNone/>
            </a:pPr>
            <a:r>
              <a:rPr lang="en-US" sz="1700" dirty="0">
                <a:ea typeface="GulimChe" pitchFamily="49" charset="-127"/>
                <a:cs typeface="Helvetica"/>
              </a:rPr>
              <a:t> </a:t>
            </a:r>
            <a:endParaRPr lang="en-US" sz="1700" dirty="0" smtClean="0">
              <a:ea typeface="GulimChe" pitchFamily="49" charset="-127"/>
              <a:cs typeface="Helvetica"/>
            </a:endParaRPr>
          </a:p>
          <a:p>
            <a:pPr algn="ctr">
              <a:buNone/>
            </a:pPr>
            <a:r>
              <a:rPr lang="en-US" sz="2600" b="1" dirty="0" smtClean="0">
                <a:ea typeface="GulimChe" pitchFamily="49" charset="-127"/>
                <a:cs typeface="Helvetica"/>
              </a:rPr>
              <a:t>Renee </a:t>
            </a:r>
            <a:r>
              <a:rPr lang="en-US" sz="2600" b="1" dirty="0" err="1" smtClean="0">
                <a:ea typeface="GulimChe" pitchFamily="49" charset="-127"/>
                <a:cs typeface="Helvetica"/>
              </a:rPr>
              <a:t>Solheim</a:t>
            </a:r>
            <a:endParaRPr lang="en-US" sz="2600" b="1" dirty="0" smtClean="0">
              <a:ea typeface="GulimChe" pitchFamily="49" charset="-127"/>
              <a:cs typeface="Helvetica"/>
            </a:endParaRPr>
          </a:p>
          <a:p>
            <a:pPr algn="ctr">
              <a:buNone/>
            </a:pPr>
            <a:r>
              <a:rPr lang="en-US" sz="2600" dirty="0" smtClean="0">
                <a:ea typeface="GulimChe" pitchFamily="49" charset="-127"/>
                <a:cs typeface="Helvetica"/>
              </a:rPr>
              <a:t>Team Leader</a:t>
            </a:r>
          </a:p>
          <a:p>
            <a:pPr algn="ctr">
              <a:buNone/>
            </a:pPr>
            <a:endParaRPr lang="en-US" sz="2600" dirty="0">
              <a:ea typeface="GulimChe" pitchFamily="49" charset="-127"/>
              <a:cs typeface="Helvetica"/>
            </a:endParaRPr>
          </a:p>
          <a:p>
            <a:pPr algn="ctr">
              <a:buNone/>
            </a:pPr>
            <a:r>
              <a:rPr lang="en-US" sz="2600" b="1" dirty="0" smtClean="0">
                <a:ea typeface="GulimChe" pitchFamily="49" charset="-127"/>
                <a:cs typeface="Helvetica"/>
              </a:rPr>
              <a:t>Anthony </a:t>
            </a:r>
            <a:r>
              <a:rPr lang="en-US" sz="2600" b="1" dirty="0" err="1" smtClean="0">
                <a:ea typeface="GulimChe" pitchFamily="49" charset="-127"/>
                <a:cs typeface="Helvetica"/>
              </a:rPr>
              <a:t>Parente</a:t>
            </a:r>
            <a:endParaRPr lang="en-US" sz="2600" b="1" dirty="0" smtClean="0">
              <a:ea typeface="GulimChe" pitchFamily="49" charset="-127"/>
              <a:cs typeface="Helvetica"/>
            </a:endParaRPr>
          </a:p>
          <a:p>
            <a:pPr algn="ctr">
              <a:buNone/>
            </a:pPr>
            <a:r>
              <a:rPr lang="en-US" sz="2600" dirty="0" smtClean="0">
                <a:ea typeface="GulimChe" pitchFamily="49" charset="-127"/>
                <a:cs typeface="Helvetica"/>
              </a:rPr>
              <a:t>Lead Front-end Developer</a:t>
            </a:r>
          </a:p>
          <a:p>
            <a:pPr algn="ctr">
              <a:buNone/>
            </a:pPr>
            <a:endParaRPr lang="en-US" sz="2600" b="1" dirty="0">
              <a:ea typeface="GulimChe" pitchFamily="49" charset="-127"/>
              <a:cs typeface="Helvetica"/>
            </a:endParaRPr>
          </a:p>
          <a:p>
            <a:pPr algn="ctr">
              <a:buNone/>
            </a:pPr>
            <a:r>
              <a:rPr lang="en-US" sz="2600" b="1" dirty="0" smtClean="0">
                <a:ea typeface="GulimChe" pitchFamily="49" charset="-127"/>
                <a:cs typeface="Helvetica"/>
              </a:rPr>
              <a:t>Matthew </a:t>
            </a:r>
            <a:r>
              <a:rPr lang="en-US" sz="2600" b="1" dirty="0" err="1" smtClean="0">
                <a:ea typeface="GulimChe" pitchFamily="49" charset="-127"/>
                <a:cs typeface="Helvetica"/>
              </a:rPr>
              <a:t>Ferritto</a:t>
            </a:r>
            <a:endParaRPr lang="en-US" sz="2600" b="1" dirty="0" smtClean="0">
              <a:ea typeface="GulimChe" pitchFamily="49" charset="-127"/>
              <a:cs typeface="Helvetica"/>
            </a:endParaRPr>
          </a:p>
          <a:p>
            <a:pPr algn="ctr">
              <a:buNone/>
            </a:pPr>
            <a:r>
              <a:rPr lang="en-US" sz="2600" dirty="0" smtClean="0">
                <a:ea typeface="GulimChe" pitchFamily="49" charset="-127"/>
                <a:cs typeface="Helvetica"/>
              </a:rPr>
              <a:t>Database/Webmaster</a:t>
            </a:r>
          </a:p>
          <a:p>
            <a:pPr algn="ctr">
              <a:buNone/>
            </a:pPr>
            <a:endParaRPr lang="en-US" sz="2600" dirty="0">
              <a:ea typeface="GulimChe" pitchFamily="49" charset="-127"/>
              <a:cs typeface="Helvetica"/>
            </a:endParaRPr>
          </a:p>
          <a:p>
            <a:pPr algn="ctr">
              <a:buNone/>
            </a:pPr>
            <a:r>
              <a:rPr lang="en-US" sz="2600" b="1" dirty="0" smtClean="0">
                <a:ea typeface="GulimChe" pitchFamily="49" charset="-127"/>
                <a:cs typeface="Helvetica"/>
              </a:rPr>
              <a:t>Zachary Fitzsimmons</a:t>
            </a:r>
          </a:p>
          <a:p>
            <a:pPr algn="ctr">
              <a:buNone/>
            </a:pPr>
            <a:r>
              <a:rPr lang="en-US" sz="2600" dirty="0" smtClean="0">
                <a:ea typeface="GulimChe" pitchFamily="49" charset="-127"/>
                <a:cs typeface="Helvetica"/>
              </a:rPr>
              <a:t>Lead Developer</a:t>
            </a:r>
          </a:p>
          <a:p>
            <a:pPr algn="ctr">
              <a:buNone/>
            </a:pPr>
            <a:endParaRPr lang="en-US" sz="1800" b="1" dirty="0" smtClean="0">
              <a:cs typeface="Helvetica"/>
            </a:endParaRPr>
          </a:p>
          <a:p>
            <a:pPr algn="ctr">
              <a:buNone/>
            </a:pPr>
            <a:endParaRPr lang="en-US" sz="1800" dirty="0">
              <a:cs typeface="Helvetica"/>
            </a:endParaRPr>
          </a:p>
          <a:p>
            <a:pPr algn="ctr">
              <a:buNone/>
            </a:pPr>
            <a:endParaRPr lang="en-US" sz="1800" b="1" dirty="0" smtClean="0">
              <a:cs typeface="Helvetica"/>
            </a:endParaRPr>
          </a:p>
          <a:p>
            <a:pPr algn="ctr">
              <a:buNone/>
            </a:pPr>
            <a:endParaRPr lang="en-US" sz="1800" dirty="0">
              <a:cs typeface="Helvetica"/>
            </a:endParaRPr>
          </a:p>
        </p:txBody>
      </p:sp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0" y="6476024"/>
            <a:ext cx="1859560" cy="381976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 Timeline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953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Acceptance Test: April 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gantt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9144000" cy="3505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05400" y="4953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Software Party: April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" name="Picture 10" descr="NNPsolution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548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Academic Celebration: April 27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05400" y="5486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Luncheon: May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19400" y="6019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Senior Software Party: May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a typeface="GulimChe" pitchFamily="49" charset="-127"/>
              </a:rPr>
              <a:t>Thank You</a:t>
            </a:r>
            <a:endParaRPr lang="en-US" sz="7200" b="1" dirty="0"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6000" dirty="0">
              <a:latin typeface="+mj-lt"/>
              <a:ea typeface="GulimChe" pitchFamily="49" charset="-127"/>
            </a:endParaRPr>
          </a:p>
          <a:p>
            <a:pPr algn="ctr">
              <a:buNone/>
            </a:pPr>
            <a:r>
              <a:rPr lang="en-US" sz="6000" dirty="0" smtClean="0">
                <a:latin typeface="+mj-lt"/>
                <a:ea typeface="GulimChe" pitchFamily="49" charset="-127"/>
              </a:rPr>
              <a:t>Any Questions??</a:t>
            </a:r>
            <a:endParaRPr lang="en-US" sz="6000" dirty="0">
              <a:latin typeface="+mj-lt"/>
              <a:ea typeface="GulimChe" pitchFamily="49" charset="-127"/>
            </a:endParaRPr>
          </a:p>
        </p:txBody>
      </p:sp>
      <p:pic>
        <p:nvPicPr>
          <p:cNvPr id="6" name="Picture 5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a typeface="GulimChe" pitchFamily="49" charset="-127"/>
                <a:cs typeface="Helvetica"/>
              </a:rPr>
              <a:t>Agenda</a:t>
            </a:r>
            <a:endParaRPr lang="en-US" sz="6000" b="1" dirty="0">
              <a:ea typeface="GulimChe" pitchFamily="49" charset="-127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b="1" u="sng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  <a:endParaRPr lang="en-US" dirty="0">
              <a:latin typeface="+mj-lt"/>
            </a:endParaRP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Functional Requirements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Non-Functional Requirements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Testing Overview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Demonstration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Deliverables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What’s Next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Questions?</a:t>
            </a:r>
            <a:endParaRPr lang="en-US" sz="2000" dirty="0" smtClean="0">
              <a:ea typeface="GulimChe" pitchFamily="49" charset="-127"/>
              <a:cs typeface="Helvetica"/>
            </a:endParaRPr>
          </a:p>
        </p:txBody>
      </p:sp>
      <p:pic>
        <p:nvPicPr>
          <p:cNvPr id="6" name="Picture 5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ea typeface="GulimChe" pitchFamily="49" charset="-127"/>
              </a:rPr>
              <a:t>Restatement of the Problem</a:t>
            </a:r>
            <a:endParaRPr lang="en-US" b="1" dirty="0">
              <a:ea typeface="GulimChe" pitchFamily="49" charset="-127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848600" cy="24384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Competitive Programming Contests</a:t>
            </a:r>
          </a:p>
          <a:p>
            <a:pPr lvl="1"/>
            <a:r>
              <a:rPr lang="en-US" dirty="0" smtClean="0">
                <a:latin typeface="+mj-lt"/>
              </a:rPr>
              <a:t>Not user friendly</a:t>
            </a:r>
          </a:p>
          <a:p>
            <a:pPr lvl="1"/>
            <a:r>
              <a:rPr lang="en-US" dirty="0" smtClean="0">
                <a:latin typeface="+mj-lt"/>
              </a:rPr>
              <a:t>Not integrated</a:t>
            </a:r>
          </a:p>
          <a:p>
            <a:pPr lvl="1">
              <a:buNone/>
            </a:pPr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10" name="Picture 9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7000"/>
            <a:ext cx="1859560" cy="381976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21388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ea typeface="GulimChe" pitchFamily="49" charset="-127"/>
              <a:cs typeface="Helvetica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b="1" u="sng" dirty="0" smtClean="0">
                <a:ea typeface="GulimChe" pitchFamily="49" charset="-127"/>
                <a:cs typeface="Helvetica"/>
              </a:rPr>
              <a:t>Project Progression</a:t>
            </a:r>
            <a:endParaRPr lang="en-US" b="1" u="sng" dirty="0">
              <a:latin typeface="+mj-lt"/>
            </a:endParaRP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Functional Requirements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Non-Functional Requirements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Testing Overview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Demonstration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Deliverables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What’s Next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Questions?</a:t>
            </a:r>
            <a:endParaRPr lang="en-US" sz="2000" dirty="0" smtClean="0">
              <a:ea typeface="GulimChe" pitchFamily="49" charset="-127"/>
              <a:cs typeface="Helvetica"/>
            </a:endParaRPr>
          </a:p>
        </p:txBody>
      </p:sp>
      <p:pic>
        <p:nvPicPr>
          <p:cNvPr id="11" name="Picture 10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</a:rPr>
              <a:t>Project Progression</a:t>
            </a:r>
            <a:endParaRPr lang="en-US" sz="6000" b="1" dirty="0"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ysadmin\Desktop\waterfall_model_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447800"/>
            <a:ext cx="68580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13557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ea typeface="GulimChe" pitchFamily="49" charset="-127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  <a:endParaRPr lang="en-US" dirty="0">
              <a:latin typeface="+mj-lt"/>
            </a:endParaRPr>
          </a:p>
          <a:p>
            <a:r>
              <a:rPr lang="en-US" sz="2000" b="1" u="sng" dirty="0" smtClean="0">
                <a:latin typeface="+mj-lt"/>
                <a:ea typeface="GulimChe" pitchFamily="49" charset="-127"/>
                <a:cs typeface="Helvetica"/>
              </a:rPr>
              <a:t>Functional Requirements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Non-Functional Requirements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Testing Overview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Demonstration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Deliverables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What’s Next</a:t>
            </a:r>
          </a:p>
          <a:p>
            <a:r>
              <a:rPr lang="en-US" sz="2000" dirty="0" smtClean="0">
                <a:latin typeface="+mj-lt"/>
                <a:ea typeface="GulimChe" pitchFamily="49" charset="-127"/>
                <a:cs typeface="Helvetica"/>
              </a:rPr>
              <a:t>Questions?</a:t>
            </a:r>
            <a:endParaRPr lang="en-US" sz="2000" dirty="0" smtClean="0">
              <a:ea typeface="GulimChe" pitchFamily="49" charset="-127"/>
              <a:cs typeface="Helvetica"/>
            </a:endParaRPr>
          </a:p>
        </p:txBody>
      </p:sp>
      <p:pic>
        <p:nvPicPr>
          <p:cNvPr id="13" name="Picture 12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ea typeface="GulimChe" pitchFamily="49" charset="-127"/>
                <a:cs typeface="Helvetica"/>
              </a:rPr>
              <a:t>Functional Requirements</a:t>
            </a:r>
            <a:endParaRPr lang="en-US" b="1" dirty="0">
              <a:ea typeface="GulimChe" pitchFamily="49" charset="-127"/>
              <a:cs typeface="Helvetica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198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ea typeface="GulimChe" pitchFamily="49" charset="-127"/>
                <a:cs typeface="Helvetica"/>
              </a:rPr>
              <a:t>Testable features of our software package that will be reviewed in our Unit Testing</a:t>
            </a:r>
          </a:p>
        </p:txBody>
      </p:sp>
      <p:pic>
        <p:nvPicPr>
          <p:cNvPr id="11" name="Picture 10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415</Words>
  <Application>Microsoft Office PowerPoint</Application>
  <PresentationFormat>On-screen Show (4:3)</PresentationFormat>
  <Paragraphs>280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Title</vt:lpstr>
      <vt:lpstr>Welcome</vt:lpstr>
      <vt:lpstr>Introduction</vt:lpstr>
      <vt:lpstr>Agenda</vt:lpstr>
      <vt:lpstr>Restatement of the Problem</vt:lpstr>
      <vt:lpstr>Agenda</vt:lpstr>
      <vt:lpstr>Project Progression</vt:lpstr>
      <vt:lpstr>Agenda</vt:lpstr>
      <vt:lpstr>Functional Requirements</vt:lpstr>
      <vt:lpstr>Team Advisor</vt:lpstr>
      <vt:lpstr>Judge</vt:lpstr>
      <vt:lpstr>Scoreboard Judge</vt:lpstr>
      <vt:lpstr>Administrator</vt:lpstr>
      <vt:lpstr>Admin cont…</vt:lpstr>
      <vt:lpstr>Admin cont..</vt:lpstr>
      <vt:lpstr>Participant</vt:lpstr>
      <vt:lpstr>Participant cont..</vt:lpstr>
      <vt:lpstr>Slice</vt:lpstr>
      <vt:lpstr>Agenda</vt:lpstr>
      <vt:lpstr>Non-Functional Requirements</vt:lpstr>
      <vt:lpstr>Non-Functional Requirements</vt:lpstr>
      <vt:lpstr>Agenda</vt:lpstr>
      <vt:lpstr>Test Overview Success</vt:lpstr>
      <vt:lpstr>Test Overview Failures</vt:lpstr>
      <vt:lpstr>Agenda</vt:lpstr>
      <vt:lpstr>Live Demonstration</vt:lpstr>
      <vt:lpstr>Agenda</vt:lpstr>
      <vt:lpstr>Deliverables</vt:lpstr>
      <vt:lpstr>Agenda</vt:lpstr>
      <vt:lpstr>Project Timeline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S.L.I.C.E</dc:title>
  <dc:creator>rm22solh</dc:creator>
  <cp:lastModifiedBy>sysadmin</cp:lastModifiedBy>
  <cp:revision>120</cp:revision>
  <dcterms:created xsi:type="dcterms:W3CDTF">2011-10-31T01:55:02Z</dcterms:created>
  <dcterms:modified xsi:type="dcterms:W3CDTF">2012-04-25T23:25:35Z</dcterms:modified>
</cp:coreProperties>
</file>