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 Slab"/>
      <p:regular r:id="rId17"/>
      <p:bold r:id="rId18"/>
    </p:embeddedFont>
    <p:embeddedFont>
      <p:font typeface="Roboto"/>
      <p:regular r:id="rId19"/>
      <p:bold r:id="rId20"/>
      <p:italic r:id="rId21"/>
      <p:boldItalic r:id="rId22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7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6.xml"/><Relationship Id="rId21" Type="http://schemas.openxmlformats.org/officeDocument/2006/relationships/font" Target="fonts/Robo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Slab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regular.fntdata"/><Relationship Id="rId6" Type="http://schemas.openxmlformats.org/officeDocument/2006/relationships/slide" Target="slides/slide2.xml"/><Relationship Id="rId18" Type="http://schemas.openxmlformats.org/officeDocument/2006/relationships/font" Target="fonts/RobotoSlab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524800" y="67260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" name="Shape 10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1" name="Shape 11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000"/>
            </a:lvl1pPr>
            <a:lvl2pPr algn="ctr">
              <a:spcBef>
                <a:spcPts val="0"/>
              </a:spcBef>
              <a:buSzPct val="100000"/>
              <a:defRPr sz="4000"/>
            </a:lvl2pPr>
            <a:lvl3pPr algn="ctr">
              <a:spcBef>
                <a:spcPts val="0"/>
              </a:spcBef>
              <a:buSzPct val="100000"/>
              <a:defRPr sz="4000"/>
            </a:lvl3pPr>
            <a:lvl4pPr algn="ctr">
              <a:spcBef>
                <a:spcPts val="0"/>
              </a:spcBef>
              <a:buSzPct val="100000"/>
              <a:defRPr sz="4000"/>
            </a:lvl4pPr>
            <a:lvl5pPr algn="ctr">
              <a:spcBef>
                <a:spcPts val="0"/>
              </a:spcBef>
              <a:buSzPct val="100000"/>
              <a:defRPr sz="4000"/>
            </a:lvl5pPr>
            <a:lvl6pPr algn="ctr">
              <a:spcBef>
                <a:spcPts val="0"/>
              </a:spcBef>
              <a:buSzPct val="100000"/>
              <a:defRPr sz="4000"/>
            </a:lvl6pPr>
            <a:lvl7pPr algn="ctr">
              <a:spcBef>
                <a:spcPts val="0"/>
              </a:spcBef>
              <a:buSzPct val="100000"/>
              <a:defRPr sz="4000"/>
            </a:lvl7pPr>
            <a:lvl8pPr algn="ctr">
              <a:spcBef>
                <a:spcPts val="0"/>
              </a:spcBef>
              <a:buSzPct val="100000"/>
              <a:defRPr sz="4000"/>
            </a:lvl8pPr>
            <a:lvl9pPr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150" y="5076825"/>
            <a:ext cx="9143699" cy="66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87900" y="1152450"/>
            <a:ext cx="8368200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87900" y="2919450"/>
            <a:ext cx="8368200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359601" y="281746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92562" y="1260283"/>
            <a:ext cx="424799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7562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879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87900" y="1594025"/>
            <a:ext cx="2807999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7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3"/>
            <a:ext cx="540899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209075"/>
            <a:ext cx="4045199" cy="1506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3800"/>
            </a:lvl1pPr>
            <a:lvl2pPr algn="ctr">
              <a:spcBef>
                <a:spcPts val="0"/>
              </a:spcBef>
              <a:buSzPct val="100000"/>
              <a:defRPr sz="3800"/>
            </a:lvl2pPr>
            <a:lvl3pPr algn="ctr">
              <a:spcBef>
                <a:spcPts val="0"/>
              </a:spcBef>
              <a:buSzPct val="100000"/>
              <a:defRPr sz="3800"/>
            </a:lvl3pPr>
            <a:lvl4pPr algn="ctr">
              <a:spcBef>
                <a:spcPts val="0"/>
              </a:spcBef>
              <a:buSzPct val="100000"/>
              <a:defRPr sz="3800"/>
            </a:lvl4pPr>
            <a:lvl5pPr algn="ctr">
              <a:spcBef>
                <a:spcPts val="0"/>
              </a:spcBef>
              <a:buSzPct val="100000"/>
              <a:defRPr sz="3800"/>
            </a:lvl5pPr>
            <a:lvl6pPr algn="ctr">
              <a:spcBef>
                <a:spcPts val="0"/>
              </a:spcBef>
              <a:buSzPct val="100000"/>
              <a:defRPr sz="3800"/>
            </a:lvl6pPr>
            <a:lvl7pPr algn="ctr">
              <a:spcBef>
                <a:spcPts val="0"/>
              </a:spcBef>
              <a:buSzPct val="100000"/>
              <a:defRPr sz="3800"/>
            </a:lvl7pPr>
            <a:lvl8pPr algn="ctr">
              <a:spcBef>
                <a:spcPts val="0"/>
              </a:spcBef>
              <a:buSzPct val="100000"/>
              <a:defRPr sz="3800"/>
            </a:lvl8pPr>
            <a:lvl9pPr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33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87900" y="1489824"/>
            <a:ext cx="8368200" cy="3078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Status Report:</a:t>
            </a:r>
            <a:br>
              <a:rPr lang="en"/>
            </a:br>
            <a:r>
              <a:rPr lang="en"/>
              <a:t>Maltan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600"/>
              <a:t>Matt Roberts, Andi Elwell, Lucas Silva, </a:t>
            </a:r>
            <a:br>
              <a:rPr lang="en" sz="1600"/>
            </a:br>
            <a:r>
              <a:rPr lang="en" sz="1600"/>
              <a:t>Tom Langton, Nick Varlese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769475" y="1397900"/>
            <a:ext cx="3013800" cy="26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</a:rPr>
              <a:t>Demo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5283775" y="1846750"/>
            <a:ext cx="3295800" cy="12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http://oraserv.cs.siena.edu/~perm_maltan/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87900" y="313900"/>
            <a:ext cx="8368200" cy="1538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Criteria from Product Owner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87900" y="1557275"/>
            <a:ext cx="8368200" cy="311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Our client is not here with us today.</a:t>
            </a:r>
          </a:p>
          <a:p>
            <a:pPr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Client’s Criteria</a:t>
            </a:r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Keep it simple</a:t>
            </a:r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Similar to Google and Blackboard</a:t>
            </a:r>
          </a:p>
          <a:p>
            <a: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Easy to use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87900" y="1802550"/>
            <a:ext cx="8368200" cy="1538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121700" y="4543275"/>
            <a:ext cx="1661700" cy="39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Maltan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265500" y="1912650"/>
            <a:ext cx="4045199" cy="131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Expected delivery</a:t>
            </a:r>
          </a:p>
          <a:p>
            <a:pPr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500"/>
              <a:t>11-10-2015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Recent progress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500"/>
              <a:t>Sprint 1 -  Complete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Biggest risk</a:t>
            </a:r>
          </a:p>
          <a:p>
            <a:pPr rtl="0">
              <a:spcBef>
                <a:spcPts val="0"/>
              </a:spcBef>
              <a:buNone/>
            </a:pPr>
            <a:r>
              <a:rPr lang="en" sz="1500"/>
              <a:t>We were unsure of what to expect, being our first Sprint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the Sprint Entailed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We were to create the databases, Admin pages, and the add tutor and add admin pages.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Deployment Diagram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  <a:p>
            <a:pPr lvl="0" rtl="0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0088" y="1144125"/>
            <a:ext cx="5083826" cy="3812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64850" y="393900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Sprint 1: User Stories and Acceptance Criteria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464850" y="1370925"/>
            <a:ext cx="3999899" cy="314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an admin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want to be able to login 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 that I can use the site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4041450" y="1370925"/>
            <a:ext cx="4791600" cy="297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As an admin,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I want to be able to see what i have added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So that i can process this information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64850" y="2496975"/>
            <a:ext cx="3116099" cy="239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1150" lvl="0" marL="457200" rtl="0">
              <a:lnSpc>
                <a:spcPct val="115000"/>
              </a:lnSpc>
              <a:spcBef>
                <a:spcPts val="0"/>
              </a:spcBef>
              <a:buClr>
                <a:schemeClr val="accent5"/>
              </a:buClr>
              <a:buSzPct val="100000"/>
              <a:buChar char="●"/>
            </a:pPr>
            <a:r>
              <a:rPr lang="en" sz="1300">
                <a:solidFill>
                  <a:schemeClr val="accent5"/>
                </a:solidFill>
              </a:rPr>
              <a:t>When I enter the correct credentials of an Admin account to the login form, I can sign in to the system as an Admin.</a:t>
            </a:r>
          </a:p>
          <a:p>
            <a:pPr indent="-311150" lvl="0" marL="457200" rtl="0">
              <a:lnSpc>
                <a:spcPct val="115000"/>
              </a:lnSpc>
              <a:spcBef>
                <a:spcPts val="0"/>
              </a:spcBef>
              <a:buClr>
                <a:schemeClr val="accent5"/>
              </a:buClr>
              <a:buSzPct val="100000"/>
              <a:buChar char="●"/>
            </a:pPr>
            <a:r>
              <a:rPr lang="en" sz="1300">
                <a:solidFill>
                  <a:schemeClr val="accent5"/>
                </a:solidFill>
              </a:rPr>
              <a:t>If I enter the incorrect credentials of an Admin account to the login form, the system alerts me that I have entered either a wrong username or password.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041450" y="2496975"/>
            <a:ext cx="3116099" cy="239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1150" lvl="0" marL="457200" rtl="0">
              <a:lnSpc>
                <a:spcPct val="115000"/>
              </a:lnSpc>
              <a:spcBef>
                <a:spcPts val="0"/>
              </a:spcBef>
              <a:buClr>
                <a:schemeClr val="accent5"/>
              </a:buClr>
              <a:buSzPct val="100000"/>
              <a:buChar char="●"/>
            </a:pPr>
            <a:r>
              <a:rPr lang="en" sz="1300">
                <a:solidFill>
                  <a:schemeClr val="accent5"/>
                </a:solidFill>
              </a:rPr>
              <a:t>If I am logged in as Admin, I can see a list of Admins and Tutors that are stored on the database.</a:t>
            </a:r>
          </a:p>
          <a:p>
            <a:pPr indent="-311150" lvl="0" marL="457200" rtl="0">
              <a:lnSpc>
                <a:spcPct val="115000"/>
              </a:lnSpc>
              <a:spcBef>
                <a:spcPts val="0"/>
              </a:spcBef>
              <a:buClr>
                <a:schemeClr val="accent5"/>
              </a:buClr>
              <a:buSzPct val="100000"/>
              <a:buChar char="●"/>
            </a:pPr>
            <a:r>
              <a:rPr lang="en" sz="1300">
                <a:solidFill>
                  <a:schemeClr val="accent5"/>
                </a:solidFill>
              </a:rPr>
              <a:t>The list of Admins and Tutors displayed should contain the following fields: ”Username”, “Password”, “Email”, “First”, “Last”, “Added By”.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64850" y="393900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Sprint 1: User Stories and Acceptance Criteria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74575" y="1436600"/>
            <a:ext cx="4270499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 an admin 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want to be able to create more admins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 that others can login as admins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4938025" y="1436600"/>
            <a:ext cx="4112700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As admin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I want to be able to add tutors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So that admins can see a list of tutors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485950" y="2721275"/>
            <a:ext cx="8347199" cy="195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11150" lvl="0" marL="457200" rtl="0">
              <a:lnSpc>
                <a:spcPct val="115000"/>
              </a:lnSpc>
              <a:spcBef>
                <a:spcPts val="0"/>
              </a:spcBef>
              <a:buClr>
                <a:schemeClr val="accent5"/>
              </a:buClr>
              <a:buSzPct val="100000"/>
              <a:buChar char="●"/>
            </a:pPr>
            <a:r>
              <a:rPr lang="en" sz="1300">
                <a:solidFill>
                  <a:schemeClr val="accent5"/>
                </a:solidFill>
              </a:rPr>
              <a:t>If I am logged in as Admin/Tutor, I can create new Admin.</a:t>
            </a:r>
          </a:p>
          <a:p>
            <a:pPr indent="-311150" lvl="0" marL="457200" rtl="0">
              <a:lnSpc>
                <a:spcPct val="115000"/>
              </a:lnSpc>
              <a:spcBef>
                <a:spcPts val="0"/>
              </a:spcBef>
              <a:buClr>
                <a:schemeClr val="accent5"/>
              </a:buClr>
              <a:buSzPct val="100000"/>
              <a:buChar char="●"/>
            </a:pPr>
            <a:r>
              <a:rPr lang="en" sz="1300">
                <a:solidFill>
                  <a:schemeClr val="accent5"/>
                </a:solidFill>
              </a:rPr>
              <a:t>I can create new Admins/Tutors by entering the following information: “First Name”, “Last Name”, “Username”, “Password” and “Email Address”.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64850" y="393900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Sprint 1: ER Diagram - 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  <a:p>
            <a:pPr lvl="0" rtl="0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3234" y="1258337"/>
            <a:ext cx="6171426" cy="3541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64850" y="393900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Sprint 1: Unit Test Cases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  <a:p>
            <a:pPr lvl="0" rtl="0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7275" y="1220975"/>
            <a:ext cx="5899925" cy="39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Burndown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879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  <a:p>
            <a:pPr lvl="0" rtl="0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600"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4324" y="1173487"/>
            <a:ext cx="6435350" cy="3711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2126316" y="2336550"/>
            <a:ext cx="1315499" cy="47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lt1"/>
                </a:solidFill>
              </a:rPr>
              <a:t>09.17.XX</a:t>
            </a:r>
          </a:p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x="5416699" y="2336550"/>
            <a:ext cx="1315499" cy="47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lt1"/>
                </a:solidFill>
              </a:rPr>
              <a:t>10.20.XX</a:t>
            </a:r>
          </a:p>
        </p:txBody>
      </p:sp>
      <p:sp>
        <p:nvSpPr>
          <p:cNvPr id="121" name="Shape 121"/>
          <p:cNvSpPr txBox="1"/>
          <p:nvPr>
            <p:ph idx="3" type="body"/>
          </p:nvPr>
        </p:nvSpPr>
        <p:spPr>
          <a:xfrm>
            <a:off x="7111511" y="2336550"/>
            <a:ext cx="1315499" cy="47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lt1"/>
                </a:solidFill>
              </a:rPr>
              <a:t>1101.XX</a:t>
            </a:r>
          </a:p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x="387900" y="458025"/>
            <a:ext cx="8368200" cy="686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Sprint 1: Velocity Measurement</a:t>
            </a:r>
          </a:p>
        </p:txBody>
      </p:sp>
      <p:sp>
        <p:nvSpPr>
          <p:cNvPr id="123" name="Shape 123"/>
          <p:cNvSpPr txBox="1"/>
          <p:nvPr>
            <p:ph idx="4" type="body"/>
          </p:nvPr>
        </p:nvSpPr>
        <p:spPr>
          <a:xfrm>
            <a:off x="4756200" y="1489825"/>
            <a:ext cx="3999899" cy="307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124" name="Shape 124"/>
          <p:cNvSpPr txBox="1"/>
          <p:nvPr/>
        </p:nvSpPr>
        <p:spPr>
          <a:xfrm>
            <a:off x="387900" y="1489825"/>
            <a:ext cx="7278599" cy="197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735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b="1" lang="en" sz="2500">
                <a:solidFill>
                  <a:srgbClr val="FFFFFF"/>
                </a:solidFill>
              </a:rPr>
              <a:t>Our velocity for Sprint 1 was 21 points</a:t>
            </a:r>
          </a:p>
          <a:p>
            <a:pPr indent="-355600" lvl="1" marL="914400" rtl="0">
              <a:spcBef>
                <a:spcPts val="0"/>
              </a:spcBef>
              <a:buClr>
                <a:srgbClr val="FFFFFF"/>
              </a:buClr>
              <a:buSzPct val="100000"/>
              <a:buChar char="○"/>
            </a:pPr>
            <a:r>
              <a:rPr lang="en" sz="2000">
                <a:solidFill>
                  <a:srgbClr val="FFFFFF"/>
                </a:solidFill>
              </a:rPr>
              <a:t>We completed all of our points assigned</a:t>
            </a:r>
          </a:p>
          <a:p>
            <a:pPr indent="-355600" lvl="2" marL="1371600" rtl="0">
              <a:spcBef>
                <a:spcPts val="0"/>
              </a:spcBef>
              <a:buClr>
                <a:srgbClr val="FFFFFF"/>
              </a:buClr>
              <a:buSzPct val="100000"/>
              <a:buChar char="■"/>
            </a:pPr>
            <a:r>
              <a:rPr lang="en" sz="2000">
                <a:solidFill>
                  <a:srgbClr val="FFFFFF"/>
                </a:solidFill>
              </a:rPr>
              <a:t>We finished a few days early, too</a:t>
            </a:r>
          </a:p>
          <a:p>
            <a:pPr indent="-355600" lvl="3" marL="1828800" rtl="0">
              <a:spcBef>
                <a:spcPts val="0"/>
              </a:spcBef>
              <a:buClr>
                <a:srgbClr val="FFFFFF"/>
              </a:buClr>
              <a:buSzPct val="100000"/>
              <a:buChar char="●"/>
            </a:pPr>
            <a:r>
              <a:rPr lang="en" sz="2000">
                <a:solidFill>
                  <a:srgbClr val="FFFFFF"/>
                </a:solidFill>
              </a:rPr>
              <a:t>Therefore, we will be able to assign more points in the following sprints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