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10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4385650" x="32175"/>
            <a:ext cy="728850" cx="1073375"/>
          </a:xfrm>
          <a:prstGeom prst="rect">
            <a:avLst/>
          </a:prstGeom>
          <a:noFill/>
          <a:ln w="190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4" name="Shape 14"/>
          <p:cNvSpPr txBox="1"/>
          <p:nvPr/>
        </p:nvSpPr>
        <p:spPr>
          <a:xfrm>
            <a:off y="4849825" x="4063050"/>
            <a:ext cy="246599" cx="101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200" lang="en"/>
              <a:t>10/30/2014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C.S.-A.C.T.I.O.N.S.</a:t>
            </a: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y="265802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Requirements Specification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By MAKER Technologies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October 30, 2014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19550" x="3800475"/>
            <a:ext cy="1047750" cx="1543050"/>
          </a:xfrm>
          <a:prstGeom prst="rect">
            <a:avLst/>
          </a:prstGeom>
          <a:noFill/>
          <a:ln w="190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693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926725" x="5069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600" lang="en">
                <a:solidFill>
                  <a:schemeClr val="dk1"/>
                </a:solidFill>
              </a:rPr>
              <a:t>Alumni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Register on the system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Login to C.S.-A.C.T.I.O.N.S.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Forgot password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Edit profile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Change password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Disable certain content from being shown (i.e. contact information) 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Hide profile 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View map and click on pins to view any other Alumni profiles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Request for contact to other alumni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y="4772725" x="8686800"/>
            <a:ext cy="3707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693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926725" x="5069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Administrator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Login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View all of the content generated from the alumni survey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Approve or deny pending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Delete, create, or edit the content on any of the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Send a message to all alumni with an account on the system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Interact with the map in the same way as the alumni and students.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4772725" x="8723050"/>
            <a:ext cy="370799" cx="42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UML Use Case Diagram Legend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4772725" x="8686800"/>
            <a:ext cy="3707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/>
              <a:t>13</a:t>
            </a:r>
          </a:p>
          <a:p>
            <a:pPr algn="r"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1050" x="2955898"/>
            <a:ext cy="3641674" cx="32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UML Use Case Diagram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4812" x="1043587"/>
            <a:ext cy="3856374" cx="7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4772725" x="8686800"/>
            <a:ext cy="3707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Flow Diagram Legend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4" x="2358050"/>
            <a:ext cy="4040624" cx="44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y="4772725" x="8686800"/>
            <a:ext cy="3707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  <p:sp>
        <p:nvSpPr>
          <p:cNvPr id="158" name="Shape 158"/>
          <p:cNvSpPr/>
          <p:nvPr/>
        </p:nvSpPr>
        <p:spPr>
          <a:xfrm>
            <a:off y="1100300" x="3597825"/>
            <a:ext cy="157200" cx="11963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y="1956100" x="2506250"/>
            <a:ext cy="707399" cx="11877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y="2028350" x="2692034"/>
            <a:ext cy="646199" cx="681299"/>
          </a:xfrm>
          <a:prstGeom prst="ellipse">
            <a:avLst/>
          </a:prstGeom>
          <a:solidFill>
            <a:schemeClr val="lt1"/>
          </a:solidFill>
          <a:ln w="19050" cap="flat">
            <a:solidFill>
              <a:srgbClr val="43434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 Diagram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52500" x="1446300"/>
            <a:ext cy="4191000" cx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y="3229400" x="3924450"/>
            <a:ext cy="320699" cx="6095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y="3229375" x="3690563"/>
            <a:ext cy="320699" cx="1142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800" lang="en"/>
              <a:t>C.S.-A.C.T.I.O.N.S.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4427050" x="4587450"/>
            <a:ext cy="718500" cx="615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y="4772725" x="8460150"/>
            <a:ext cy="370799" cx="68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16.5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Level 0 Diagram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457199"/>
            <a:ext cy="3981880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17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t="93059" b="1642" r="2095" l="7595"/>
          <a:stretch/>
        </p:blipFill>
        <p:spPr>
          <a:xfrm>
            <a:off y="4772725" x="1069350"/>
            <a:ext cy="229750" cx="45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18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0012" x="1986850"/>
            <a:ext cy="5183525" cx="50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925" x="1547812"/>
            <a:ext cy="4695825" cx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6200" x="1551893"/>
            <a:ext cy="5062549" cx="604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20</a:t>
            </a:r>
          </a:p>
        </p:txBody>
      </p:sp>
      <p:sp>
        <p:nvSpPr>
          <p:cNvPr id="197" name="Shape 197"/>
          <p:cNvSpPr/>
          <p:nvPr/>
        </p:nvSpPr>
        <p:spPr>
          <a:xfrm>
            <a:off y="4362875" x="3849600"/>
            <a:ext cy="160500" cx="17643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y="4266636" x="3785450"/>
            <a:ext cy="160500" cx="274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C.S.-A.C.T.I.O.N.S. Database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t="29256" b="33468" r="21795" l="41506"/>
          <a:stretch/>
        </p:blipFill>
        <p:spPr>
          <a:xfrm>
            <a:off y="0" x="1397752"/>
            <a:ext cy="5143500" cx="634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023350"/>
            <a:ext cy="5143500" cx="50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7200" x="982707"/>
            <a:ext cy="5096299" cx="7178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23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809914"/>
            <a:ext cy="5143499" cx="5524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24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4772725" x="8723050"/>
            <a:ext cy="370799" cx="420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25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9715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Alumni: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set up an account on C.S.-A.C.T.I.O.N.S.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log into C.S.-A.C.T.I.O.N.S.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change password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interact with map using pins representing locations of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view other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edit/make changes to own profile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change privacy settings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log out of C.S.-A.C.T.I.O.N.S.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26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Student: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interact with map using pins representing hometowns of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view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contact Alumni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>
                <a:solidFill>
                  <a:schemeClr val="dk1"/>
                </a:solidFill>
              </a:rPr>
              <a:t>  </a:t>
            </a:r>
            <a:r>
              <a:rPr sz="1200" lang="en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27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Administrator: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log into C.S.-A.C.T.I.O.N.S.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interact with map using pins representing hometowns of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view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send message to all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edit/make changes to any information in an alumni profile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approve/deny pending profiles</a:t>
            </a:r>
          </a:p>
          <a:p>
            <a:pPr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Will be able to log out of C.S.-A.C.T.I.O.N.S. 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28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1239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1800" lang="en"/>
              <a:t>Marissa Bianchi </a:t>
            </a:r>
            <a:r>
              <a:rPr sz="1800" lang="en"/>
              <a:t>- Team Lead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>
              <a:spcBef>
                <a:spcPts val="0"/>
              </a:spcBef>
              <a:buNone/>
            </a:pPr>
            <a:r>
              <a:rPr b="1" sz="1800" lang="en"/>
              <a:t>Ryan Clancy</a:t>
            </a:r>
            <a:r>
              <a:rPr sz="1800" lang="en"/>
              <a:t> - Lead Developer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>
              <a:spcBef>
                <a:spcPts val="0"/>
              </a:spcBef>
              <a:buNone/>
            </a:pPr>
            <a:r>
              <a:rPr b="1" sz="1800" lang="en"/>
              <a:t>Kaitlyn Boomhower </a:t>
            </a:r>
            <a:r>
              <a:rPr sz="1800" lang="en"/>
              <a:t>- Co-Developer, Co-Webmaster </a:t>
            </a:r>
          </a:p>
          <a:p>
            <a:pPr algn="ctr" rtl="0">
              <a:spcBef>
                <a:spcPts val="0"/>
              </a:spcBef>
              <a:buNone/>
            </a:pPr>
            <a:r>
              <a:rPr sz="1800" lang="en"/>
              <a:t>&amp; Document Analyst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>
              <a:spcBef>
                <a:spcPts val="0"/>
              </a:spcBef>
              <a:buNone/>
            </a:pPr>
            <a:r>
              <a:rPr b="1" sz="1800" lang="en"/>
              <a:t>Eduardo Silva</a:t>
            </a:r>
            <a:r>
              <a:rPr sz="1800" lang="en"/>
              <a:t> - Database Administrator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>
              <a:spcBef>
                <a:spcPts val="0"/>
              </a:spcBef>
              <a:buNone/>
            </a:pPr>
            <a:r>
              <a:rPr b="1" sz="1800" lang="en"/>
              <a:t>Andrew Reynolds</a:t>
            </a:r>
            <a:r>
              <a:rPr sz="1800" lang="en"/>
              <a:t> - Webmaster 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y="4772725" x="8716300"/>
            <a:ext cy="370799" cx="42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29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Non-Functional Requirements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C.S.-A.C.T.I.O.N.S will: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Be user friendly 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Run efficiently 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Be easy to access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Have compatibility on multiple browsers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Be stable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30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y="4772725" x="8686800"/>
            <a:ext cy="370799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31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Prototype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7175" x="1955125"/>
            <a:ext cy="3933699" cx="52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32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What’s Next?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4772725" x="8615200"/>
            <a:ext cy="370799" cx="528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33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sp>
        <p:nvSpPr>
          <p:cNvPr id="291" name="Shape 291"/>
          <p:cNvSpPr/>
          <p:nvPr/>
        </p:nvSpPr>
        <p:spPr>
          <a:xfrm>
            <a:off y="1102650" x="102315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Software Plan</a:t>
            </a:r>
          </a:p>
        </p:txBody>
      </p:sp>
      <p:sp>
        <p:nvSpPr>
          <p:cNvPr id="292" name="Shape 292"/>
          <p:cNvSpPr/>
          <p:nvPr/>
        </p:nvSpPr>
        <p:spPr>
          <a:xfrm>
            <a:off y="1705594" x="2288316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Requirements Specification</a:t>
            </a:r>
          </a:p>
        </p:txBody>
      </p:sp>
      <p:sp>
        <p:nvSpPr>
          <p:cNvPr id="293" name="Shape 293"/>
          <p:cNvSpPr/>
          <p:nvPr/>
        </p:nvSpPr>
        <p:spPr>
          <a:xfrm>
            <a:off y="2429126" x="3569213"/>
            <a:ext cy="844199" cx="1099499"/>
          </a:xfrm>
          <a:prstGeom prst="rect">
            <a:avLst/>
          </a:prstGeom>
          <a:solidFill>
            <a:srgbClr val="93A299"/>
          </a:solidFill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Preliminary Design</a:t>
            </a:r>
          </a:p>
        </p:txBody>
      </p:sp>
      <p:sp>
        <p:nvSpPr>
          <p:cNvPr id="294" name="Shape 294"/>
          <p:cNvSpPr/>
          <p:nvPr/>
        </p:nvSpPr>
        <p:spPr>
          <a:xfrm>
            <a:off y="3152658" x="478438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Detailed Design</a:t>
            </a:r>
          </a:p>
        </p:txBody>
      </p:sp>
      <p:sp>
        <p:nvSpPr>
          <p:cNvPr id="295" name="Shape 295"/>
          <p:cNvSpPr/>
          <p:nvPr/>
        </p:nvSpPr>
        <p:spPr>
          <a:xfrm>
            <a:off y="3876200" x="5999550"/>
            <a:ext cy="893400" cx="12503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Acceptance Test</a:t>
            </a:r>
          </a:p>
        </p:txBody>
      </p:sp>
      <p:cxnSp>
        <p:nvCxnSpPr>
          <p:cNvPr id="296" name="Shape 296"/>
          <p:cNvCxnSpPr>
            <a:endCxn id="291" idx="2"/>
          </p:cNvCxnSpPr>
          <p:nvPr/>
        </p:nvCxnSpPr>
        <p:spPr>
          <a:xfrm rot="10800000">
            <a:off y="1946850" x="1572899"/>
            <a:ext cy="28944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97" name="Shape 297"/>
          <p:cNvCxnSpPr/>
          <p:nvPr/>
        </p:nvCxnSpPr>
        <p:spPr>
          <a:xfrm>
            <a:off y="3996780" x="5478760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98" name="Shape 298"/>
          <p:cNvCxnSpPr/>
          <p:nvPr/>
        </p:nvCxnSpPr>
        <p:spPr>
          <a:xfrm rot="10800000">
            <a:off y="4838650" x="1556475"/>
            <a:ext cy="0" cx="3924299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299" name="Shape 299"/>
          <p:cNvCxnSpPr/>
          <p:nvPr/>
        </p:nvCxnSpPr>
        <p:spPr>
          <a:xfrm>
            <a:off y="1343828" x="2122586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0" name="Shape 300"/>
          <p:cNvCxnSpPr/>
          <p:nvPr/>
        </p:nvCxnSpPr>
        <p:spPr>
          <a:xfrm>
            <a:off y="1343828" x="2820619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01" name="Shape 301"/>
          <p:cNvCxnSpPr/>
          <p:nvPr/>
        </p:nvCxnSpPr>
        <p:spPr>
          <a:xfrm>
            <a:off y="2067360" x="408999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02" name="Shape 302"/>
          <p:cNvCxnSpPr/>
          <p:nvPr/>
        </p:nvCxnSpPr>
        <p:spPr>
          <a:xfrm>
            <a:off y="2067360" x="3387753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3" name="Shape 303"/>
          <p:cNvCxnSpPr/>
          <p:nvPr/>
        </p:nvCxnSpPr>
        <p:spPr>
          <a:xfrm>
            <a:off y="2790892" x="4552919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4" name="Shape 304"/>
          <p:cNvCxnSpPr/>
          <p:nvPr/>
        </p:nvCxnSpPr>
        <p:spPr>
          <a:xfrm>
            <a:off y="2790892" x="5250952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05" name="Shape 305"/>
          <p:cNvCxnSpPr/>
          <p:nvPr/>
        </p:nvCxnSpPr>
        <p:spPr>
          <a:xfrm>
            <a:off y="3393836" x="5851231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6" name="Shape 306"/>
          <p:cNvCxnSpPr/>
          <p:nvPr/>
        </p:nvCxnSpPr>
        <p:spPr>
          <a:xfrm>
            <a:off y="3393836" x="6549264"/>
            <a:ext cy="4823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07" name="Shape 307"/>
          <p:cNvSpPr/>
          <p:nvPr/>
        </p:nvSpPr>
        <p:spPr>
          <a:xfrm>
            <a:off y="2067360" x="6346737"/>
            <a:ext cy="844199" cx="1099499"/>
          </a:xfrm>
          <a:prstGeom prst="rect">
            <a:avLst/>
          </a:prstGeom>
          <a:solidFill>
            <a:srgbClr val="93A299"/>
          </a:solidFill>
          <a:ln w="25400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Development and Testing</a:t>
            </a:r>
          </a:p>
        </p:txBody>
      </p:sp>
      <p:cxnSp>
        <p:nvCxnSpPr>
          <p:cNvPr id="308" name="Shape 308"/>
          <p:cNvCxnSpPr/>
          <p:nvPr/>
        </p:nvCxnSpPr>
        <p:spPr>
          <a:xfrm rot="10800000">
            <a:off y="2500436" x="6057544"/>
            <a:ext cy="893400" cx="288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9" name="Shape 309"/>
          <p:cNvCxnSpPr/>
          <p:nvPr/>
        </p:nvCxnSpPr>
        <p:spPr>
          <a:xfrm>
            <a:off y="2500542" x="6055585"/>
            <a:ext cy="0" cx="2892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0" name="Shape 310"/>
          <p:cNvCxnSpPr>
            <a:stCxn id="307" idx="2"/>
          </p:cNvCxnSpPr>
          <p:nvPr/>
        </p:nvCxnSpPr>
        <p:spPr>
          <a:xfrm>
            <a:off y="2911560" x="6896487"/>
            <a:ext cy="7236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11" name="Shape 311"/>
          <p:cNvCxnSpPr/>
          <p:nvPr/>
        </p:nvCxnSpPr>
        <p:spPr>
          <a:xfrm rot="10800000">
            <a:off y="3635014" x="6549055"/>
            <a:ext cy="0" cx="347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2" name="Shape 312"/>
          <p:cNvCxnSpPr/>
          <p:nvPr/>
        </p:nvCxnSpPr>
        <p:spPr>
          <a:xfrm>
            <a:off y="2549715" x="3077360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3" name="Shape 313"/>
          <p:cNvCxnSpPr/>
          <p:nvPr/>
        </p:nvCxnSpPr>
        <p:spPr>
          <a:xfrm>
            <a:off y="3273247" x="4379324"/>
            <a:ext cy="1567799" cx="14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4" name="Shape 314"/>
          <p:cNvCxnSpPr/>
          <p:nvPr/>
        </p:nvCxnSpPr>
        <p:spPr>
          <a:xfrm rot="10800000">
            <a:off y="3996701" x="5073705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5" name="Shape 315"/>
          <p:cNvCxnSpPr/>
          <p:nvPr/>
        </p:nvCxnSpPr>
        <p:spPr>
          <a:xfrm rot="10800000">
            <a:off y="3273101" x="3916403"/>
            <a:ext cy="15677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16" name="Shape 316"/>
          <p:cNvCxnSpPr/>
          <p:nvPr/>
        </p:nvCxnSpPr>
        <p:spPr>
          <a:xfrm rot="10800000">
            <a:off y="2549801" x="2643372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17" name="Shape 317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34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9374" x="1234225"/>
            <a:ext cy="3676824" cx="667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35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sz="3000" lang="en">
                <a:solidFill>
                  <a:srgbClr val="000000"/>
                </a:solidFill>
              </a:rPr>
              <a:t>Thank You!!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95600" x="3561937"/>
            <a:ext cy="1371699" cx="2020124"/>
          </a:xfrm>
          <a:prstGeom prst="rect">
            <a:avLst/>
          </a:prstGeom>
          <a:noFill/>
          <a:ln w="190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331" name="Shape 331"/>
          <p:cNvSpPr txBox="1"/>
          <p:nvPr/>
        </p:nvSpPr>
        <p:spPr>
          <a:xfrm>
            <a:off y="1328000" x="2492400"/>
            <a:ext cy="1233599" cx="415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n"/>
              <a:t>Questions or Comments?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y="4772725" x="8743275"/>
            <a:ext cy="370799" cx="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36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Product Overview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/>
              <a:t>An easy to use web application that keeps track of Siena College Computer Science Alumni.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All users can view and interact with the map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Administrators control everything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b="1" sz="1800" lang="en"/>
              <a:t>Goals: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Allow current Siena CS students &amp; prospective students to see what career paths Siena CS Alumni have taken</a:t>
            </a:r>
          </a:p>
          <a:p>
            <a:pPr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Keep Siena College Computer Science Alumni connected to each other!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Progression</a:t>
            </a:r>
          </a:p>
        </p:txBody>
      </p:sp>
      <p:sp>
        <p:nvSpPr>
          <p:cNvPr id="68" name="Shape 68"/>
          <p:cNvSpPr/>
          <p:nvPr/>
        </p:nvSpPr>
        <p:spPr>
          <a:xfrm>
            <a:off y="1102650" x="102315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Software Plan</a:t>
            </a:r>
          </a:p>
        </p:txBody>
      </p:sp>
      <p:sp>
        <p:nvSpPr>
          <p:cNvPr id="69" name="Shape 69"/>
          <p:cNvSpPr/>
          <p:nvPr/>
        </p:nvSpPr>
        <p:spPr>
          <a:xfrm>
            <a:off y="1705594" x="2288316"/>
            <a:ext cy="844199" cx="1099499"/>
          </a:xfrm>
          <a:prstGeom prst="rect">
            <a:avLst/>
          </a:prstGeom>
          <a:solidFill>
            <a:srgbClr val="93A299"/>
          </a:solidFill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100" lang="en" i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Requirements Specification</a:t>
            </a:r>
          </a:p>
        </p:txBody>
      </p:sp>
      <p:sp>
        <p:nvSpPr>
          <p:cNvPr id="70" name="Shape 70"/>
          <p:cNvSpPr/>
          <p:nvPr/>
        </p:nvSpPr>
        <p:spPr>
          <a:xfrm>
            <a:off y="2429126" x="3569213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Preliminary Design</a:t>
            </a:r>
          </a:p>
        </p:txBody>
      </p:sp>
      <p:sp>
        <p:nvSpPr>
          <p:cNvPr id="71" name="Shape 71"/>
          <p:cNvSpPr/>
          <p:nvPr/>
        </p:nvSpPr>
        <p:spPr>
          <a:xfrm>
            <a:off y="3152658" x="478438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Detailed Design</a:t>
            </a:r>
          </a:p>
        </p:txBody>
      </p:sp>
      <p:sp>
        <p:nvSpPr>
          <p:cNvPr id="72" name="Shape 72"/>
          <p:cNvSpPr/>
          <p:nvPr/>
        </p:nvSpPr>
        <p:spPr>
          <a:xfrm>
            <a:off y="3876200" x="5999550"/>
            <a:ext cy="893400" cx="12611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Acceptance Test</a:t>
            </a:r>
          </a:p>
        </p:txBody>
      </p:sp>
      <p:cxnSp>
        <p:nvCxnSpPr>
          <p:cNvPr id="73" name="Shape 73"/>
          <p:cNvCxnSpPr>
            <a:endCxn id="68" idx="2"/>
          </p:cNvCxnSpPr>
          <p:nvPr/>
        </p:nvCxnSpPr>
        <p:spPr>
          <a:xfrm rot="10800000">
            <a:off y="1946850" x="1572899"/>
            <a:ext cy="28944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4" name="Shape 74"/>
          <p:cNvCxnSpPr/>
          <p:nvPr/>
        </p:nvCxnSpPr>
        <p:spPr>
          <a:xfrm>
            <a:off y="3996780" x="5478760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5" name="Shape 75"/>
          <p:cNvCxnSpPr/>
          <p:nvPr/>
        </p:nvCxnSpPr>
        <p:spPr>
          <a:xfrm rot="10800000">
            <a:off y="4838650" x="1556475"/>
            <a:ext cy="0" cx="3924299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6" name="Shape 76"/>
          <p:cNvCxnSpPr/>
          <p:nvPr/>
        </p:nvCxnSpPr>
        <p:spPr>
          <a:xfrm>
            <a:off y="1343828" x="2122586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y="1343828" x="2820619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8" name="Shape 78"/>
          <p:cNvCxnSpPr/>
          <p:nvPr/>
        </p:nvCxnSpPr>
        <p:spPr>
          <a:xfrm>
            <a:off y="2067360" x="408999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9" name="Shape 79"/>
          <p:cNvCxnSpPr/>
          <p:nvPr/>
        </p:nvCxnSpPr>
        <p:spPr>
          <a:xfrm>
            <a:off y="2067360" x="3387753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y="2790892" x="4552919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" name="Shape 81"/>
          <p:cNvCxnSpPr/>
          <p:nvPr/>
        </p:nvCxnSpPr>
        <p:spPr>
          <a:xfrm>
            <a:off y="2790892" x="5250952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2" name="Shape 82"/>
          <p:cNvCxnSpPr/>
          <p:nvPr/>
        </p:nvCxnSpPr>
        <p:spPr>
          <a:xfrm>
            <a:off y="3393836" x="5851231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3" name="Shape 83"/>
          <p:cNvCxnSpPr/>
          <p:nvPr/>
        </p:nvCxnSpPr>
        <p:spPr>
          <a:xfrm>
            <a:off y="3393836" x="6549264"/>
            <a:ext cy="4823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84" name="Shape 84"/>
          <p:cNvSpPr/>
          <p:nvPr/>
        </p:nvSpPr>
        <p:spPr>
          <a:xfrm>
            <a:off y="2067360" x="6346737"/>
            <a:ext cy="844199" cx="1099499"/>
          </a:xfrm>
          <a:prstGeom prst="rect">
            <a:avLst/>
          </a:prstGeom>
          <a:solidFill>
            <a:srgbClr val="93A299"/>
          </a:solidFill>
          <a:ln w="25400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Development and Testing</a:t>
            </a:r>
          </a:p>
        </p:txBody>
      </p:sp>
      <p:cxnSp>
        <p:nvCxnSpPr>
          <p:cNvPr id="85" name="Shape 85"/>
          <p:cNvCxnSpPr/>
          <p:nvPr/>
        </p:nvCxnSpPr>
        <p:spPr>
          <a:xfrm rot="10800000">
            <a:off y="2500436" x="6057544"/>
            <a:ext cy="893400" cx="288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y="2500542" x="6055585"/>
            <a:ext cy="0" cx="2892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7" name="Shape 87"/>
          <p:cNvCxnSpPr>
            <a:stCxn id="84" idx="2"/>
          </p:cNvCxnSpPr>
          <p:nvPr/>
        </p:nvCxnSpPr>
        <p:spPr>
          <a:xfrm>
            <a:off y="2911560" x="6896487"/>
            <a:ext cy="7236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8" name="Shape 88"/>
          <p:cNvCxnSpPr/>
          <p:nvPr/>
        </p:nvCxnSpPr>
        <p:spPr>
          <a:xfrm rot="10800000">
            <a:off y="3635014" x="6549055"/>
            <a:ext cy="0" cx="347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9" name="Shape 89"/>
          <p:cNvCxnSpPr/>
          <p:nvPr/>
        </p:nvCxnSpPr>
        <p:spPr>
          <a:xfrm>
            <a:off y="2549715" x="3077360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0" name="Shape 90"/>
          <p:cNvCxnSpPr/>
          <p:nvPr/>
        </p:nvCxnSpPr>
        <p:spPr>
          <a:xfrm>
            <a:off y="3273247" x="4379324"/>
            <a:ext cy="1567799" cx="14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1" name="Shape 91"/>
          <p:cNvCxnSpPr/>
          <p:nvPr/>
        </p:nvCxnSpPr>
        <p:spPr>
          <a:xfrm rot="10800000">
            <a:off y="3996701" x="5073705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2" name="Shape 92"/>
          <p:cNvCxnSpPr/>
          <p:nvPr/>
        </p:nvCxnSpPr>
        <p:spPr>
          <a:xfrm rot="10800000">
            <a:off y="3273101" x="3916403"/>
            <a:ext cy="15677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93" name="Shape 93"/>
          <p:cNvCxnSpPr/>
          <p:nvPr/>
        </p:nvCxnSpPr>
        <p:spPr>
          <a:xfrm rot="10800000">
            <a:off y="2549801" x="2643372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94" name="Shape 94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Introduction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Product Overview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Project Progression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 i="1">
                <a:solidFill>
                  <a:schemeClr val="accent1"/>
                </a:solidFill>
              </a:rPr>
              <a:t>Use Case Narratives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UML Use Case Diagram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Data Flow Diagrams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Non-Functional Requirements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Prototypes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What’s Next?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Student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Interact with map</a:t>
            </a:r>
          </a:p>
          <a:p>
            <a:pPr rtl="0" lvl="1" indent="-3429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Click on pins and view public Alumni profiles</a:t>
            </a:r>
          </a:p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Send the alumnus a request for contact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y="4772725" x="8770250"/>
            <a:ext cy="370799" cx="37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