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lnSpc>
                <a:spcPct val="200000"/>
              </a:lnSpc>
              <a:spcBef>
                <a:spcPts val="0"/>
              </a:spcBef>
              <a:defRPr sz="1800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4367846" x="0"/>
            <a:ext cy="775649" cx="11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y="4841400" x="3699300"/>
            <a:ext cy="302099" cx="174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12/1/2014</a:t>
            </a:r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C.S.-A.C.T.I.O.N.S</a:t>
            </a:r>
          </a:p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Preliminary Design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by MAKER Technologies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17137" x="3790950"/>
            <a:ext cy="1057275" cx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Diagram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3846" x="1419250"/>
            <a:ext cy="3449000" cx="63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Deployment Diagram Legend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1150" x="1650200"/>
            <a:ext cy="3441249" cx="58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Deployment Diagram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1700" x="2497075"/>
            <a:ext cy="3944149" cx="39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Map Legend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8250" x="2057400"/>
            <a:ext cy="3533775" cx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5" name="Shape 145"/>
          <p:cNvSpPr txBox="1"/>
          <p:nvPr/>
        </p:nvSpPr>
        <p:spPr>
          <a:xfrm>
            <a:off y="1929850" x="2810875"/>
            <a:ext cy="276899" cx="1627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/>
              <a:t>C.S.-A.C.T.I.O.N.S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Maps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7675" x="438150"/>
            <a:ext cy="3600450" cx="82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Map: Home Page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8175" x="564839"/>
            <a:ext cy="3365374" cx="80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Map: Admin Home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t="45954" b="0" r="0" l="0"/>
          <a:stretch/>
        </p:blipFill>
        <p:spPr>
          <a:xfrm>
            <a:off y="1181824" x="558800"/>
            <a:ext cy="2779850" cx="80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Map: Alum Home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0" b="62431" r="33020" l="0"/>
          <a:stretch/>
        </p:blipFill>
        <p:spPr>
          <a:xfrm>
            <a:off y="1364050" x="1211903"/>
            <a:ext cy="2415400" cx="672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Activity Diagram Legend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3850" x="2921800"/>
            <a:ext cy="4039649" cx="33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1422625" x="465600"/>
            <a:ext cy="3804900" cx="398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Approve Pending Profiles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191948"/>
            <a:ext cy="5143499" cx="24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Marissa Bianchi – Team Leader</a:t>
            </a:r>
          </a:p>
          <a:p>
            <a:pPr rtl="0" lvl="0" indent="-342900" marL="457200">
              <a:spcBef>
                <a:spcPts val="44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Ryan Clancy – Lead Developer</a:t>
            </a:r>
          </a:p>
          <a:p>
            <a:pPr rtl="0" lvl="0" indent="-342900" marL="457200">
              <a:spcBef>
                <a:spcPts val="44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Andrew Reynolds – Webmaster</a:t>
            </a:r>
          </a:p>
          <a:p>
            <a:pPr rtl="0" lvl="0" indent="-342900" marL="457200">
              <a:spcBef>
                <a:spcPts val="44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Kaitlyn Boomhower – Developer &amp; Co-Webmaster</a:t>
            </a:r>
          </a:p>
          <a:p>
            <a:pPr lvl="0" indent="-342900" marL="457200">
              <a:spcBef>
                <a:spcPts val="44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Eduardo Luiz Cabral Da Silva – Database Administrator</a:t>
            </a:r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524825" x="432050"/>
            <a:ext cy="2470499" cx="3469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Interact With Map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500" x="4007462"/>
            <a:ext cy="4762500" cx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1791828" x="50755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Login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8612" x="4196625"/>
            <a:ext cy="4486275" cx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Flow Diagram Legend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1600" x="2159800"/>
            <a:ext cy="3938549" cx="48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 Diagram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52500" x="1600200"/>
            <a:ext cy="4191000" cx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Level 0 Diagram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04374" x="294737"/>
            <a:ext cy="4083824" cx="85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Level 1: Contact Alumni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7300" x="1866900"/>
            <a:ext cy="3905250" cx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Level 1: Approve Pending Profiles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2500" x="1600200"/>
            <a:ext cy="4000500" cx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Requirements: Alumni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Set up an account on C.S.-A.C.T.I.O.N.S.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Log on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Change password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Interact with map using pins representing locations of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View other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Edit/make changes to own profile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Change privacy settings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Log out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Requirements: User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Interact with map using pins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View Alumni profiles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Contact Alumni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Functional Requirements: Admin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Log in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Interact with map using pins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View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Send message to all Alumni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Edit/make changes to any information in an alumni profile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Approve/deny pending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Log out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943575" x="457200"/>
            <a:ext cy="3029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rPr sz="1400" lang="en"/>
              <a:t>Product Overview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Project Progression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User Case Narratives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Use Case Diagram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Deployment Diagram 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Website Map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Activity Diagram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Data Flow Diagrams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Requirements Inventory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Data Dictionary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Testing Plan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Development Environment &amp; Production Environment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Prototypes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What’s Next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Non-Functional Requirements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User friendly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Run efficiently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Easy to access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Fully functional on multiple browsers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● Stable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Dictionary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3700" x="1447962"/>
            <a:ext cy="3777124" cx="62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89612" x="1006425"/>
            <a:ext cy="3564274" cx="71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Unit Tests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1206811"/>
            <a:ext cy="4080125" cx="673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Unit Tests: Register Alumni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69" x="0"/>
            <a:ext cy="3939611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Unit Tests: Contact Alumni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84371" x="0"/>
            <a:ext cy="2974758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21430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Prototypes</a:t>
            </a:r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8525" x="1491162"/>
            <a:ext cy="4511324" cx="61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68838" x="1300887"/>
            <a:ext cy="3805825" cx="65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6625" x="1309637"/>
            <a:ext cy="4690249" cx="65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Product Overview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sz="1800" lang="en">
                <a:solidFill>
                  <a:schemeClr val="dk1"/>
                </a:solidFill>
              </a:rPr>
              <a:t>An easy to use web application that keeps track of Siena College Computer Science Alumni.</a:t>
            </a:r>
          </a:p>
          <a:p>
            <a:pPr rtl="0" lvl="0" indent="-3429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All users can view and interact with the map</a:t>
            </a:r>
          </a:p>
          <a:p>
            <a:pPr rtl="0" lvl="0" indent="-3429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Administrators control everything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SzPct val="91666"/>
              <a:buNone/>
            </a:pPr>
            <a:r>
              <a:rPr sz="1200" lang="en">
                <a:solidFill>
                  <a:schemeClr val="dk1"/>
                </a:solidFill>
              </a:rPr>
              <a:t> 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b="1" sz="1800" lang="en">
                <a:solidFill>
                  <a:schemeClr val="dk1"/>
                </a:solidFill>
              </a:rPr>
              <a:t>Goals: </a:t>
            </a:r>
          </a:p>
          <a:p>
            <a:pPr rtl="0" lvl="0" indent="-3429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Allow current Siena CS students &amp; prospective students to see what career paths Siena CS Alumni have taken</a:t>
            </a:r>
          </a:p>
          <a:p>
            <a:pPr rtl="0" lvl="0" indent="-342900" marL="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Keep Siena College Computer Science Alumni connected to each other!</a:t>
            </a:r>
          </a:p>
          <a:p>
            <a:pPr lvl="0">
              <a:lnSpc>
                <a:spcPct val="100000"/>
              </a:lnSpc>
              <a:spcBef>
                <a:spcPts val="440"/>
              </a:spcBef>
              <a:buNone/>
            </a:pPr>
            <a:r>
              <a:t/>
            </a:r>
            <a:endParaRPr sz="1800">
              <a:solidFill>
                <a:srgbClr val="564B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8737" x="1708350"/>
            <a:ext cy="2486025" cx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83750" x="1320675"/>
            <a:ext cy="3866100" cx="650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4650" x="1622050"/>
            <a:ext cy="4631175" cx="58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54950" x="2765050"/>
            <a:ext cy="450874" cx="10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  <p:sp>
        <p:nvSpPr>
          <p:cNvPr id="348" name="Shape 348"/>
          <p:cNvSpPr/>
          <p:nvPr/>
        </p:nvSpPr>
        <p:spPr>
          <a:xfrm>
            <a:off y="1102650" x="102315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Software Plan</a:t>
            </a:r>
          </a:p>
        </p:txBody>
      </p:sp>
      <p:sp>
        <p:nvSpPr>
          <p:cNvPr id="349" name="Shape 349"/>
          <p:cNvSpPr/>
          <p:nvPr/>
        </p:nvSpPr>
        <p:spPr>
          <a:xfrm>
            <a:off y="1705593" x="2288316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strike="noStrike" u="none" b="0" cap="none" baseline="0" sz="1100" lang="en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Requirements Specification</a:t>
            </a:r>
          </a:p>
        </p:txBody>
      </p:sp>
      <p:sp>
        <p:nvSpPr>
          <p:cNvPr id="350" name="Shape 350"/>
          <p:cNvSpPr/>
          <p:nvPr/>
        </p:nvSpPr>
        <p:spPr>
          <a:xfrm>
            <a:off y="2429125" x="3569212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Preliminary Design</a:t>
            </a:r>
          </a:p>
        </p:txBody>
      </p:sp>
      <p:sp>
        <p:nvSpPr>
          <p:cNvPr id="351" name="Shape 351"/>
          <p:cNvSpPr/>
          <p:nvPr/>
        </p:nvSpPr>
        <p:spPr>
          <a:xfrm>
            <a:off y="3152658" x="4784380"/>
            <a:ext cy="844199" cx="1099499"/>
          </a:xfrm>
          <a:prstGeom prst="rect">
            <a:avLst/>
          </a:prstGeom>
          <a:solidFill>
            <a:srgbClr val="93A299"/>
          </a:solidFill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Questrial"/>
              <a:buNone/>
            </a:pPr>
            <a:r>
              <a:rPr lang="en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Detailed Design</a:t>
            </a:r>
          </a:p>
        </p:txBody>
      </p:sp>
      <p:sp>
        <p:nvSpPr>
          <p:cNvPr id="352" name="Shape 352"/>
          <p:cNvSpPr/>
          <p:nvPr/>
        </p:nvSpPr>
        <p:spPr>
          <a:xfrm>
            <a:off y="3876200" x="5999550"/>
            <a:ext cy="893400" cx="12503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Acceptance Test</a:t>
            </a:r>
          </a:p>
        </p:txBody>
      </p:sp>
      <p:cxnSp>
        <p:nvCxnSpPr>
          <p:cNvPr id="353" name="Shape 353"/>
          <p:cNvCxnSpPr>
            <a:endCxn id="348" idx="2"/>
          </p:cNvCxnSpPr>
          <p:nvPr/>
        </p:nvCxnSpPr>
        <p:spPr>
          <a:xfrm rot="10800000">
            <a:off y="1946849" x="1572899"/>
            <a:ext cy="28944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54" name="Shape 354"/>
          <p:cNvCxnSpPr/>
          <p:nvPr/>
        </p:nvCxnSpPr>
        <p:spPr>
          <a:xfrm>
            <a:off y="3996780" x="5478760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55" name="Shape 355"/>
          <p:cNvCxnSpPr/>
          <p:nvPr/>
        </p:nvCxnSpPr>
        <p:spPr>
          <a:xfrm rot="10800000">
            <a:off y="4838650" x="1556473"/>
            <a:ext cy="0" cx="3924299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56" name="Shape 356"/>
          <p:cNvCxnSpPr/>
          <p:nvPr/>
        </p:nvCxnSpPr>
        <p:spPr>
          <a:xfrm>
            <a:off y="1343828" x="2122585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57" name="Shape 357"/>
          <p:cNvCxnSpPr/>
          <p:nvPr/>
        </p:nvCxnSpPr>
        <p:spPr>
          <a:xfrm>
            <a:off y="1343828" x="282061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58" name="Shape 358"/>
          <p:cNvCxnSpPr/>
          <p:nvPr/>
        </p:nvCxnSpPr>
        <p:spPr>
          <a:xfrm>
            <a:off y="2067359" x="408999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59" name="Shape 359"/>
          <p:cNvCxnSpPr/>
          <p:nvPr/>
        </p:nvCxnSpPr>
        <p:spPr>
          <a:xfrm>
            <a:off y="2067359" x="3387753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0" name="Shape 360"/>
          <p:cNvCxnSpPr/>
          <p:nvPr/>
        </p:nvCxnSpPr>
        <p:spPr>
          <a:xfrm>
            <a:off y="2790891" x="4552919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1" name="Shape 361"/>
          <p:cNvCxnSpPr/>
          <p:nvPr/>
        </p:nvCxnSpPr>
        <p:spPr>
          <a:xfrm>
            <a:off y="2790891" x="5250951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62" name="Shape 362"/>
          <p:cNvCxnSpPr/>
          <p:nvPr/>
        </p:nvCxnSpPr>
        <p:spPr>
          <a:xfrm>
            <a:off y="3393835" x="5851230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3" name="Shape 363"/>
          <p:cNvCxnSpPr/>
          <p:nvPr/>
        </p:nvCxnSpPr>
        <p:spPr>
          <a:xfrm>
            <a:off y="3393835" x="6549264"/>
            <a:ext cy="4823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64" name="Shape 364"/>
          <p:cNvSpPr/>
          <p:nvPr/>
        </p:nvSpPr>
        <p:spPr>
          <a:xfrm>
            <a:off y="2067359" x="6346737"/>
            <a:ext cy="844199" cx="1099499"/>
          </a:xfrm>
          <a:prstGeom prst="rect">
            <a:avLst/>
          </a:prstGeom>
          <a:solidFill>
            <a:srgbClr val="93A299"/>
          </a:solidFill>
          <a:ln w="25400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2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Development and Testing</a:t>
            </a:r>
          </a:p>
        </p:txBody>
      </p:sp>
      <p:cxnSp>
        <p:nvCxnSpPr>
          <p:cNvPr id="365" name="Shape 365"/>
          <p:cNvCxnSpPr/>
          <p:nvPr/>
        </p:nvCxnSpPr>
        <p:spPr>
          <a:xfrm rot="10800000">
            <a:off y="2500435" x="6057544"/>
            <a:ext cy="893400" cx="288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6" name="Shape 366"/>
          <p:cNvCxnSpPr/>
          <p:nvPr/>
        </p:nvCxnSpPr>
        <p:spPr>
          <a:xfrm>
            <a:off y="2500541" x="6055585"/>
            <a:ext cy="0" cx="2892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67" name="Shape 367"/>
          <p:cNvCxnSpPr>
            <a:stCxn id="364" idx="2"/>
          </p:cNvCxnSpPr>
          <p:nvPr/>
        </p:nvCxnSpPr>
        <p:spPr>
          <a:xfrm>
            <a:off y="2911559" x="6896487"/>
            <a:ext cy="7236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68" name="Shape 368"/>
          <p:cNvCxnSpPr/>
          <p:nvPr/>
        </p:nvCxnSpPr>
        <p:spPr>
          <a:xfrm rot="10800000">
            <a:off y="3635014" x="6549054"/>
            <a:ext cy="0" cx="347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69" name="Shape 369"/>
          <p:cNvCxnSpPr/>
          <p:nvPr/>
        </p:nvCxnSpPr>
        <p:spPr>
          <a:xfrm>
            <a:off y="2549715" x="3077359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70" name="Shape 370"/>
          <p:cNvCxnSpPr/>
          <p:nvPr/>
        </p:nvCxnSpPr>
        <p:spPr>
          <a:xfrm>
            <a:off y="3273247" x="4379323"/>
            <a:ext cy="1567799" cx="14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71" name="Shape 371"/>
          <p:cNvCxnSpPr/>
          <p:nvPr/>
        </p:nvCxnSpPr>
        <p:spPr>
          <a:xfrm rot="10800000">
            <a:off y="3996700" x="5073705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72" name="Shape 372"/>
          <p:cNvCxnSpPr/>
          <p:nvPr/>
        </p:nvCxnSpPr>
        <p:spPr>
          <a:xfrm rot="10800000">
            <a:off y="3273100" x="3916403"/>
            <a:ext cy="15677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73" name="Shape 373"/>
          <p:cNvCxnSpPr/>
          <p:nvPr/>
        </p:nvCxnSpPr>
        <p:spPr>
          <a:xfrm rot="10800000">
            <a:off y="2549801" x="2643372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74" name="Shape 374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Progression</a:t>
            </a:r>
          </a:p>
        </p:txBody>
      </p:sp>
      <p:sp>
        <p:nvSpPr>
          <p:cNvPr id="62" name="Shape 62"/>
          <p:cNvSpPr/>
          <p:nvPr/>
        </p:nvSpPr>
        <p:spPr>
          <a:xfrm>
            <a:off y="1102650" x="102315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Software Plan</a:t>
            </a:r>
          </a:p>
        </p:txBody>
      </p:sp>
      <p:sp>
        <p:nvSpPr>
          <p:cNvPr id="63" name="Shape 63"/>
          <p:cNvSpPr/>
          <p:nvPr/>
        </p:nvSpPr>
        <p:spPr>
          <a:xfrm>
            <a:off y="1705593" x="2288316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strike="noStrike" u="none" b="0" cap="none" baseline="0" sz="1100" lang="en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Requirements Specification</a:t>
            </a:r>
          </a:p>
        </p:txBody>
      </p:sp>
      <p:sp>
        <p:nvSpPr>
          <p:cNvPr id="64" name="Shape 64"/>
          <p:cNvSpPr/>
          <p:nvPr/>
        </p:nvSpPr>
        <p:spPr>
          <a:xfrm>
            <a:off y="2429125" x="3569212"/>
            <a:ext cy="844199" cx="1099499"/>
          </a:xfrm>
          <a:prstGeom prst="rect">
            <a:avLst/>
          </a:prstGeom>
          <a:solidFill>
            <a:srgbClr val="93A299"/>
          </a:solidFill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Preliminary Design</a:t>
            </a:r>
          </a:p>
        </p:txBody>
      </p:sp>
      <p:sp>
        <p:nvSpPr>
          <p:cNvPr id="65" name="Shape 65"/>
          <p:cNvSpPr/>
          <p:nvPr/>
        </p:nvSpPr>
        <p:spPr>
          <a:xfrm>
            <a:off y="3152658" x="4784380"/>
            <a:ext cy="844199" cx="10994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Detailed Design</a:t>
            </a:r>
          </a:p>
        </p:txBody>
      </p:sp>
      <p:sp>
        <p:nvSpPr>
          <p:cNvPr id="66" name="Shape 66"/>
          <p:cNvSpPr/>
          <p:nvPr/>
        </p:nvSpPr>
        <p:spPr>
          <a:xfrm>
            <a:off y="3876200" x="5999550"/>
            <a:ext cy="893400" cx="1250399"/>
          </a:xfrm>
          <a:prstGeom prst="rect">
            <a:avLst/>
          </a:prstGeom>
          <a:solidFill>
            <a:srgbClr val="93A299"/>
          </a:solidFill>
          <a:ln w="15875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4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Acceptance Test</a:t>
            </a:r>
          </a:p>
        </p:txBody>
      </p:sp>
      <p:cxnSp>
        <p:nvCxnSpPr>
          <p:cNvPr id="67" name="Shape 67"/>
          <p:cNvCxnSpPr>
            <a:endCxn id="62" idx="2"/>
          </p:cNvCxnSpPr>
          <p:nvPr/>
        </p:nvCxnSpPr>
        <p:spPr>
          <a:xfrm rot="10800000">
            <a:off y="1946849" x="1572899"/>
            <a:ext cy="28944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68" name="Shape 68"/>
          <p:cNvCxnSpPr/>
          <p:nvPr/>
        </p:nvCxnSpPr>
        <p:spPr>
          <a:xfrm>
            <a:off y="3996780" x="5478760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69" name="Shape 69"/>
          <p:cNvCxnSpPr/>
          <p:nvPr/>
        </p:nvCxnSpPr>
        <p:spPr>
          <a:xfrm rot="10800000">
            <a:off y="4838650" x="1556473"/>
            <a:ext cy="0" cx="3924299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0" name="Shape 70"/>
          <p:cNvCxnSpPr/>
          <p:nvPr/>
        </p:nvCxnSpPr>
        <p:spPr>
          <a:xfrm>
            <a:off y="1343828" x="2122585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1" name="Shape 71"/>
          <p:cNvCxnSpPr/>
          <p:nvPr/>
        </p:nvCxnSpPr>
        <p:spPr>
          <a:xfrm>
            <a:off y="1343828" x="282061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2" name="Shape 72"/>
          <p:cNvCxnSpPr/>
          <p:nvPr/>
        </p:nvCxnSpPr>
        <p:spPr>
          <a:xfrm>
            <a:off y="2067359" x="4089998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3" name="Shape 73"/>
          <p:cNvCxnSpPr/>
          <p:nvPr/>
        </p:nvCxnSpPr>
        <p:spPr>
          <a:xfrm>
            <a:off y="2067359" x="3387753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4" name="Shape 74"/>
          <p:cNvCxnSpPr/>
          <p:nvPr/>
        </p:nvCxnSpPr>
        <p:spPr>
          <a:xfrm>
            <a:off y="2790891" x="4552919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y="2790891" x="5250951"/>
            <a:ext cy="3618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76" name="Shape 76"/>
          <p:cNvCxnSpPr/>
          <p:nvPr/>
        </p:nvCxnSpPr>
        <p:spPr>
          <a:xfrm>
            <a:off y="3393835" x="5851230"/>
            <a:ext cy="0" cx="6981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y="3393835" x="6549264"/>
            <a:ext cy="4823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78" name="Shape 78"/>
          <p:cNvSpPr/>
          <p:nvPr/>
        </p:nvSpPr>
        <p:spPr>
          <a:xfrm>
            <a:off y="2067359" x="6346737"/>
            <a:ext cy="844199" cx="1099499"/>
          </a:xfrm>
          <a:prstGeom prst="rect">
            <a:avLst/>
          </a:prstGeom>
          <a:solidFill>
            <a:srgbClr val="93A299"/>
          </a:solidFill>
          <a:ln w="25400" cap="flat">
            <a:solidFill>
              <a:srgbClr val="6B767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strike="noStrike" u="none" b="0" cap="none" baseline="0" sz="1200" lang="en" i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Development and Testing</a:t>
            </a:r>
          </a:p>
        </p:txBody>
      </p:sp>
      <p:cxnSp>
        <p:nvCxnSpPr>
          <p:cNvPr id="79" name="Shape 79"/>
          <p:cNvCxnSpPr/>
          <p:nvPr/>
        </p:nvCxnSpPr>
        <p:spPr>
          <a:xfrm rot="10800000">
            <a:off y="2500435" x="6057544"/>
            <a:ext cy="893400" cx="288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y="2500541" x="6055585"/>
            <a:ext cy="0" cx="2892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1" name="Shape 81"/>
          <p:cNvCxnSpPr>
            <a:stCxn id="78" idx="2"/>
          </p:cNvCxnSpPr>
          <p:nvPr/>
        </p:nvCxnSpPr>
        <p:spPr>
          <a:xfrm>
            <a:off y="2911559" x="6896487"/>
            <a:ext cy="7236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2" name="Shape 82"/>
          <p:cNvCxnSpPr/>
          <p:nvPr/>
        </p:nvCxnSpPr>
        <p:spPr>
          <a:xfrm rot="10800000">
            <a:off y="3635014" x="6549054"/>
            <a:ext cy="0" cx="347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3" name="Shape 83"/>
          <p:cNvCxnSpPr/>
          <p:nvPr/>
        </p:nvCxnSpPr>
        <p:spPr>
          <a:xfrm>
            <a:off y="2549715" x="3077359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4" name="Shape 84"/>
          <p:cNvCxnSpPr/>
          <p:nvPr/>
        </p:nvCxnSpPr>
        <p:spPr>
          <a:xfrm>
            <a:off y="3273247" x="4379323"/>
            <a:ext cy="1567799" cx="1440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5" name="Shape 85"/>
          <p:cNvCxnSpPr/>
          <p:nvPr/>
        </p:nvCxnSpPr>
        <p:spPr>
          <a:xfrm rot="10800000">
            <a:off y="3996700" x="5073705"/>
            <a:ext cy="8441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6" name="Shape 86"/>
          <p:cNvCxnSpPr/>
          <p:nvPr/>
        </p:nvCxnSpPr>
        <p:spPr>
          <a:xfrm rot="10800000">
            <a:off y="3273100" x="3916403"/>
            <a:ext cy="1567799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87" name="Shape 87"/>
          <p:cNvCxnSpPr/>
          <p:nvPr/>
        </p:nvCxnSpPr>
        <p:spPr>
          <a:xfrm rot="10800000">
            <a:off y="2549801" x="2643372"/>
            <a:ext cy="2291100" cx="0"/>
          </a:xfrm>
          <a:prstGeom prst="straightConnector1">
            <a:avLst/>
          </a:prstGeom>
          <a:noFill/>
          <a:ln w="15875" cap="flat">
            <a:solidFill>
              <a:srgbClr val="8F9F95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88" name="Shape 88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User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Interact with map</a:t>
            </a:r>
          </a:p>
          <a:p>
            <a:pPr rtl="0" lvl="1" indent="-3429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Click on pins and view public Alumni profiles</a:t>
            </a:r>
          </a:p>
          <a:p>
            <a:pPr rtl="0" lvl="0" indent="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Send the alumnus a request for contact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sz="1600" lang="en">
                <a:solidFill>
                  <a:schemeClr val="dk1"/>
                </a:solidFill>
              </a:rPr>
              <a:t>Alumni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Register on the system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Login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Reset Password if forgotten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Edit profile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Change password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Disable certain content from being shown (i.e. contact information) 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Hide profile </a:t>
            </a:r>
          </a:p>
          <a:p>
            <a:pPr rtl="0"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View map and click on pins to view any other Alumni profiles</a:t>
            </a:r>
          </a:p>
          <a:p>
            <a:pPr lvl="0" indent="-3302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600" lang="en">
                <a:solidFill>
                  <a:schemeClr val="dk1"/>
                </a:solidFill>
              </a:rPr>
              <a:t>Request to contact other alums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Narratives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324575" x="457200"/>
            <a:ext cy="302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Administrator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Login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Approve or deny pending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Delete, create, or edit the content on any of the alumni profiles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Send a message to all alumni with an account on the system</a:t>
            </a:r>
          </a:p>
          <a:p>
            <a:pPr lvl="0" indent="-3429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Interact with the map in the same way as the alumni and students.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 Case Diagram Legend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6625" x="2817012"/>
            <a:ext cy="3397500" cx="35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y="4749850" x="8556783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