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59" r:id="rId18"/>
  </p:sldIdLst>
  <p:sldSz cx="9144000" cy="6858000" type="screen4x3"/>
  <p:notesSz cx="6858000" cy="92964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8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250" y="-10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6A28E-CF01-4ED4-AC35-BBB2614D872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C4606-D761-44CE-84EB-067CA4D0E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Calibri" pitchFamily="34" charset="0"/>
              </a:defRPr>
            </a:lvl1pPr>
          </a:lstStyle>
          <a:p>
            <a:fld id="{B446B169-D4A8-4783-AEB7-530DC0936FB0}" type="datetimeFigureOut">
              <a:rPr lang="en-US"/>
              <a:pPr/>
              <a:t>11/14/2011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Calibri" pitchFamily="34" charset="0"/>
              </a:defRPr>
            </a:lvl1pPr>
          </a:lstStyle>
          <a:p>
            <a:fld id="{C9A3D45D-E148-4939-8CA0-B62A38D1C6B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DBEDE51-1C08-4128-974C-FB29CA069736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4A17ECC5-93C6-48BB-AA53-B94578B56548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F321345-C5E1-4147-A7F2-54DB646E4D4C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71604" y="3286124"/>
            <a:ext cx="6357982" cy="1071570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71604" y="4143380"/>
            <a:ext cx="6400800" cy="471494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038600" y="6550223"/>
            <a:ext cx="1638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r>
              <a:rPr lang="en-US" altLang="zh-CN" sz="1600" dirty="0" smtClean="0">
                <a:solidFill>
                  <a:schemeClr val="tx1"/>
                </a:solidFill>
                <a:latin typeface="Calibri" pitchFamily="34" charset="0"/>
              </a:rPr>
              <a:t>Software Plan</a:t>
            </a:r>
            <a:endParaRPr lang="zh-CN" alt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50223"/>
            <a:ext cx="1638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r>
              <a:rPr lang="en-US" altLang="zh-CN" sz="1600" dirty="0" smtClean="0">
                <a:solidFill>
                  <a:schemeClr val="tx1"/>
                </a:solidFill>
                <a:latin typeface="Calibri" pitchFamily="34" charset="0"/>
              </a:rPr>
              <a:t>FSH Technologies</a:t>
            </a:r>
            <a:endParaRPr lang="zh-CN" alt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0" y="6550223"/>
            <a:ext cx="1638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r>
              <a:rPr lang="en-US" altLang="zh-CN" sz="1600" dirty="0" smtClean="0">
                <a:solidFill>
                  <a:schemeClr val="tx1"/>
                </a:solidFill>
                <a:latin typeface="Calibri" pitchFamily="34" charset="0"/>
              </a:rPr>
              <a:t>Software Plan</a:t>
            </a:r>
            <a:endParaRPr lang="zh-CN" alt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42910" y="1714488"/>
            <a:ext cx="7929590" cy="392907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50223"/>
            <a:ext cx="1638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r>
              <a:rPr lang="en-US" altLang="zh-CN" sz="1600" dirty="0" smtClean="0">
                <a:solidFill>
                  <a:schemeClr val="tx1"/>
                </a:solidFill>
                <a:latin typeface="Calibri" pitchFamily="34" charset="0"/>
              </a:rPr>
              <a:t>FSH Technologies</a:t>
            </a:r>
            <a:endParaRPr lang="zh-CN" alt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610600" y="6553200"/>
            <a:ext cx="533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fld id="{40770D73-121E-44BB-B9CA-196775BAC2DC}" type="slidenum">
              <a:rPr lang="zh-CN" altLang="en-US" sz="1600" smtClean="0">
                <a:solidFill>
                  <a:schemeClr val="tx1"/>
                </a:solidFill>
                <a:latin typeface="Calibri" pitchFamily="34" charset="0"/>
              </a:rPr>
              <a:pPr defTabSz="912813"/>
              <a:t>‹#›</a:t>
            </a:fld>
            <a:endParaRPr lang="zh-CN" alt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868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en-US" altLang="zh-CN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71500" y="1571625"/>
            <a:ext cx="78581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 smtClean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038600" y="6550223"/>
            <a:ext cx="1638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r>
              <a:rPr lang="en-US" altLang="zh-CN" sz="1600" dirty="0" smtClean="0">
                <a:solidFill>
                  <a:schemeClr val="tx1"/>
                </a:solidFill>
                <a:latin typeface="Calibri" pitchFamily="34" charset="0"/>
              </a:rPr>
              <a:t>Software Plan</a:t>
            </a:r>
            <a:endParaRPr lang="zh-CN" alt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50223"/>
            <a:ext cx="1638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r>
              <a:rPr lang="en-US" altLang="zh-CN" sz="1600" dirty="0" smtClean="0">
                <a:solidFill>
                  <a:schemeClr val="tx1"/>
                </a:solidFill>
                <a:latin typeface="Calibri" pitchFamily="34" charset="0"/>
              </a:rPr>
              <a:t>FSH Technologies</a:t>
            </a:r>
            <a:endParaRPr lang="zh-CN" alt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610600" y="6553200"/>
            <a:ext cx="533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fld id="{40770D73-121E-44BB-B9CA-196775BAC2DC}" type="slidenum">
              <a:rPr lang="zh-CN" altLang="en-US" sz="1600" smtClean="0">
                <a:solidFill>
                  <a:schemeClr val="tx1"/>
                </a:solidFill>
                <a:latin typeface="Calibri" pitchFamily="34" charset="0"/>
              </a:rPr>
              <a:pPr defTabSz="912813"/>
              <a:t>‹#›</a:t>
            </a:fld>
            <a:endParaRPr lang="zh-CN" alt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71" r:id="rId3"/>
    <p:sldLayoutId id="2147483672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571625" y="3286125"/>
            <a:ext cx="6357938" cy="1071563"/>
          </a:xfrm>
        </p:spPr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FSH Technologies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00200" y="4219575"/>
            <a:ext cx="4038600" cy="1952625"/>
          </a:xfrm>
        </p:spPr>
        <p:txBody>
          <a:bodyPr/>
          <a:lstStyle/>
          <a:p>
            <a:pPr defTabSz="912813" eaLnBrk="1" hangingPunct="1"/>
            <a:r>
              <a:rPr lang="en-US" altLang="zh-CN" sz="3600" dirty="0" smtClean="0">
                <a:solidFill>
                  <a:schemeClr val="tx1"/>
                </a:solidFill>
              </a:rPr>
              <a:t>Software Plan</a:t>
            </a:r>
          </a:p>
          <a:p>
            <a:pPr defTabSz="912813" eaLnBrk="1" hangingPunct="1"/>
            <a:endParaRPr lang="en-US" altLang="zh-CN" dirty="0" smtClean="0">
              <a:solidFill>
                <a:schemeClr val="tx1"/>
              </a:solidFill>
            </a:endParaRPr>
          </a:p>
          <a:p>
            <a:pPr defTabSz="912813" eaLnBrk="1" hangingPunct="1"/>
            <a:r>
              <a:rPr lang="en-US" altLang="zh-CN" sz="2000" dirty="0" smtClean="0">
                <a:solidFill>
                  <a:schemeClr val="tx1"/>
                </a:solidFill>
              </a:rPr>
              <a:t>September 23, 2011</a:t>
            </a:r>
            <a:endParaRPr lang="zh-CN" altLang="en-U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Project Constraints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r>
              <a:rPr lang="en-US" sz="2000" dirty="0" smtClean="0">
                <a:ea typeface="宋体" pitchFamily="2" charset="-122"/>
              </a:rPr>
              <a:t>Must be web-based</a:t>
            </a: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r>
              <a:rPr lang="en-US" sz="2000" dirty="0" smtClean="0">
                <a:ea typeface="宋体" pitchFamily="2" charset="-122"/>
              </a:rPr>
              <a:t>Written in common web programming languages (JavaScript, </a:t>
            </a:r>
            <a:r>
              <a:rPr lang="en-US" sz="2000" dirty="0" err="1" smtClean="0">
                <a:ea typeface="宋体" pitchFamily="2" charset="-122"/>
              </a:rPr>
              <a:t>PhP</a:t>
            </a:r>
            <a:r>
              <a:rPr lang="en-US" sz="2000" dirty="0" smtClean="0">
                <a:ea typeface="宋体" pitchFamily="2" charset="-122"/>
              </a:rPr>
              <a:t>)</a:t>
            </a: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r>
              <a:rPr lang="en-US" sz="2000" dirty="0" smtClean="0">
                <a:ea typeface="宋体" pitchFamily="2" charset="-122"/>
              </a:rPr>
              <a:t>Supported on as many devices and operating systems as possible </a:t>
            </a: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  <a:p>
            <a:pPr lvl="1" defTabSz="912813"/>
            <a:r>
              <a:rPr lang="en-US" sz="1600" dirty="0" smtClean="0">
                <a:ea typeface="宋体" pitchFamily="2" charset="-122"/>
              </a:rPr>
              <a:t>No flash, PC or Mac specific detailing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191000"/>
            <a:ext cx="3048000" cy="2066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3929063"/>
          </a:xfrm>
        </p:spPr>
        <p:txBody>
          <a:bodyPr/>
          <a:lstStyle/>
          <a:p>
            <a:pPr defTabSz="912813" eaLnBrk="1" hangingPunct="1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Team Introductions</a:t>
            </a:r>
          </a:p>
          <a:p>
            <a:pPr defTabSz="912813" eaLnBrk="1" hangingPunct="1"/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912813" eaLnBrk="1" hangingPunct="1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 Definition and System Justification</a:t>
            </a:r>
          </a:p>
          <a:p>
            <a:pPr defTabSz="912813" eaLnBrk="1" hangingPunct="1"/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912813" eaLnBrk="1" hangingPunct="1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Goals and Constraints</a:t>
            </a:r>
          </a:p>
          <a:p>
            <a:pPr defTabSz="912813" eaLnBrk="1" hangingPunct="1"/>
            <a:endParaRPr lang="en-US" altLang="zh-CN" dirty="0" smtClean="0"/>
          </a:p>
          <a:p>
            <a:pPr defTabSz="912813" eaLnBrk="1" hangingPunct="1"/>
            <a:r>
              <a:rPr lang="en-US" altLang="zh-CN" b="1" dirty="0" smtClean="0"/>
              <a:t>Development Technologies</a:t>
            </a:r>
          </a:p>
          <a:p>
            <a:pPr defTabSz="912813" eaLnBrk="1" hangingPunct="1"/>
            <a:endParaRPr lang="en-US" altLang="zh-CN" dirty="0" smtClean="0"/>
          </a:p>
          <a:p>
            <a:pPr defTabSz="912813" eaLnBrk="1" hangingPunct="1"/>
            <a:r>
              <a:rPr lang="en-US" altLang="zh-CN" dirty="0" smtClean="0"/>
              <a:t>Project Timeline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Development Technologies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71500" y="1295400"/>
            <a:ext cx="7858125" cy="4953000"/>
          </a:xfrm>
        </p:spPr>
        <p:txBody>
          <a:bodyPr/>
          <a:lstStyle/>
          <a:p>
            <a:pPr defTabSz="912813" eaLnBrk="1" hangingPunct="1"/>
            <a:r>
              <a:rPr lang="en-US" sz="2000" dirty="0" smtClean="0">
                <a:ea typeface="宋体" pitchFamily="2" charset="-122"/>
              </a:rPr>
              <a:t>Development hardware:</a:t>
            </a:r>
          </a:p>
          <a:p>
            <a:pPr lvl="1" defTabSz="912813"/>
            <a:r>
              <a:rPr lang="en-US" sz="1600" dirty="0" smtClean="0">
                <a:ea typeface="宋体" pitchFamily="2" charset="-122"/>
              </a:rPr>
              <a:t>Windows and Mac computers in the Software Engineering lab</a:t>
            </a:r>
          </a:p>
          <a:p>
            <a:pPr lvl="1" defTabSz="912813"/>
            <a:r>
              <a:rPr lang="en-US" sz="1600" dirty="0" smtClean="0">
                <a:ea typeface="宋体" pitchFamily="2" charset="-122"/>
              </a:rPr>
              <a:t>Team members personal computers</a:t>
            </a: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r>
              <a:rPr lang="en-US" sz="2000" dirty="0" smtClean="0">
                <a:ea typeface="宋体" pitchFamily="2" charset="-122"/>
              </a:rPr>
              <a:t>Development languages:</a:t>
            </a:r>
          </a:p>
          <a:p>
            <a:pPr lvl="1" defTabSz="912813"/>
            <a:r>
              <a:rPr lang="en-US" sz="1600" dirty="0" smtClean="0">
                <a:ea typeface="宋体" pitchFamily="2" charset="-122"/>
              </a:rPr>
              <a:t>HTML and CSS</a:t>
            </a:r>
          </a:p>
          <a:p>
            <a:pPr lvl="1" defTabSz="912813"/>
            <a:r>
              <a:rPr lang="en-US" sz="1600" dirty="0" smtClean="0">
                <a:ea typeface="宋体" pitchFamily="2" charset="-122"/>
              </a:rPr>
              <a:t>JavaScript</a:t>
            </a:r>
          </a:p>
          <a:p>
            <a:pPr lvl="1" defTabSz="912813"/>
            <a:r>
              <a:rPr lang="en-US" sz="1600" dirty="0" err="1" smtClean="0">
                <a:ea typeface="宋体" pitchFamily="2" charset="-122"/>
              </a:rPr>
              <a:t>PhP</a:t>
            </a:r>
            <a:endParaRPr lang="en-US" sz="1600" dirty="0" smtClean="0">
              <a:ea typeface="宋体" pitchFamily="2" charset="-122"/>
            </a:endParaRPr>
          </a:p>
          <a:p>
            <a:pPr lvl="1" defTabSz="912813"/>
            <a:r>
              <a:rPr lang="en-US" sz="1600" dirty="0" err="1" smtClean="0">
                <a:ea typeface="宋体" pitchFamily="2" charset="-122"/>
              </a:rPr>
              <a:t>MySQL</a:t>
            </a:r>
            <a:endParaRPr lang="en-US" sz="1600" dirty="0" smtClean="0">
              <a:ea typeface="宋体" pitchFamily="2" charset="-122"/>
            </a:endParaRP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r>
              <a:rPr lang="en-US" sz="2000" dirty="0" smtClean="0">
                <a:ea typeface="宋体" pitchFamily="2" charset="-122"/>
              </a:rPr>
              <a:t>Development software:</a:t>
            </a:r>
          </a:p>
          <a:p>
            <a:pPr lvl="1" defTabSz="912813"/>
            <a:r>
              <a:rPr lang="en-US" sz="1600" dirty="0" smtClean="0">
                <a:ea typeface="宋体" pitchFamily="2" charset="-122"/>
              </a:rPr>
              <a:t>Adobe Creative Suite (Dreamweaver, Fireworks, Photoshop)</a:t>
            </a:r>
          </a:p>
          <a:p>
            <a:pPr lvl="1" defTabSz="912813"/>
            <a:r>
              <a:rPr lang="en-US" sz="1600" dirty="0" smtClean="0">
                <a:ea typeface="宋体" pitchFamily="2" charset="-122"/>
              </a:rPr>
              <a:t>Microsoft Office Suite</a:t>
            </a:r>
          </a:p>
          <a:p>
            <a:pPr lvl="1" defTabSz="912813"/>
            <a:r>
              <a:rPr lang="en-US" sz="1600" dirty="0" smtClean="0">
                <a:ea typeface="宋体" pitchFamily="2" charset="-122"/>
              </a:rPr>
              <a:t>Firefox, Chrome, Safari and Internet Explorer</a:t>
            </a:r>
          </a:p>
          <a:p>
            <a:pPr lvl="1" defTabSz="912813"/>
            <a:r>
              <a:rPr lang="en-US" sz="1600" dirty="0" err="1" smtClean="0">
                <a:ea typeface="宋体" pitchFamily="2" charset="-122"/>
              </a:rPr>
              <a:t>MySQL</a:t>
            </a:r>
            <a:r>
              <a:rPr lang="en-US" sz="1600" dirty="0" smtClean="0">
                <a:ea typeface="宋体" pitchFamily="2" charset="-122"/>
              </a:rPr>
              <a:t> Server and Microsoft Access</a:t>
            </a:r>
          </a:p>
          <a:p>
            <a:pPr lvl="1" defTabSz="912813">
              <a:buNone/>
            </a:pPr>
            <a:endParaRPr lang="en-US" sz="1600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Development Model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295400" y="4799012"/>
            <a:ext cx="7010400" cy="611188"/>
          </a:xfrm>
        </p:spPr>
        <p:txBody>
          <a:bodyPr/>
          <a:lstStyle/>
          <a:p>
            <a:pPr defTabSz="912813" eaLnBrk="1" hangingPunct="1">
              <a:buNone/>
            </a:pPr>
            <a:r>
              <a:rPr lang="en-US" sz="2000" dirty="0" smtClean="0">
                <a:ea typeface="宋体" pitchFamily="2" charset="-122"/>
              </a:rPr>
              <a:t>Our development model will follow a close resemblance to the traditional ‘Waterfall’ model.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7038975" cy="3163887"/>
          </a:xfrm>
          <a:prstGeom prst="rect">
            <a:avLst/>
          </a:prstGeom>
          <a:noFill/>
          <a:ln w="18360">
            <a:solidFill>
              <a:srgbClr val="000000">
                <a:alpha val="73000"/>
              </a:srgbClr>
            </a:solidFill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3929063"/>
          </a:xfrm>
        </p:spPr>
        <p:txBody>
          <a:bodyPr/>
          <a:lstStyle/>
          <a:p>
            <a:pPr defTabSz="912813" eaLnBrk="1" hangingPunct="1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Team Introductions</a:t>
            </a:r>
          </a:p>
          <a:p>
            <a:pPr defTabSz="912813" eaLnBrk="1" hangingPunct="1"/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912813" eaLnBrk="1" hangingPunct="1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 Definition and System Justification</a:t>
            </a:r>
          </a:p>
          <a:p>
            <a:pPr defTabSz="912813" eaLnBrk="1" hangingPunct="1"/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912813" eaLnBrk="1" hangingPunct="1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Goals and Constraints</a:t>
            </a:r>
          </a:p>
          <a:p>
            <a:pPr defTabSz="912813" eaLnBrk="1" hangingPunct="1"/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912813" eaLnBrk="1" hangingPunct="1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Development Technologies</a:t>
            </a:r>
          </a:p>
          <a:p>
            <a:pPr defTabSz="912813" eaLnBrk="1" hangingPunct="1"/>
            <a:endParaRPr lang="en-US" altLang="zh-CN" dirty="0" smtClean="0"/>
          </a:p>
          <a:p>
            <a:pPr defTabSz="912813" eaLnBrk="1" hangingPunct="1"/>
            <a:r>
              <a:rPr lang="en-US" altLang="zh-CN" b="1" dirty="0" smtClean="0"/>
              <a:t>Project Timeline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Project Timeline</a:t>
            </a:r>
            <a:endParaRPr lang="en-US" dirty="0"/>
          </a:p>
        </p:txBody>
      </p:sp>
      <p:pic>
        <p:nvPicPr>
          <p:cNvPr id="4098" name="Picture 2" descr="C:\Users\ms13tans\AppData\Local\Temp\Team FSH Time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99" y="1447800"/>
            <a:ext cx="8902301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Timeline Deliverable Dates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r>
              <a:rPr lang="en-US" sz="2400" dirty="0" smtClean="0">
                <a:ea typeface="宋体" pitchFamily="2" charset="-122"/>
              </a:rPr>
              <a:t>Software Plan – September 22, 2011</a:t>
            </a:r>
          </a:p>
          <a:p>
            <a:pPr defTabSz="912813" eaLnBrk="1" hangingPunct="1"/>
            <a:endParaRPr lang="en-US" sz="2400" dirty="0" smtClean="0">
              <a:ea typeface="宋体" pitchFamily="2" charset="-122"/>
            </a:endParaRPr>
          </a:p>
          <a:p>
            <a:pPr defTabSz="912813" eaLnBrk="1" hangingPunct="1"/>
            <a:r>
              <a:rPr lang="en-US" sz="2400" dirty="0" smtClean="0">
                <a:ea typeface="宋体" pitchFamily="2" charset="-122"/>
              </a:rPr>
              <a:t>Requirement Specifications – October 28, 2011</a:t>
            </a:r>
          </a:p>
          <a:p>
            <a:pPr defTabSz="912813" eaLnBrk="1" hangingPunct="1"/>
            <a:endParaRPr lang="en-US" sz="2400" dirty="0" smtClean="0">
              <a:ea typeface="宋体" pitchFamily="2" charset="-122"/>
            </a:endParaRPr>
          </a:p>
          <a:p>
            <a:pPr defTabSz="912813" eaLnBrk="1" hangingPunct="1"/>
            <a:r>
              <a:rPr lang="en-US" sz="2400" dirty="0" smtClean="0">
                <a:ea typeface="宋体" pitchFamily="2" charset="-122"/>
              </a:rPr>
              <a:t>Preliminary Design – December 6, 2011</a:t>
            </a: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015313"/>
            <a:ext cx="3581400" cy="2309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200400" y="4038600"/>
            <a:ext cx="2743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25" y="3286125"/>
            <a:ext cx="6357938" cy="10715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/>
              <a:t>Thank You!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4191000" y="48006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Questions?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3929063"/>
          </a:xfrm>
        </p:spPr>
        <p:txBody>
          <a:bodyPr/>
          <a:lstStyle/>
          <a:p>
            <a:pPr defTabSz="912813" eaLnBrk="1" hangingPunct="1"/>
            <a:r>
              <a:rPr lang="en-US" altLang="zh-CN" b="1" dirty="0" smtClean="0"/>
              <a:t>Team Introductions</a:t>
            </a:r>
          </a:p>
          <a:p>
            <a:pPr defTabSz="912813" eaLnBrk="1" hangingPunct="1"/>
            <a:endParaRPr lang="en-US" altLang="zh-CN" dirty="0" smtClean="0"/>
          </a:p>
          <a:p>
            <a:pPr defTabSz="912813" eaLnBrk="1" hangingPunct="1"/>
            <a:r>
              <a:rPr lang="en-US" altLang="zh-CN" dirty="0" smtClean="0"/>
              <a:t>Problem Definition and System Justification</a:t>
            </a:r>
          </a:p>
          <a:p>
            <a:pPr defTabSz="912813" eaLnBrk="1" hangingPunct="1"/>
            <a:endParaRPr lang="en-US" altLang="zh-CN" dirty="0" smtClean="0"/>
          </a:p>
          <a:p>
            <a:pPr defTabSz="912813" eaLnBrk="1" hangingPunct="1"/>
            <a:r>
              <a:rPr lang="en-US" altLang="zh-CN" dirty="0" smtClean="0"/>
              <a:t>Goals and Constraints</a:t>
            </a:r>
          </a:p>
          <a:p>
            <a:pPr defTabSz="912813" eaLnBrk="1" hangingPunct="1"/>
            <a:endParaRPr lang="en-US" altLang="zh-CN" dirty="0" smtClean="0"/>
          </a:p>
          <a:p>
            <a:pPr defTabSz="912813" eaLnBrk="1" hangingPunct="1"/>
            <a:r>
              <a:rPr lang="en-US" altLang="zh-CN" dirty="0" smtClean="0"/>
              <a:t>Development Technologies</a:t>
            </a:r>
          </a:p>
          <a:p>
            <a:pPr defTabSz="912813" eaLnBrk="1" hangingPunct="1"/>
            <a:endParaRPr lang="en-US" altLang="zh-CN" dirty="0" smtClean="0"/>
          </a:p>
          <a:p>
            <a:pPr defTabSz="912813" eaLnBrk="1" hangingPunct="1"/>
            <a:r>
              <a:rPr lang="en-US" altLang="zh-CN" dirty="0" smtClean="0"/>
              <a:t>Project Timeline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FSH Technologies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71500" y="1571625"/>
            <a:ext cx="7858125" cy="4676775"/>
          </a:xfrm>
        </p:spPr>
        <p:txBody>
          <a:bodyPr>
            <a:normAutofit fontScale="85000" lnSpcReduction="20000"/>
          </a:bodyPr>
          <a:lstStyle/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3000" b="1" dirty="0" smtClean="0">
                <a:ea typeface="宋体" pitchFamily="2" charset="-122"/>
              </a:rPr>
              <a:t>Matt </a:t>
            </a:r>
            <a:r>
              <a:rPr lang="en-US" sz="3000" b="1" dirty="0" err="1" smtClean="0">
                <a:ea typeface="宋体" pitchFamily="2" charset="-122"/>
              </a:rPr>
              <a:t>Kemmer</a:t>
            </a:r>
            <a:endParaRPr lang="en-US" sz="3000" b="1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2400" dirty="0" smtClean="0">
                <a:ea typeface="宋体" pitchFamily="2" charset="-122"/>
              </a:rPr>
              <a:t>Team Leader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endParaRPr lang="en-US" sz="2200" b="1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3000" b="1" dirty="0" smtClean="0">
                <a:ea typeface="宋体" pitchFamily="2" charset="-122"/>
              </a:rPr>
              <a:t>Mike Tanski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2400" dirty="0" smtClean="0">
                <a:ea typeface="宋体" pitchFamily="2" charset="-122"/>
              </a:rPr>
              <a:t>Webmaster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endParaRPr lang="en-US" sz="2200" dirty="0" smtClean="0">
              <a:ea typeface="宋体" pitchFamily="2" charset="-122"/>
            </a:endParaRPr>
          </a:p>
          <a:p>
            <a:pPr algn="ctr" defTabSz="912813">
              <a:lnSpc>
                <a:spcPct val="80000"/>
              </a:lnSpc>
              <a:buNone/>
            </a:pPr>
            <a:r>
              <a:rPr lang="en-US" sz="3000" b="1" dirty="0" smtClean="0">
                <a:ea typeface="宋体" pitchFamily="2" charset="-122"/>
              </a:rPr>
              <a:t>Matt </a:t>
            </a:r>
            <a:r>
              <a:rPr lang="en-US" sz="3000" b="1" dirty="0" err="1" smtClean="0">
                <a:ea typeface="宋体" pitchFamily="2" charset="-122"/>
              </a:rPr>
              <a:t>Brancato</a:t>
            </a:r>
            <a:endParaRPr lang="en-US" sz="3000" b="1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2400" dirty="0" smtClean="0">
                <a:ea typeface="宋体" pitchFamily="2" charset="-122"/>
              </a:rPr>
              <a:t>Systems Administrator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endParaRPr lang="en-US" sz="2200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3000" b="1" dirty="0" smtClean="0">
                <a:ea typeface="宋体" pitchFamily="2" charset="-122"/>
              </a:rPr>
              <a:t>Jackie </a:t>
            </a:r>
            <a:r>
              <a:rPr lang="en-US" sz="3000" b="1" dirty="0" err="1" smtClean="0">
                <a:ea typeface="宋体" pitchFamily="2" charset="-122"/>
              </a:rPr>
              <a:t>Boylan</a:t>
            </a:r>
            <a:endParaRPr lang="en-US" sz="3000" b="1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2400" dirty="0" smtClean="0">
                <a:ea typeface="宋体" pitchFamily="2" charset="-122"/>
              </a:rPr>
              <a:t>Librarian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endParaRPr lang="en-US" sz="2200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3000" b="1" dirty="0" smtClean="0">
                <a:ea typeface="宋体" pitchFamily="2" charset="-122"/>
              </a:rPr>
              <a:t>Serena Moore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2400" dirty="0" smtClean="0">
                <a:ea typeface="宋体" pitchFamily="2" charset="-122"/>
              </a:rPr>
              <a:t>Sub-Group Leader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endParaRPr lang="en-US" sz="2200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3000" b="1" dirty="0" smtClean="0">
                <a:ea typeface="宋体" pitchFamily="2" charset="-122"/>
              </a:rPr>
              <a:t>Nydia Negron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2400" dirty="0" smtClean="0">
                <a:ea typeface="宋体" pitchFamily="2" charset="-122"/>
              </a:rPr>
              <a:t>Head Researcher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3929063"/>
          </a:xfrm>
        </p:spPr>
        <p:txBody>
          <a:bodyPr/>
          <a:lstStyle/>
          <a:p>
            <a:pPr defTabSz="912813" eaLnBrk="1" hangingPunct="1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Team Introductions</a:t>
            </a:r>
          </a:p>
          <a:p>
            <a:pPr defTabSz="912813" eaLnBrk="1" hangingPunct="1"/>
            <a:endParaRPr lang="en-US" altLang="zh-CN" dirty="0" smtClean="0"/>
          </a:p>
          <a:p>
            <a:pPr defTabSz="912813" eaLnBrk="1" hangingPunct="1"/>
            <a:r>
              <a:rPr lang="en-US" altLang="zh-CN" b="1" dirty="0" smtClean="0"/>
              <a:t>Problem Definition and System Justification</a:t>
            </a:r>
          </a:p>
          <a:p>
            <a:pPr defTabSz="912813" eaLnBrk="1" hangingPunct="1"/>
            <a:endParaRPr lang="en-US" altLang="zh-CN" dirty="0" smtClean="0"/>
          </a:p>
          <a:p>
            <a:pPr defTabSz="912813" eaLnBrk="1" hangingPunct="1"/>
            <a:r>
              <a:rPr lang="en-US" altLang="zh-CN" dirty="0" smtClean="0"/>
              <a:t>Goals and Constraints</a:t>
            </a:r>
          </a:p>
          <a:p>
            <a:pPr defTabSz="912813" eaLnBrk="1" hangingPunct="1"/>
            <a:endParaRPr lang="en-US" altLang="zh-CN" dirty="0" smtClean="0"/>
          </a:p>
          <a:p>
            <a:pPr defTabSz="912813" eaLnBrk="1" hangingPunct="1"/>
            <a:r>
              <a:rPr lang="en-US" altLang="zh-CN" dirty="0" smtClean="0"/>
              <a:t>Development Technologies</a:t>
            </a:r>
          </a:p>
          <a:p>
            <a:pPr defTabSz="912813" eaLnBrk="1" hangingPunct="1"/>
            <a:endParaRPr lang="en-US" altLang="zh-CN" dirty="0" smtClean="0"/>
          </a:p>
          <a:p>
            <a:pPr defTabSz="912813" eaLnBrk="1" hangingPunct="1"/>
            <a:r>
              <a:rPr lang="en-US" altLang="zh-CN" dirty="0" smtClean="0"/>
              <a:t>Project Timeline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r>
              <a:rPr lang="en-US" sz="2400" dirty="0" smtClean="0">
                <a:ea typeface="宋体" pitchFamily="2" charset="-122"/>
              </a:rPr>
              <a:t>There is no easy way to create an Implicit Association Test (IAT)</a:t>
            </a:r>
          </a:p>
          <a:p>
            <a:pPr defTabSz="912813" eaLnBrk="1" hangingPunct="1">
              <a:buNone/>
            </a:pPr>
            <a:endParaRPr lang="en-US" sz="2400" dirty="0" smtClean="0">
              <a:ea typeface="宋体" pitchFamily="2" charset="-122"/>
            </a:endParaRPr>
          </a:p>
          <a:p>
            <a:pPr defTabSz="912813" eaLnBrk="1" hangingPunct="1"/>
            <a:r>
              <a:rPr lang="en-US" sz="2400" dirty="0" smtClean="0">
                <a:ea typeface="宋体" pitchFamily="2" charset="-122"/>
              </a:rPr>
              <a:t>Difficult to distribute an IAT and collect data online</a:t>
            </a:r>
          </a:p>
          <a:p>
            <a:pPr defTabSz="912813" eaLnBrk="1" hangingPunct="1"/>
            <a:endParaRPr lang="en-US" sz="2400" dirty="0" smtClean="0">
              <a:ea typeface="宋体" pitchFamily="2" charset="-122"/>
            </a:endParaRPr>
          </a:p>
          <a:p>
            <a:pPr defTabSz="912813" eaLnBrk="1" hangingPunct="1"/>
            <a:r>
              <a:rPr lang="en-US" sz="2400" dirty="0" smtClean="0">
                <a:ea typeface="宋体" pitchFamily="2" charset="-122"/>
              </a:rPr>
              <a:t>There are no interfaces available for creating and publishing IAT’s online</a:t>
            </a:r>
          </a:p>
          <a:p>
            <a:pPr defTabSz="912813" eaLnBrk="1" hangingPunct="1"/>
            <a:endParaRPr lang="en-US" sz="2400" dirty="0" smtClean="0">
              <a:ea typeface="宋体" pitchFamily="2" charset="-122"/>
            </a:endParaRPr>
          </a:p>
          <a:p>
            <a:pPr defTabSz="912813" eaLnBrk="1" hangingPunct="1"/>
            <a:r>
              <a:rPr lang="en-US" sz="2400" dirty="0" smtClean="0">
                <a:ea typeface="宋体" pitchFamily="2" charset="-122"/>
              </a:rPr>
              <a:t>Researchers need to be focused on choosing correct stimuli objects for the test rather than creating the test itself</a:t>
            </a: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Implicit Association Tests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22729"/>
            <a:ext cx="2362200" cy="3082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6237" y="2175129"/>
            <a:ext cx="4455763" cy="2628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System Justification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r>
              <a:rPr lang="en-US" sz="2400" dirty="0" smtClean="0">
                <a:ea typeface="宋体" pitchFamily="2" charset="-122"/>
              </a:rPr>
              <a:t>A computer administered test will lead to the most accurate research</a:t>
            </a:r>
          </a:p>
          <a:p>
            <a:pPr defTabSz="912813" eaLnBrk="1" hangingPunct="1"/>
            <a:endParaRPr lang="en-US" sz="2400" dirty="0" smtClean="0">
              <a:ea typeface="宋体" pitchFamily="2" charset="-122"/>
            </a:endParaRPr>
          </a:p>
          <a:p>
            <a:pPr defTabSz="912813" eaLnBrk="1" hangingPunct="1"/>
            <a:r>
              <a:rPr lang="en-US" sz="2400" dirty="0" smtClean="0">
                <a:ea typeface="宋体" pitchFamily="2" charset="-122"/>
              </a:rPr>
              <a:t>The most important aspect of an IAT is the results</a:t>
            </a:r>
          </a:p>
          <a:p>
            <a:pPr defTabSz="912813" eaLnBrk="1" hangingPunct="1"/>
            <a:endParaRPr lang="en-US" sz="24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Accurate Reaction Time </a:t>
            </a:r>
          </a:p>
          <a:p>
            <a:pPr lvl="1" defTabSz="912813"/>
            <a:endParaRPr lang="en-US" sz="18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More Variables</a:t>
            </a:r>
          </a:p>
          <a:p>
            <a:pPr lvl="1" defTabSz="912813"/>
            <a:endParaRPr lang="en-US" sz="18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Better Research Reports</a:t>
            </a:r>
            <a:endParaRPr lang="en-US" sz="1400" dirty="0" smtClean="0">
              <a:ea typeface="宋体" pitchFamily="2" charset="-122"/>
            </a:endParaRPr>
          </a:p>
          <a:p>
            <a:pPr lvl="1" defTabSz="912813"/>
            <a:endParaRPr lang="en-US" sz="1800" dirty="0" smtClean="0">
              <a:ea typeface="宋体" pitchFamily="2" charset="-122"/>
            </a:endParaRPr>
          </a:p>
          <a:p>
            <a:pPr lvl="8" defTabSz="912813"/>
            <a:endParaRPr lang="en-US" sz="1400" dirty="0" smtClean="0">
              <a:ea typeface="宋体" pitchFamily="2" charset="-122"/>
            </a:endParaRPr>
          </a:p>
          <a:p>
            <a:pPr lvl="1" defTabSz="912813"/>
            <a:endParaRPr lang="en-US" sz="1800" dirty="0" smtClean="0">
              <a:ea typeface="宋体" pitchFamily="2" charset="-122"/>
            </a:endParaRPr>
          </a:p>
          <a:p>
            <a:pPr lvl="1" defTabSz="912813">
              <a:buNone/>
            </a:pPr>
            <a:endParaRPr lang="en-US" sz="1600" dirty="0" smtClean="0">
              <a:ea typeface="宋体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657600"/>
            <a:ext cx="1905000" cy="2070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3929063"/>
          </a:xfrm>
        </p:spPr>
        <p:txBody>
          <a:bodyPr/>
          <a:lstStyle/>
          <a:p>
            <a:pPr defTabSz="912813" eaLnBrk="1" hangingPunct="1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Team Introductions</a:t>
            </a:r>
          </a:p>
          <a:p>
            <a:pPr defTabSz="912813" eaLnBrk="1" hangingPunct="1"/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912813" eaLnBrk="1" hangingPunct="1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 Definition and System Justification</a:t>
            </a:r>
          </a:p>
          <a:p>
            <a:pPr defTabSz="912813" eaLnBrk="1" hangingPunct="1"/>
            <a:endParaRPr lang="en-US" altLang="zh-CN" dirty="0" smtClean="0"/>
          </a:p>
          <a:p>
            <a:pPr defTabSz="912813" eaLnBrk="1" hangingPunct="1"/>
            <a:r>
              <a:rPr lang="en-US" altLang="zh-CN" b="1" dirty="0" smtClean="0"/>
              <a:t>Goals and Constraints</a:t>
            </a:r>
          </a:p>
          <a:p>
            <a:pPr defTabSz="912813" eaLnBrk="1" hangingPunct="1"/>
            <a:endParaRPr lang="en-US" altLang="zh-CN" dirty="0" smtClean="0"/>
          </a:p>
          <a:p>
            <a:pPr defTabSz="912813" eaLnBrk="1" hangingPunct="1"/>
            <a:r>
              <a:rPr lang="en-US" altLang="zh-CN" dirty="0" smtClean="0"/>
              <a:t>Development Technologies</a:t>
            </a:r>
          </a:p>
          <a:p>
            <a:pPr defTabSz="912813" eaLnBrk="1" hangingPunct="1"/>
            <a:endParaRPr lang="en-US" altLang="zh-CN" dirty="0" smtClean="0"/>
          </a:p>
          <a:p>
            <a:pPr defTabSz="912813" eaLnBrk="1" hangingPunct="1"/>
            <a:r>
              <a:rPr lang="en-US" altLang="zh-CN" dirty="0" smtClean="0"/>
              <a:t>Project Timeline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Our Goals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r>
              <a:rPr lang="en-US" sz="2000" dirty="0" smtClean="0">
                <a:ea typeface="宋体" pitchFamily="2" charset="-122"/>
              </a:rPr>
              <a:t>Create an online environment that provides users with templates to create, administer and collect data on IAT’s online</a:t>
            </a: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r>
              <a:rPr lang="en-US" sz="2000" dirty="0" smtClean="0">
                <a:ea typeface="宋体" pitchFamily="2" charset="-122"/>
              </a:rPr>
              <a:t>Similar to </a:t>
            </a:r>
            <a:r>
              <a:rPr lang="en-US" sz="2000" dirty="0" err="1" smtClean="0">
                <a:ea typeface="宋体" pitchFamily="2" charset="-122"/>
              </a:rPr>
              <a:t>Qualtrics</a:t>
            </a:r>
            <a:r>
              <a:rPr lang="en-US" sz="2000" dirty="0" smtClean="0">
                <a:ea typeface="宋体" pitchFamily="2" charset="-122"/>
              </a:rPr>
              <a:t> and </a:t>
            </a:r>
            <a:r>
              <a:rPr lang="en-US" sz="2000" dirty="0" err="1" smtClean="0">
                <a:ea typeface="宋体" pitchFamily="2" charset="-122"/>
              </a:rPr>
              <a:t>SurveyMonkey</a:t>
            </a:r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162527"/>
            <a:ext cx="3790950" cy="2933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167</TotalTime>
  <Words>383</Words>
  <Application>Microsoft Office PowerPoint</Application>
  <PresentationFormat>On-screen Show (4:3)</PresentationFormat>
  <Paragraphs>150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Presentation2</vt:lpstr>
      <vt:lpstr>FSH Technologies</vt:lpstr>
      <vt:lpstr>Today’s Agenda</vt:lpstr>
      <vt:lpstr>FSH Technologies</vt:lpstr>
      <vt:lpstr>Today’s Agenda</vt:lpstr>
      <vt:lpstr>The Problem</vt:lpstr>
      <vt:lpstr>Implicit Association Tests</vt:lpstr>
      <vt:lpstr>System Justification</vt:lpstr>
      <vt:lpstr>Today’s Agenda</vt:lpstr>
      <vt:lpstr>Our Goals</vt:lpstr>
      <vt:lpstr>Project Constraints</vt:lpstr>
      <vt:lpstr>Today’s Agenda</vt:lpstr>
      <vt:lpstr>Development Technologies</vt:lpstr>
      <vt:lpstr>Development Model</vt:lpstr>
      <vt:lpstr>Today’s Agenda</vt:lpstr>
      <vt:lpstr>Project Timeline</vt:lpstr>
      <vt:lpstr>Timeline Deliverable Dates</vt:lpstr>
      <vt:lpstr>Thank You!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2008 Southern Business Expo</dc:title>
  <dc:subject>Presentation PowerPoint Template</dc:subject>
  <dc:creator>Mike</dc:creator>
  <cp:keywords>Business Presentation PowerPoint Template</cp:keywords>
  <dc:description>Copyright © Wondershare Software Co., Ltd. All Rights Reserved.</dc:description>
  <cp:lastModifiedBy>Mike</cp:lastModifiedBy>
  <cp:revision>21</cp:revision>
  <dcterms:created xsi:type="dcterms:W3CDTF">2011-09-19T18:29:17Z</dcterms:created>
  <dcterms:modified xsi:type="dcterms:W3CDTF">2011-11-15T00:57:32Z</dcterms:modified>
  <cp:category>Business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Wondershare Software</vt:lpwstr>
  </property>
</Properties>
</file>