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74" r:id="rId5"/>
    <p:sldId id="260" r:id="rId6"/>
    <p:sldId id="263" r:id="rId7"/>
    <p:sldId id="276" r:id="rId8"/>
    <p:sldId id="266" r:id="rId9"/>
    <p:sldId id="277" r:id="rId10"/>
    <p:sldId id="26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3" r:id="rId26"/>
    <p:sldId id="259" r:id="rId27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50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A28E-CF01-4ED4-AC35-BBB2614D8729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4606-D761-44CE-84EB-067CA4D0E1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B446B169-D4A8-4783-AEB7-530DC0936FB0}" type="datetimeFigureOut">
              <a:rPr lang="en-US"/>
              <a:pPr/>
              <a:t>11/14/2011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C9A3D45D-E148-4939-8CA0-B62A38D1C6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BEDE51-1C08-4128-974C-FB29CA06973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A17ECC5-93C6-48BB-AA53-B94578B56548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F321345-C5E1-4147-A7F2-54DB646E4D4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0D2C-BAFF-4FD9-A4D9-7C90E1BB87C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B3E120-1052-4A78-B319-D5ACC2361F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604" y="3286124"/>
            <a:ext cx="6357982" cy="1071570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604" y="4143380"/>
            <a:ext cx="6400800" cy="471494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4700" y="6550223"/>
            <a:ext cx="251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Requirements Specification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868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US" altLang="zh-CN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71500" y="1571625"/>
            <a:ext cx="78581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314700" y="6550223"/>
            <a:ext cx="251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Requirements Specification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50223"/>
            <a:ext cx="1638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</a:rPr>
              <a:t>FSH Technologies</a:t>
            </a:r>
            <a:endParaRPr lang="zh-CN" alt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610600" y="6553200"/>
            <a:ext cx="533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/>
            <a:fld id="{40770D73-121E-44BB-B9CA-196775BAC2DC}" type="slidenum">
              <a:rPr lang="zh-CN" altLang="en-US" sz="1600" smtClean="0">
                <a:solidFill>
                  <a:schemeClr val="tx1"/>
                </a:solidFill>
                <a:latin typeface="Calibri" pitchFamily="34" charset="0"/>
              </a:rPr>
              <a:pPr defTabSz="912813"/>
              <a:t>‹#›</a:t>
            </a:fld>
            <a:endParaRPr lang="zh-CN" alt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72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  <a:cs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FSH Technologies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00200" y="4219575"/>
            <a:ext cx="5257800" cy="1952625"/>
          </a:xfrm>
        </p:spPr>
        <p:txBody>
          <a:bodyPr/>
          <a:lstStyle/>
          <a:p>
            <a:pPr defTabSz="912813" eaLnBrk="1" hangingPunct="1"/>
            <a:r>
              <a:rPr lang="en-US" altLang="zh-CN" sz="3600" dirty="0" smtClean="0">
                <a:solidFill>
                  <a:schemeClr val="tx1"/>
                </a:solidFill>
              </a:rPr>
              <a:t>Requirements Specification</a:t>
            </a:r>
          </a:p>
          <a:p>
            <a:pPr defTabSz="912813" eaLnBrk="1" hangingPunct="1"/>
            <a:endParaRPr lang="en-US" altLang="zh-CN" dirty="0" smtClean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US" altLang="zh-CN" sz="2000" dirty="0" smtClean="0">
                <a:solidFill>
                  <a:schemeClr val="tx1"/>
                </a:solidFill>
              </a:rPr>
              <a:t>October 31, 2011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Fabricating IAT </a:t>
            </a:r>
            <a:r>
              <a:rPr lang="en-US" sz="2000" dirty="0" err="1" smtClean="0">
                <a:ea typeface="宋体" pitchFamily="2" charset="-122"/>
              </a:rPr>
              <a:t>Luminating</a:t>
            </a:r>
            <a:r>
              <a:rPr lang="en-US" sz="2000" dirty="0" smtClean="0">
                <a:ea typeface="宋体" pitchFamily="2" charset="-122"/>
              </a:rPr>
              <a:t>, Existing, Thinking (F.I.L.E.T.)</a:t>
            </a:r>
          </a:p>
          <a:p>
            <a:pPr defTabSz="912813" eaLnBrk="1" hangingPunct="1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Administrator and Participant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How each user interacts with F.I.L.E.T.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Description of user goals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188" y="4572000"/>
            <a:ext cx="2333625" cy="122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Administrator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Authentication via username and password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Create new IATs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Create new surveys associated with each IAT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Edit and maintain existing IATs and surveys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Publish survey/IAT to the web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Participant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Access IAT instructions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Take published survey and IAT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See results (if applicable)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UML Use Case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5881" y="1116690"/>
            <a:ext cx="6472238" cy="5131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Data Flow Diagrams - Legend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419" y="1447800"/>
            <a:ext cx="6253163" cy="4448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F.I.L.E.T. Context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5166" y="1295400"/>
            <a:ext cx="5413668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F.I.L.E.T. Level 0 Diagram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0" y="1066800"/>
            <a:ext cx="5257800" cy="5270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F.I.L.E.T. Level 1: Create IAT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397" y="1066800"/>
            <a:ext cx="4673207" cy="5278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b="1" dirty="0" smtClean="0"/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70364"/>
            <a:ext cx="2743200" cy="311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53200" y="1981200"/>
            <a:ext cx="1447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F.I.L.E.T.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Web based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Compatible with all popular web browsers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Authentication system</a:t>
            </a:r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Participant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follow link to survey/IAT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answer survey questions (omitting optional questions)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take IAT (categorizing stimuli objects)</a:t>
            </a:r>
          </a:p>
          <a:p>
            <a:pPr lvl="1" defTabSz="912813"/>
            <a:endParaRPr lang="en-US" sz="1800" dirty="0" smtClean="0">
              <a:ea typeface="宋体" pitchFamily="2" charset="-122"/>
            </a:endParaRPr>
          </a:p>
          <a:p>
            <a:pPr lvl="1" defTabSz="912813"/>
            <a:r>
              <a:rPr lang="en-US" sz="1800" dirty="0" smtClean="0">
                <a:ea typeface="宋体" pitchFamily="2" charset="-122"/>
              </a:rPr>
              <a:t>Able to view results (if applicable)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Functional Requirements Inventory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000" dirty="0" smtClean="0">
                <a:ea typeface="宋体" pitchFamily="2" charset="-122"/>
              </a:rPr>
              <a:t>Administrator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Able to authenticate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Able to create surveys and IATs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Able to view and edit surveys and IATs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Able to publish surveys and IATs to the web via hyperlink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r>
              <a:rPr lang="en-US" sz="1600" dirty="0" smtClean="0">
                <a:ea typeface="宋体" pitchFamily="2" charset="-122"/>
              </a:rPr>
              <a:t>Able to export results to a spreadsheet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Future Deliverable Dates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 </a:t>
            </a:r>
            <a:r>
              <a:rPr lang="en-US" sz="2400" strike="sngStrike" dirty="0" smtClean="0">
                <a:ea typeface="宋体" pitchFamily="2" charset="-122"/>
              </a:rPr>
              <a:t>Software Plan – September 22, 2011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 </a:t>
            </a:r>
            <a:r>
              <a:rPr lang="en-US" sz="2400" strike="sngStrike" dirty="0" smtClean="0">
                <a:ea typeface="宋体" pitchFamily="2" charset="-122"/>
              </a:rPr>
              <a:t>Requirement Specifications – October 28, 2011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 Preliminary Design – December 6, 2011</a:t>
            </a: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177" y="3810000"/>
            <a:ext cx="34956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95600" y="3858768"/>
            <a:ext cx="1447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25" y="3286125"/>
            <a:ext cx="6357938" cy="1071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/>
              <a:t>Thank You!</a:t>
            </a:r>
            <a:endParaRPr lang="en-US" sz="6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0143" y="4495800"/>
            <a:ext cx="2503714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FSH Technologies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7858125" cy="4676775"/>
          </a:xfrm>
        </p:spPr>
        <p:txBody>
          <a:bodyPr>
            <a:normAutofit fontScale="85000" lnSpcReduction="20000"/>
          </a:bodyPr>
          <a:lstStyle/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Kemmer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Team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Mike Tanski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Webmaster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Matt </a:t>
            </a:r>
            <a:r>
              <a:rPr lang="en-US" sz="3000" b="1" dirty="0" err="1" smtClean="0">
                <a:ea typeface="宋体" pitchFamily="2" charset="-122"/>
              </a:rPr>
              <a:t>Brancato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Systems Administrator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Jackie </a:t>
            </a:r>
            <a:r>
              <a:rPr lang="en-US" sz="3000" b="1" dirty="0" err="1" smtClean="0">
                <a:ea typeface="宋体" pitchFamily="2" charset="-122"/>
              </a:rPr>
              <a:t>Boylan</a:t>
            </a:r>
            <a:endParaRPr lang="en-US" sz="3000" b="1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Librarian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Serena Moore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Sub-Group Leader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endParaRPr lang="en-US" sz="2200" dirty="0" smtClean="0">
              <a:ea typeface="宋体" pitchFamily="2" charset="-122"/>
            </a:endParaRP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3000" b="1" dirty="0" smtClean="0">
                <a:ea typeface="宋体" pitchFamily="2" charset="-122"/>
              </a:rPr>
              <a:t>Nydia Negron</a:t>
            </a:r>
          </a:p>
          <a:p>
            <a:pPr algn="ctr" defTabSz="912813" eaLnBrk="1" hangingPunct="1">
              <a:lnSpc>
                <a:spcPct val="80000"/>
              </a:lnSpc>
              <a:buNone/>
            </a:pPr>
            <a:r>
              <a:rPr lang="en-US" sz="2400" dirty="0" smtClean="0">
                <a:ea typeface="宋体" pitchFamily="2" charset="-122"/>
              </a:rPr>
              <a:t>Head Researcher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is no easy way to create an Implicit Association Test (IAT)</a:t>
            </a:r>
          </a:p>
          <a:p>
            <a:pPr defTabSz="912813" eaLnBrk="1" hangingPunct="1">
              <a:buNone/>
            </a:pPr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Difficult to distribute an IAT and collect data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There are no interfaces available for creating and publishing IAT’s online</a:t>
            </a:r>
          </a:p>
          <a:p>
            <a:pPr defTabSz="912813" eaLnBrk="1" hangingPunct="1"/>
            <a:endParaRPr lang="en-US" sz="2400" dirty="0" smtClean="0">
              <a:ea typeface="宋体" pitchFamily="2" charset="-122"/>
            </a:endParaRPr>
          </a:p>
          <a:p>
            <a:pPr defTabSz="912813" eaLnBrk="1" hangingPunct="1"/>
            <a:r>
              <a:rPr lang="en-US" sz="2400" dirty="0" smtClean="0">
                <a:ea typeface="宋体" pitchFamily="2" charset="-122"/>
              </a:rPr>
              <a:t>Researchers need to be focused on choosing correct stimuli objects for the test rather than creating the test itself</a:t>
            </a: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  <a:p>
            <a:pPr lvl="1" defTabSz="912813"/>
            <a:endParaRPr lang="en-US" sz="1600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Implicit Association Tests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22729"/>
            <a:ext cx="2362200" cy="3082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37" y="2175129"/>
            <a:ext cx="4455763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68362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Project Progression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  <a:p>
            <a:pPr defTabSz="912813" eaLnBrk="1" hangingPunct="1"/>
            <a:endParaRPr lang="en-US" sz="2000" dirty="0" smtClean="0">
              <a:ea typeface="宋体" pitchFamily="2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865313"/>
            <a:ext cx="7038975" cy="3163887"/>
          </a:xfrm>
          <a:prstGeom prst="rect">
            <a:avLst/>
          </a:prstGeom>
          <a:noFill/>
          <a:ln w="1836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</p:spPr>
      </p:pic>
      <p:sp>
        <p:nvSpPr>
          <p:cNvPr id="10" name="Flowchart: Process 9"/>
          <p:cNvSpPr/>
          <p:nvPr/>
        </p:nvSpPr>
        <p:spPr>
          <a:xfrm>
            <a:off x="2514600" y="2590800"/>
            <a:ext cx="1371600" cy="533400"/>
          </a:xfrm>
          <a:prstGeom prst="flowChartProces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Today’s Agenda</a:t>
            </a:r>
            <a:endParaRPr lang="zh-CN" alt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type="body" sz="quarter" idx="10"/>
          </p:nvPr>
        </p:nvSpPr>
        <p:spPr>
          <a:xfrm>
            <a:off x="642938" y="1252537"/>
            <a:ext cx="7929562" cy="4919663"/>
          </a:xfrm>
        </p:spPr>
        <p:txBody>
          <a:bodyPr/>
          <a:lstStyle/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Team Introductions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 Definition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Progression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b="1" dirty="0" smtClean="0"/>
              <a:t>User Case Narratives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Use Case Diagram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Data Flow Diagrams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Requirements Inventory</a:t>
            </a:r>
          </a:p>
          <a:p>
            <a:pPr defTabSz="912813" eaLnBrk="1" hangingPunct="1"/>
            <a:endParaRPr lang="en-US" altLang="zh-CN" sz="1800" dirty="0" smtClean="0"/>
          </a:p>
          <a:p>
            <a:pPr defTabSz="912813" eaLnBrk="1" hangingPunct="1"/>
            <a:r>
              <a:rPr lang="en-US" altLang="zh-CN" sz="1800" dirty="0" smtClean="0"/>
              <a:t>Future Work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279</TotalTime>
  <Words>524</Words>
  <Application>Microsoft Office PowerPoint</Application>
  <PresentationFormat>On-screen Show (4:3)</PresentationFormat>
  <Paragraphs>265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Presentation2</vt:lpstr>
      <vt:lpstr>FSH Technologies</vt:lpstr>
      <vt:lpstr>Today’s Agenda</vt:lpstr>
      <vt:lpstr>FSH Technologies</vt:lpstr>
      <vt:lpstr>Today’s Agenda</vt:lpstr>
      <vt:lpstr>The Problem</vt:lpstr>
      <vt:lpstr>Implicit Association Tests</vt:lpstr>
      <vt:lpstr>Today’s Agenda</vt:lpstr>
      <vt:lpstr>Project Progression</vt:lpstr>
      <vt:lpstr>Today’s Agenda</vt:lpstr>
      <vt:lpstr>User Case Narratives</vt:lpstr>
      <vt:lpstr>User Case Narratives</vt:lpstr>
      <vt:lpstr>User Case Narratives</vt:lpstr>
      <vt:lpstr>Today’s Agenda</vt:lpstr>
      <vt:lpstr>UML Use Case Diagram</vt:lpstr>
      <vt:lpstr>Today’s Agenda</vt:lpstr>
      <vt:lpstr>Data Flow Diagrams - Legend</vt:lpstr>
      <vt:lpstr>F.I.L.E.T. Context Diagram</vt:lpstr>
      <vt:lpstr>F.I.L.E.T. Level 0 Diagram</vt:lpstr>
      <vt:lpstr>F.I.L.E.T. Level 1: Create IAT</vt:lpstr>
      <vt:lpstr>Today’s Agenda</vt:lpstr>
      <vt:lpstr>Functional Requirements Inventory</vt:lpstr>
      <vt:lpstr>Functional Requirements Inventory</vt:lpstr>
      <vt:lpstr>Functional Requirements Inventory</vt:lpstr>
      <vt:lpstr>Today’s Agenda</vt:lpstr>
      <vt:lpstr>Future Deliverable Dates</vt:lpstr>
      <vt:lpstr>Thank 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Mike</dc:creator>
  <cp:keywords>Business Presentation PowerPoint Template</cp:keywords>
  <dc:description>Copyright © Wondershare Software Co., Ltd. All Rights Reserved.</dc:description>
  <cp:lastModifiedBy>Mike</cp:lastModifiedBy>
  <cp:revision>33</cp:revision>
  <dcterms:created xsi:type="dcterms:W3CDTF">2011-09-19T18:29:17Z</dcterms:created>
  <dcterms:modified xsi:type="dcterms:W3CDTF">2011-11-15T00:58:10Z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