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92" r:id="rId5"/>
    <p:sldId id="260" r:id="rId6"/>
    <p:sldId id="263" r:id="rId7"/>
    <p:sldId id="293" r:id="rId8"/>
    <p:sldId id="266" r:id="rId9"/>
    <p:sldId id="294" r:id="rId10"/>
    <p:sldId id="267" r:id="rId11"/>
    <p:sldId id="278" r:id="rId12"/>
    <p:sldId id="279" r:id="rId13"/>
    <p:sldId id="295" r:id="rId14"/>
    <p:sldId id="296" r:id="rId15"/>
    <p:sldId id="281" r:id="rId16"/>
    <p:sldId id="297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07" r:id="rId25"/>
    <p:sldId id="283" r:id="rId26"/>
    <p:sldId id="284" r:id="rId27"/>
    <p:sldId id="285" r:id="rId28"/>
    <p:sldId id="286" r:id="rId29"/>
    <p:sldId id="308" r:id="rId30"/>
    <p:sldId id="309" r:id="rId31"/>
    <p:sldId id="310" r:id="rId32"/>
    <p:sldId id="311" r:id="rId33"/>
    <p:sldId id="312" r:id="rId34"/>
    <p:sldId id="288" r:id="rId35"/>
    <p:sldId id="289" r:id="rId36"/>
    <p:sldId id="290" r:id="rId37"/>
    <p:sldId id="313" r:id="rId38"/>
    <p:sldId id="273" r:id="rId39"/>
    <p:sldId id="315" r:id="rId40"/>
    <p:sldId id="316" r:id="rId41"/>
    <p:sldId id="317" r:id="rId42"/>
    <p:sldId id="314" r:id="rId43"/>
    <p:sldId id="328" r:id="rId44"/>
    <p:sldId id="319" r:id="rId45"/>
    <p:sldId id="320" r:id="rId46"/>
    <p:sldId id="321" r:id="rId47"/>
    <p:sldId id="322" r:id="rId48"/>
    <p:sldId id="327" r:id="rId49"/>
    <p:sldId id="323" r:id="rId50"/>
    <p:sldId id="324" r:id="rId51"/>
    <p:sldId id="325" r:id="rId52"/>
    <p:sldId id="326" r:id="rId53"/>
    <p:sldId id="329" r:id="rId54"/>
    <p:sldId id="318" r:id="rId55"/>
    <p:sldId id="259" r:id="rId56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5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A28E-CF01-4ED4-AC35-BBB2614D8729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4606-D761-44CE-84EB-067CA4D0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B446B169-D4A8-4783-AEB7-530DC0936FB0}" type="datetimeFigureOut">
              <a:rPr lang="en-US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C9A3D45D-E148-4939-8CA0-B62A38D1C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BEDE51-1C08-4128-974C-FB29CA0697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321345-C5E1-4147-A7F2-54DB646E4D4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17ECC5-93C6-48BB-AA53-B94578B56548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6357982" cy="107157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4714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6550223"/>
            <a:ext cx="251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Preliminary Design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71500" y="1571625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81400" y="6553200"/>
            <a:ext cx="2019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Preliminary Design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FSH Technologies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19575"/>
            <a:ext cx="5334000" cy="1952625"/>
          </a:xfrm>
        </p:spPr>
        <p:txBody>
          <a:bodyPr/>
          <a:lstStyle/>
          <a:p>
            <a:pPr defTabSz="912813"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Preliminary Design:  F.I.L.E.T.</a:t>
            </a:r>
          </a:p>
          <a:p>
            <a:pPr defTabSz="912813" eaLnBrk="1" hangingPunct="1"/>
            <a:endParaRPr lang="en-US" altLang="zh-CN" dirty="0" smtClean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US" altLang="zh-CN" sz="2000" dirty="0" smtClean="0">
                <a:solidFill>
                  <a:schemeClr val="tx1"/>
                </a:solidFill>
              </a:rPr>
              <a:t>December 9, 2011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Functional IAT to Learn Everyone’s Thoughts (F.I.L.E.T.)</a:t>
            </a:r>
          </a:p>
          <a:p>
            <a:pPr defTabSz="912813" eaLnBrk="1" hangingPunct="1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Administrator and Participant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How each user interacts with F.I.L.E.T.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Description of user goals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88" y="4572000"/>
            <a:ext cx="2333625" cy="12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Administrator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Authentication via username and password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Create new IATs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Create new surveys associated with each IAT</a:t>
            </a:r>
          </a:p>
          <a:p>
            <a:pPr lvl="1" defTabSz="912813">
              <a:buNone/>
            </a:pPr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Publish survey/IAT to the web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View and organize resulting data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Participant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Access IAT instructions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Take published survey and IAT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See results (if applicable)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UML Diagram Legend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1066800"/>
            <a:ext cx="6381750" cy="5117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UML Use Case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919" y="1143000"/>
            <a:ext cx="6634163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UML Deployment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869" y="1143000"/>
            <a:ext cx="5910263" cy="517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Website Map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143000"/>
            <a:ext cx="6324600" cy="4748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F.I.L.E.T.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2438400"/>
            <a:ext cx="57721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Team Introductions</a:t>
            </a:r>
            <a:endParaRPr lang="en-US" altLang="zh-CN" sz="1400" dirty="0" smtClean="0"/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34956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4823" y="2029968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Authenticate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371600"/>
            <a:ext cx="6477000" cy="378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Create IAT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731" y="1143000"/>
            <a:ext cx="3538538" cy="5300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View Results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1219200"/>
            <a:ext cx="5781675" cy="4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Structure Diagram: Take IAT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1295400"/>
            <a:ext cx="4381500" cy="491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Data Flow Diagrams - Legend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419" y="1447800"/>
            <a:ext cx="6253163" cy="4448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F.I.L.E.T. - Context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166" y="1295400"/>
            <a:ext cx="541366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F.I.L.E.T. - Level 0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066800"/>
            <a:ext cx="5257800" cy="5270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Level 1: Process 2 – Create IAT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656" y="1066801"/>
            <a:ext cx="5500688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Level 2: Process 2.1 – Create Survey</a:t>
            </a:r>
            <a:endParaRPr lang="en-US" sz="3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859" y="1066800"/>
            <a:ext cx="174828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FSH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676775"/>
          </a:xfrm>
        </p:spPr>
        <p:txBody>
          <a:bodyPr>
            <a:normAutofit fontScale="85000" lnSpcReduction="20000"/>
          </a:bodyPr>
          <a:lstStyle/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Kemmer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Team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Mike Tanski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Webmaster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Brancato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Systems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Jackie </a:t>
            </a:r>
            <a:r>
              <a:rPr lang="en-US" sz="3000" b="1" dirty="0" err="1" smtClean="0">
                <a:ea typeface="宋体" pitchFamily="2" charset="-122"/>
              </a:rPr>
              <a:t>Boylan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Librarian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Serena Moore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Sub-Group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Nydia Negron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Head Researcher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Level 2: Process 2.2 – Create Categories</a:t>
            </a:r>
            <a:endParaRPr lang="en-US" sz="3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744" y="1142424"/>
            <a:ext cx="3338513" cy="527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Level 2: Process 2.3 – Input Stimuli</a:t>
            </a:r>
            <a:endParaRPr lang="en-US" sz="3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223963"/>
            <a:ext cx="4171950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800" dirty="0" smtClean="0"/>
              <a:t>Level 2: Process 2.4 – Upload Stimuli</a:t>
            </a:r>
            <a:endParaRPr lang="en-US" sz="3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" name="Picture 5" descr="SDXTMPPPT01.emf"/>
          <p:cNvPicPr>
            <a:picLocks/>
          </p:cNvPicPr>
          <p:nvPr/>
        </p:nvPicPr>
        <p:blipFill>
          <a:blip r:embed="rId4" cstate="print"/>
          <a:srcRect t="12396"/>
          <a:stretch>
            <a:fillRect/>
          </a:stretch>
        </p:blipFill>
        <p:spPr>
          <a:xfrm>
            <a:off x="2590800" y="1295400"/>
            <a:ext cx="3962400" cy="4459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F.I.L.E.T.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Web based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Compatible with all popular web browsers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Authentication system</a:t>
            </a:r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Participant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follow link to survey/IAT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answer survey questions (omitting optional questions)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take IAT (categorizing stimuli objects)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view results (if applicable)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Administrator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authenticate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create surveys and IATs</a:t>
            </a:r>
          </a:p>
          <a:p>
            <a:pPr lvl="1" defTabSz="912813">
              <a:buNone/>
            </a:pPr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publish surveys and IATs to the web via hyperlink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export results to a spreadsheet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Testing: Authenticate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12" y="1600200"/>
            <a:ext cx="8451376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Testing: Take Survey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47" y="1905000"/>
            <a:ext cx="829210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Testing: Input Stimuli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905000"/>
            <a:ext cx="784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Data Dictionary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073728"/>
            <a:ext cx="7086600" cy="532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Authenticate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295400"/>
            <a:ext cx="6629400" cy="449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Home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1231882"/>
            <a:ext cx="6467475" cy="4864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Create IAT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293" y="1219200"/>
            <a:ext cx="6435415" cy="4862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Create Survey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295400"/>
            <a:ext cx="686752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View Data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351" y="1219200"/>
            <a:ext cx="6575299" cy="492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Take IAT/Survey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1410410"/>
            <a:ext cx="5610225" cy="4533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is no easy way to create an Implicit Association Test (IAT)</a:t>
            </a:r>
          </a:p>
          <a:p>
            <a:pPr defTabSz="912813" eaLnBrk="1" hangingPunct="1">
              <a:buNone/>
            </a:pPr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Difficult to distribute an IAT and collect data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are no interfaces available for creating and publishing IAT’s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Researchers need to be focused on choosing correct stimuli objects for the test rather than creating the test itself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Take Survey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052" y="1219200"/>
            <a:ext cx="4275896" cy="5091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Take IAT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386" y="1371600"/>
            <a:ext cx="5945229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View 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093" y="1447800"/>
            <a:ext cx="5659814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Future Deliverable Dates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686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Design – February 28, 2012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Acceptance Test – April 25, 2012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Academic Celebration – April 27,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Implicit Association Tests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22729"/>
            <a:ext cx="2362200" cy="30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37" y="2175129"/>
            <a:ext cx="4455763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Progression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865313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  <p:sp>
        <p:nvSpPr>
          <p:cNvPr id="10" name="Flowchart: Process 9"/>
          <p:cNvSpPr/>
          <p:nvPr/>
        </p:nvSpPr>
        <p:spPr>
          <a:xfrm>
            <a:off x="3886200" y="3200400"/>
            <a:ext cx="1371600" cy="533400"/>
          </a:xfrm>
          <a:prstGeom prst="flowChartProces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2514600"/>
            <a:ext cx="1524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and Testing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>
            <a:off x="7010400" y="32766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b="1" dirty="0" smtClean="0"/>
              <a:t>User Case Narratives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UML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Structure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Flow Diagrams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Requirements Inventory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400" dirty="0" smtClean="0"/>
              <a:t>Future Work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422</TotalTime>
  <Words>826</Words>
  <Application>Microsoft Office PowerPoint</Application>
  <PresentationFormat>On-screen Show (4:3)</PresentationFormat>
  <Paragraphs>345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Presentation2</vt:lpstr>
      <vt:lpstr>FSH Technologies</vt:lpstr>
      <vt:lpstr>Today’s Agenda</vt:lpstr>
      <vt:lpstr>FSH Technologies</vt:lpstr>
      <vt:lpstr>Today’s Agenda</vt:lpstr>
      <vt:lpstr>The Problem</vt:lpstr>
      <vt:lpstr>Implicit Association Tests</vt:lpstr>
      <vt:lpstr>Today’s Agenda</vt:lpstr>
      <vt:lpstr>Project Progression</vt:lpstr>
      <vt:lpstr>Today’s Agenda</vt:lpstr>
      <vt:lpstr>User Case Narratives</vt:lpstr>
      <vt:lpstr>User Case Narratives</vt:lpstr>
      <vt:lpstr>User Case Narratives</vt:lpstr>
      <vt:lpstr>Today’s Agenda</vt:lpstr>
      <vt:lpstr>UML Diagram Legend</vt:lpstr>
      <vt:lpstr>UML Use Case Diagram</vt:lpstr>
      <vt:lpstr>UML Deployment Diagram</vt:lpstr>
      <vt:lpstr>Today’s Agenda</vt:lpstr>
      <vt:lpstr>Structure Diagram: Website Map</vt:lpstr>
      <vt:lpstr>Structure Diagram: F.I.L.E.T.</vt:lpstr>
      <vt:lpstr>Structure Diagram: Authenticate</vt:lpstr>
      <vt:lpstr>Structure Diagram: Create IAT</vt:lpstr>
      <vt:lpstr>Structure Diagram: View Results</vt:lpstr>
      <vt:lpstr>Structure Diagram: Take IAT</vt:lpstr>
      <vt:lpstr>Today’s Agenda</vt:lpstr>
      <vt:lpstr>Data Flow Diagrams - Legend</vt:lpstr>
      <vt:lpstr>F.I.L.E.T. - Context Diagram</vt:lpstr>
      <vt:lpstr>F.I.L.E.T. - Level 0 Diagram</vt:lpstr>
      <vt:lpstr>Level 1: Process 2 – Create IAT</vt:lpstr>
      <vt:lpstr>Level 2: Process 2.1 – Create Survey</vt:lpstr>
      <vt:lpstr>Level 2: Process 2.2 – Create Categories</vt:lpstr>
      <vt:lpstr>Level 2: Process 2.3 – Input Stimuli</vt:lpstr>
      <vt:lpstr>Level 2: Process 2.4 – Upload Stimuli</vt:lpstr>
      <vt:lpstr>Today’s Agenda</vt:lpstr>
      <vt:lpstr>Functional Requirements Inventory</vt:lpstr>
      <vt:lpstr>Functional Requirements Inventory</vt:lpstr>
      <vt:lpstr>Functional Requirements Inventory</vt:lpstr>
      <vt:lpstr>Today’s Agenda</vt:lpstr>
      <vt:lpstr>Testing: Authenticate</vt:lpstr>
      <vt:lpstr>Testing: Take Survey</vt:lpstr>
      <vt:lpstr>Testing: Input Stimuli</vt:lpstr>
      <vt:lpstr>Today’s Agenda</vt:lpstr>
      <vt:lpstr>Data Dictionary</vt:lpstr>
      <vt:lpstr>Today’s Agenda</vt:lpstr>
      <vt:lpstr>Prototype: Authenticate</vt:lpstr>
      <vt:lpstr>Prototype: Home </vt:lpstr>
      <vt:lpstr>Prototype: Create IAT </vt:lpstr>
      <vt:lpstr>Prototype: Create Survey </vt:lpstr>
      <vt:lpstr>Prototype: View Data </vt:lpstr>
      <vt:lpstr>Prototype: Take IAT/Survey </vt:lpstr>
      <vt:lpstr>Prototype: Take Survey </vt:lpstr>
      <vt:lpstr>Prototype: Take IAT</vt:lpstr>
      <vt:lpstr>Prototype: View Results</vt:lpstr>
      <vt:lpstr>Today’s Agenda</vt:lpstr>
      <vt:lpstr>Future Deliverable Dates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Mike</dc:creator>
  <cp:keywords>Business Presentation PowerPoint Template</cp:keywords>
  <dc:description>Copyright © Wondershare Software Co., Ltd. All Rights Reserved.</dc:description>
  <cp:lastModifiedBy>Mike</cp:lastModifiedBy>
  <cp:revision>48</cp:revision>
  <dcterms:created xsi:type="dcterms:W3CDTF">2011-09-19T18:29:17Z</dcterms:created>
  <dcterms:modified xsi:type="dcterms:W3CDTF">2011-12-09T20:32:49Z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