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348" r:id="rId4"/>
    <p:sldId id="258" r:id="rId5"/>
    <p:sldId id="330" r:id="rId6"/>
    <p:sldId id="263" r:id="rId7"/>
    <p:sldId id="260" r:id="rId8"/>
    <p:sldId id="331" r:id="rId9"/>
    <p:sldId id="266" r:id="rId10"/>
    <p:sldId id="332" r:id="rId11"/>
    <p:sldId id="349" r:id="rId12"/>
    <p:sldId id="350" r:id="rId13"/>
    <p:sldId id="352" r:id="rId14"/>
    <p:sldId id="356" r:id="rId15"/>
    <p:sldId id="357" r:id="rId16"/>
    <p:sldId id="267" r:id="rId17"/>
    <p:sldId id="347" r:id="rId18"/>
    <p:sldId id="333" r:id="rId19"/>
    <p:sldId id="369" r:id="rId20"/>
    <p:sldId id="370" r:id="rId21"/>
    <p:sldId id="371" r:id="rId22"/>
    <p:sldId id="368" r:id="rId23"/>
    <p:sldId id="353" r:id="rId24"/>
    <p:sldId id="296" r:id="rId25"/>
    <p:sldId id="359" r:id="rId26"/>
    <p:sldId id="281" r:id="rId27"/>
    <p:sldId id="297" r:id="rId28"/>
    <p:sldId id="334" r:id="rId29"/>
    <p:sldId id="343" r:id="rId30"/>
    <p:sldId id="336" r:id="rId31"/>
    <p:sldId id="337" r:id="rId32"/>
    <p:sldId id="354" r:id="rId33"/>
    <p:sldId id="340" r:id="rId34"/>
    <p:sldId id="355" r:id="rId35"/>
    <p:sldId id="341" r:id="rId36"/>
    <p:sldId id="342" r:id="rId37"/>
    <p:sldId id="259" r:id="rId38"/>
  </p:sldIdLst>
  <p:sldSz cx="9144000" cy="6858000" type="screen4x3"/>
  <p:notesSz cx="6858000" cy="92964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718" autoAdjust="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50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6A28E-CF01-4ED4-AC35-BBB2614D872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4606-D761-44CE-84EB-067CA4D0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fld id="{B446B169-D4A8-4783-AEB7-530DC0936FB0}" type="datetimeFigureOut">
              <a:rPr lang="en-US"/>
              <a:pPr/>
              <a:t>4/26/2012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fld id="{C9A3D45D-E148-4939-8CA0-B62A38D1C6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DBEDE51-1C08-4128-974C-FB29CA06973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3D45D-E148-4939-8CA0-B62A38D1C6B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A17ECC5-93C6-48BB-AA53-B94578B56548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F321345-C5E1-4147-A7F2-54DB646E4D4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1604" y="3286124"/>
            <a:ext cx="6357982" cy="1071570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71604" y="4143380"/>
            <a:ext cx="6400800" cy="47149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6550223"/>
            <a:ext cx="2514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Acceptance Test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42910" y="1714488"/>
            <a:ext cx="7929590" cy="39290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553200"/>
            <a:ext cx="53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fld id="{40770D73-121E-44BB-B9CA-196775BAC2DC}" type="slidenum">
              <a:rPr lang="zh-CN" altLang="en-US" sz="1600" smtClean="0">
                <a:solidFill>
                  <a:schemeClr val="tx1"/>
                </a:solidFill>
                <a:latin typeface="Calibri" pitchFamily="34" charset="0"/>
              </a:rPr>
              <a:pPr defTabSz="912813"/>
              <a:t>‹#›</a:t>
            </a:fld>
            <a:endParaRPr lang="zh-CN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68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altLang="zh-CN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71500" y="1571625"/>
            <a:ext cx="7858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581400" y="6553200"/>
            <a:ext cx="2019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Acceptance Test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610600" y="6553200"/>
            <a:ext cx="53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fld id="{40770D73-121E-44BB-B9CA-196775BAC2DC}" type="slidenum">
              <a:rPr lang="zh-CN" altLang="en-US" sz="1600" smtClean="0">
                <a:solidFill>
                  <a:schemeClr val="tx1"/>
                </a:solidFill>
                <a:latin typeface="Calibri" pitchFamily="34" charset="0"/>
              </a:rPr>
              <a:pPr defTabSz="912813"/>
              <a:t>‹#›</a:t>
            </a:fld>
            <a:endParaRPr lang="zh-CN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72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sh.sienacs.com/test.php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sh.sienacs.com/dem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71625" y="3286125"/>
            <a:ext cx="6357938" cy="1071563"/>
          </a:xfrm>
        </p:spPr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FSH Technologies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00200" y="4219575"/>
            <a:ext cx="5334000" cy="1952625"/>
          </a:xfrm>
        </p:spPr>
        <p:txBody>
          <a:bodyPr/>
          <a:lstStyle/>
          <a:p>
            <a:pPr defTabSz="912813" eaLnBrk="1" hangingPunct="1"/>
            <a:r>
              <a:rPr lang="en-US" altLang="zh-CN" sz="3600" dirty="0" smtClean="0">
                <a:solidFill>
                  <a:schemeClr val="tx1"/>
                </a:solidFill>
              </a:rPr>
              <a:t>Acceptance Test:  F.I.L.E.T.</a:t>
            </a:r>
          </a:p>
          <a:p>
            <a:pPr defTabSz="912813" eaLnBrk="1" hangingPunct="1"/>
            <a:endParaRPr lang="en-US" altLang="zh-CN" dirty="0" smtClean="0">
              <a:solidFill>
                <a:schemeClr val="tx1"/>
              </a:solidFill>
            </a:endParaRPr>
          </a:p>
          <a:p>
            <a:pPr defTabSz="912813" eaLnBrk="1" hangingPunct="1"/>
            <a:r>
              <a:rPr lang="en-US" altLang="zh-CN" sz="2000" dirty="0" smtClean="0">
                <a:solidFill>
                  <a:schemeClr val="tx1"/>
                </a:solidFill>
              </a:rPr>
              <a:t>April 26th, 2012</a:t>
            </a:r>
            <a:endParaRPr lang="zh-CN" alt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Welcome &amp; Team Introductions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/>
              <a:t>Functional &amp; Non-Functional Requirements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Data Dictionary &amp; ER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Scoring Algorithm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Testing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Demo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Deliverables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Future Work, Conclusion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2910" y="1714488"/>
            <a:ext cx="7929590" cy="4686312"/>
          </a:xfrm>
        </p:spPr>
        <p:txBody>
          <a:bodyPr/>
          <a:lstStyle/>
          <a:p>
            <a:r>
              <a:rPr lang="en-US" sz="2400" dirty="0" smtClean="0"/>
              <a:t>Administrator will be able to authenticate</a:t>
            </a:r>
          </a:p>
          <a:p>
            <a:pPr lvl="1"/>
            <a:r>
              <a:rPr lang="en-US" sz="1800" dirty="0" smtClean="0"/>
              <a:t>Will be able to enter username and password</a:t>
            </a:r>
          </a:p>
          <a:p>
            <a:r>
              <a:rPr lang="en-US" sz="2400" dirty="0" smtClean="0"/>
              <a:t>Administrator will be able to view IAT results</a:t>
            </a:r>
          </a:p>
          <a:p>
            <a:pPr lvl="1"/>
            <a:r>
              <a:rPr lang="en-US" sz="1800" dirty="0" smtClean="0"/>
              <a:t>Will be able to view survey results</a:t>
            </a:r>
          </a:p>
          <a:p>
            <a:pPr lvl="1"/>
            <a:r>
              <a:rPr lang="en-US" sz="1800" dirty="0" smtClean="0"/>
              <a:t>Will be able to view test data</a:t>
            </a:r>
          </a:p>
          <a:p>
            <a:r>
              <a:rPr lang="en-US" sz="2400" dirty="0" smtClean="0"/>
              <a:t>Administrator will be able to export IAT results to a spreadsheet</a:t>
            </a:r>
          </a:p>
          <a:p>
            <a:pPr lvl="1"/>
            <a:r>
              <a:rPr lang="en-US" sz="1800" dirty="0" smtClean="0"/>
              <a:t>Will be able to export only survey data</a:t>
            </a:r>
          </a:p>
          <a:p>
            <a:pPr lvl="1"/>
            <a:r>
              <a:rPr lang="en-US" sz="1800" dirty="0" smtClean="0"/>
              <a:t>Will be able to export all data</a:t>
            </a:r>
          </a:p>
          <a:p>
            <a:pPr lvl="1"/>
            <a:r>
              <a:rPr lang="en-US" sz="1800" dirty="0" smtClean="0"/>
              <a:t>Will be able to export only statistical association results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2910" y="1295400"/>
            <a:ext cx="7929590" cy="3929075"/>
          </a:xfrm>
        </p:spPr>
        <p:txBody>
          <a:bodyPr/>
          <a:lstStyle/>
          <a:p>
            <a:r>
              <a:rPr lang="en-US" sz="2400" dirty="0" smtClean="0"/>
              <a:t>The system will be maintainable.</a:t>
            </a:r>
          </a:p>
          <a:p>
            <a:endParaRPr lang="en-US" sz="2400" dirty="0" smtClean="0"/>
          </a:p>
          <a:p>
            <a:r>
              <a:rPr lang="en-US" sz="2400" dirty="0" smtClean="0"/>
              <a:t>The system will be stable.</a:t>
            </a:r>
          </a:p>
          <a:p>
            <a:endParaRPr lang="en-US" sz="2400" dirty="0" smtClean="0"/>
          </a:p>
          <a:p>
            <a:r>
              <a:rPr lang="en-US" sz="2400" dirty="0" smtClean="0"/>
              <a:t>The system will be operational on several different browsers.</a:t>
            </a:r>
          </a:p>
          <a:p>
            <a:endParaRPr lang="en-US" sz="2400" dirty="0" smtClean="0"/>
          </a:p>
          <a:p>
            <a:r>
              <a:rPr lang="en-US" sz="2400" dirty="0" smtClean="0"/>
              <a:t>The system will be easy to use.</a:t>
            </a:r>
          </a:p>
          <a:p>
            <a:endParaRPr lang="en-US" sz="2400" dirty="0" smtClean="0"/>
          </a:p>
          <a:p>
            <a:r>
              <a:rPr lang="en-US" sz="2400" dirty="0" smtClean="0"/>
              <a:t>They system will be visually appealing.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Welcome &amp; Team Introductions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Functional &amp; Non-Functional Requirements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/>
              <a:t>Data Dictionary &amp; ER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Scoring Algorithm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Testing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Demo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Deliverables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Future Work, Conclusion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Entity-Relationship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Visually describes database</a:t>
            </a:r>
          </a:p>
          <a:p>
            <a:endParaRPr lang="en-US" dirty="0" smtClean="0"/>
          </a:p>
          <a:p>
            <a:r>
              <a:rPr lang="en-US" dirty="0" smtClean="0"/>
              <a:t>Shows relationship between different entities</a:t>
            </a:r>
          </a:p>
          <a:p>
            <a:pPr lvl="1"/>
            <a:r>
              <a:rPr lang="en-US" dirty="0" smtClean="0"/>
              <a:t>Tables</a:t>
            </a:r>
          </a:p>
          <a:p>
            <a:endParaRPr lang="en-US" dirty="0" smtClean="0"/>
          </a:p>
          <a:p>
            <a:r>
              <a:rPr lang="en-US" dirty="0" smtClean="0"/>
              <a:t>Weak Entities depend on other Entities to exist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Entity-Relationship Diagram Key</a:t>
            </a:r>
            <a:endParaRPr lang="en-US" dirty="0"/>
          </a:p>
        </p:txBody>
      </p:sp>
      <p:pic>
        <p:nvPicPr>
          <p:cNvPr id="4" name="Picture 3" descr="SDXTMPPPT01.e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7010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Entity-Relationship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200" y="1066800"/>
            <a:ext cx="50676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of Data Dictionary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229600" cy="53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Welcome &amp; Team Introductions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Functional &amp; Non-Functional Requirements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Data Dictionary &amp; ER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/>
              <a:t>Scoring Algorithm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Testing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Demo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Deliverables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Future Work, Conclusion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lgorithm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98384" r="49627"/>
          <a:stretch>
            <a:fillRect/>
          </a:stretch>
        </p:blipFill>
        <p:spPr>
          <a:xfrm>
            <a:off x="1219200" y="5943600"/>
            <a:ext cx="25146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Algorithm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47800" y="106680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Understanding and Using the Implicit Association Test: I. An Improved Scoring Algorithm</a:t>
            </a:r>
          </a:p>
          <a:p>
            <a:pPr algn="ctr"/>
            <a:r>
              <a:rPr lang="en-US" sz="1200" dirty="0" smtClean="0"/>
              <a:t>Greenwald, </a:t>
            </a:r>
            <a:r>
              <a:rPr lang="en-US" sz="1200" dirty="0" err="1" smtClean="0"/>
              <a:t>Banaji</a:t>
            </a:r>
            <a:r>
              <a:rPr lang="en-US" sz="1200" dirty="0" smtClean="0"/>
              <a:t>, </a:t>
            </a:r>
            <a:r>
              <a:rPr lang="en-US" sz="1200" dirty="0" err="1" smtClean="0"/>
              <a:t>Nosek</a:t>
            </a:r>
            <a:endParaRPr lang="en-US" sz="1200" dirty="0"/>
          </a:p>
        </p:txBody>
      </p:sp>
      <p:grpSp>
        <p:nvGrpSpPr>
          <p:cNvPr id="3" name="Group 16"/>
          <p:cNvGrpSpPr/>
          <p:nvPr/>
        </p:nvGrpSpPr>
        <p:grpSpPr>
          <a:xfrm>
            <a:off x="1219200" y="1828800"/>
            <a:ext cx="2514600" cy="4191000"/>
            <a:chOff x="1219200" y="1828800"/>
            <a:chExt cx="2514600" cy="4191000"/>
          </a:xfrm>
        </p:grpSpPr>
        <p:grpSp>
          <p:nvGrpSpPr>
            <p:cNvPr id="4" name="Group 6"/>
            <p:cNvGrpSpPr/>
            <p:nvPr/>
          </p:nvGrpSpPr>
          <p:grpSpPr>
            <a:xfrm>
              <a:off x="1219200" y="1828800"/>
              <a:ext cx="2514600" cy="4191000"/>
              <a:chOff x="1295400" y="1524000"/>
              <a:chExt cx="2057400" cy="3429000"/>
            </a:xfrm>
          </p:grpSpPr>
          <p:pic>
            <p:nvPicPr>
              <p:cNvPr id="8" name="Picture 7" descr="algorithm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 t="7778" r="49627" b="68889"/>
              <a:stretch>
                <a:fillRect/>
              </a:stretch>
            </p:blipFill>
            <p:spPr>
              <a:xfrm>
                <a:off x="1295400" y="2057400"/>
                <a:ext cx="2057400" cy="1600200"/>
              </a:xfrm>
              <a:prstGeom prst="rect">
                <a:avLst/>
              </a:prstGeom>
            </p:spPr>
          </p:pic>
          <p:pic>
            <p:nvPicPr>
              <p:cNvPr id="9" name="Picture 8" descr="algorithm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 l="48507" t="31111" r="1121" b="50000"/>
              <a:stretch>
                <a:fillRect/>
              </a:stretch>
            </p:blipFill>
            <p:spPr>
              <a:xfrm>
                <a:off x="1295400" y="3657600"/>
                <a:ext cx="2057400" cy="1295400"/>
              </a:xfrm>
              <a:prstGeom prst="rect">
                <a:avLst/>
              </a:prstGeom>
            </p:spPr>
          </p:pic>
          <p:pic>
            <p:nvPicPr>
              <p:cNvPr id="10" name="Picture 9" descr="algorithm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 l="48507" r="1121" b="92222"/>
              <a:stretch>
                <a:fillRect/>
              </a:stretch>
            </p:blipFill>
            <p:spPr>
              <a:xfrm>
                <a:off x="1295400" y="1524000"/>
                <a:ext cx="2057400" cy="533400"/>
              </a:xfrm>
              <a:prstGeom prst="rect">
                <a:avLst/>
              </a:prstGeom>
            </p:spPr>
          </p:pic>
        </p:grpSp>
        <p:pic>
          <p:nvPicPr>
            <p:cNvPr id="15" name="Picture 14" descr="nums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2354" t="7460" r="76267" b="69131"/>
            <a:stretch>
              <a:fillRect/>
            </a:stretch>
          </p:blipFill>
          <p:spPr>
            <a:xfrm>
              <a:off x="1222698" y="2590800"/>
              <a:ext cx="225102" cy="3193312"/>
            </a:xfrm>
            <a:prstGeom prst="rect">
              <a:avLst/>
            </a:prstGeom>
          </p:spPr>
        </p:pic>
      </p:grpSp>
      <p:grpSp>
        <p:nvGrpSpPr>
          <p:cNvPr id="7" name="Group 17"/>
          <p:cNvGrpSpPr/>
          <p:nvPr/>
        </p:nvGrpSpPr>
        <p:grpSpPr>
          <a:xfrm>
            <a:off x="5334000" y="1828800"/>
            <a:ext cx="2514600" cy="4174066"/>
            <a:chOff x="5334000" y="1828800"/>
            <a:chExt cx="2514600" cy="4174066"/>
          </a:xfrm>
        </p:grpSpPr>
        <p:grpSp>
          <p:nvGrpSpPr>
            <p:cNvPr id="11" name="Group 3"/>
            <p:cNvGrpSpPr/>
            <p:nvPr/>
          </p:nvGrpSpPr>
          <p:grpSpPr>
            <a:xfrm>
              <a:off x="5334000" y="1828800"/>
              <a:ext cx="2514600" cy="4174066"/>
              <a:chOff x="4191000" y="1295400"/>
              <a:chExt cx="2057400" cy="3415144"/>
            </a:xfrm>
          </p:grpSpPr>
          <p:pic>
            <p:nvPicPr>
              <p:cNvPr id="5" name="Picture 4" descr="algorithm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 l="48507" t="50000" r="1120" b="31111"/>
              <a:stretch>
                <a:fillRect/>
              </a:stretch>
            </p:blipFill>
            <p:spPr>
              <a:xfrm>
                <a:off x="4191000" y="1295400"/>
                <a:ext cx="2057400" cy="1295400"/>
              </a:xfrm>
              <a:prstGeom prst="rect">
                <a:avLst/>
              </a:prstGeom>
            </p:spPr>
          </p:pic>
          <p:pic>
            <p:nvPicPr>
              <p:cNvPr id="6" name="Picture 5" descr="algorithm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 t="71111" r="49627"/>
              <a:stretch>
                <a:fillRect/>
              </a:stretch>
            </p:blipFill>
            <p:spPr>
              <a:xfrm>
                <a:off x="4191000" y="2729345"/>
                <a:ext cx="2057400" cy="1981199"/>
              </a:xfrm>
              <a:prstGeom prst="rect">
                <a:avLst/>
              </a:prstGeom>
            </p:spPr>
          </p:pic>
        </p:grpSp>
        <p:pic>
          <p:nvPicPr>
            <p:cNvPr id="14" name="Picture 13" descr="nums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2501" t="32424" r="75864" b="37778"/>
            <a:stretch>
              <a:fillRect/>
            </a:stretch>
          </p:blipFill>
          <p:spPr>
            <a:xfrm>
              <a:off x="5334000" y="1828800"/>
              <a:ext cx="258776" cy="3939367"/>
            </a:xfrm>
            <a:prstGeom prst="rect">
              <a:avLst/>
            </a:prstGeom>
          </p:spPr>
        </p:pic>
        <p:pic>
          <p:nvPicPr>
            <p:cNvPr id="16" name="Picture 15" descr="nums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2501" t="34730" r="75573" b="60083"/>
            <a:stretch>
              <a:fillRect/>
            </a:stretch>
          </p:blipFill>
          <p:spPr>
            <a:xfrm>
              <a:off x="5539563" y="3391785"/>
              <a:ext cx="2309037" cy="22328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547107" y="579964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 pitchFamily="18" charset="0"/>
              </a:rPr>
              <a:t>for the combined trials of Blocks 3&amp;6 and Blocks 4&amp;7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1800" b="1" dirty="0" smtClean="0"/>
              <a:t>Welcome &amp; Team Introductions</a:t>
            </a:r>
            <a:endParaRPr lang="en-US" altLang="zh-CN" sz="1800" dirty="0" smtClean="0"/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Problem Definition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Project Progression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Functional &amp; Non-Functional Requirements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Data Dictionary &amp; ER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Scoring Algorithm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Testing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Demo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1800" dirty="0" smtClean="0"/>
              <a:t>Deliverables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Future Work, Conclusion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hp2.jpg"/>
          <p:cNvPicPr>
            <a:picLocks noChangeAspect="1"/>
          </p:cNvPicPr>
          <p:nvPr/>
        </p:nvPicPr>
        <p:blipFill>
          <a:blip r:embed="rId2" cstate="print"/>
          <a:srcRect t="24348" r="50833" b="2319"/>
          <a:stretch>
            <a:fillRect/>
          </a:stretch>
        </p:blipFill>
        <p:spPr>
          <a:xfrm>
            <a:off x="4554187" y="1424049"/>
            <a:ext cx="4495800" cy="4819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php1.jpg"/>
          <p:cNvPicPr>
            <a:picLocks noChangeAspect="1"/>
          </p:cNvPicPr>
          <p:nvPr/>
        </p:nvPicPr>
        <p:blipFill>
          <a:blip r:embed="rId3" cstate="print"/>
          <a:srcRect l="833" t="10435" r="50324" b="23913"/>
          <a:stretch>
            <a:fillRect/>
          </a:stretch>
        </p:blipFill>
        <p:spPr>
          <a:xfrm>
            <a:off x="46512" y="1440873"/>
            <a:ext cx="4495800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Implementation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37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2743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2,3,4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495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1729" y="20788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2236" y="36694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6517" y="43701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4953000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5562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Example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0" y="1905000"/>
            <a:ext cx="2826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2"/>
              </a:rPr>
              <a:t>IAT Score Test</a:t>
            </a:r>
            <a:endParaRPr lang="en-US" sz="3200" dirty="0"/>
          </a:p>
        </p:txBody>
      </p:sp>
      <p:pic>
        <p:nvPicPr>
          <p:cNvPr id="6" name="Picture 5" descr="test.jpg"/>
          <p:cNvPicPr>
            <a:picLocks noChangeAspect="1"/>
          </p:cNvPicPr>
          <p:nvPr/>
        </p:nvPicPr>
        <p:blipFill>
          <a:blip r:embed="rId3" cstate="print"/>
          <a:srcRect l="574" t="10236" r="41667" b="2464"/>
          <a:stretch>
            <a:fillRect/>
          </a:stretch>
        </p:blipFill>
        <p:spPr>
          <a:xfrm>
            <a:off x="164276" y="1177636"/>
            <a:ext cx="4677888" cy="50818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Welcome &amp; Team Introductions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Functional &amp; Non-Functional Requirements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Data Dictionary &amp; ER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Scoring Algorithm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/>
              <a:t>Testing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Demo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Deliverables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Future Work, Conclusion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Log our test results together with Enigma Elucidations</a:t>
            </a:r>
          </a:p>
          <a:p>
            <a:endParaRPr lang="en-US" sz="2400" dirty="0" smtClean="0"/>
          </a:p>
          <a:p>
            <a:r>
              <a:rPr lang="en-US" sz="2400" dirty="0" smtClean="0"/>
              <a:t>Test units individually and then the system as a whole</a:t>
            </a:r>
          </a:p>
          <a:p>
            <a:endParaRPr lang="en-US" sz="2400" dirty="0" smtClean="0"/>
          </a:p>
          <a:p>
            <a:r>
              <a:rPr lang="en-US" sz="2400" dirty="0" smtClean="0"/>
              <a:t>Use to guarantee that all functional requirements have been met</a:t>
            </a:r>
          </a:p>
          <a:p>
            <a:endParaRPr lang="en-US" sz="2400" dirty="0" smtClean="0"/>
          </a:p>
          <a:p>
            <a:r>
              <a:rPr lang="en-US" sz="2400" dirty="0" smtClean="0"/>
              <a:t>Includes Unit Tests, Integration Tests, and Acceptance Tests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Unit Testing - Directory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3233" t="25386" r="25219" b="45158"/>
          <a:stretch>
            <a:fillRect/>
          </a:stretch>
        </p:blipFill>
        <p:spPr bwMode="auto">
          <a:xfrm>
            <a:off x="228600" y="1828800"/>
            <a:ext cx="874776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Testing -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Unit Testing – View Home Screen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229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Unit Testing – View IAT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077200" cy="53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Unit Testing – View IAT Test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229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Combination of SAS and FILET</a:t>
            </a:r>
          </a:p>
          <a:p>
            <a:pPr lvl="1"/>
            <a:r>
              <a:rPr lang="en-US" dirty="0" smtClean="0"/>
              <a:t>Testing success</a:t>
            </a:r>
          </a:p>
          <a:p>
            <a:pPr lvl="1"/>
            <a:r>
              <a:rPr lang="en-US" dirty="0" smtClean="0"/>
              <a:t>Advantages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52648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Our Client:</a:t>
            </a:r>
          </a:p>
          <a:p>
            <a:r>
              <a:rPr lang="en-US" sz="2400" dirty="0" smtClean="0">
                <a:latin typeface="+mn-lt"/>
              </a:rPr>
              <a:t>Dr. Eric Breimer</a:t>
            </a:r>
          </a:p>
          <a:p>
            <a:r>
              <a:rPr lang="en-US" sz="2400" dirty="0" smtClean="0">
                <a:latin typeface="+mn-lt"/>
              </a:rPr>
              <a:t>Associate Professor of Computer Science</a:t>
            </a:r>
          </a:p>
          <a:p>
            <a:r>
              <a:rPr lang="en-US" sz="2400" dirty="0" smtClean="0">
                <a:latin typeface="+mn-lt"/>
              </a:rPr>
              <a:t>Siena College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0"/>
            <a:ext cx="40175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Our Professor:</a:t>
            </a:r>
          </a:p>
          <a:p>
            <a:r>
              <a:rPr lang="en-US" sz="2400" dirty="0" smtClean="0">
                <a:latin typeface="+mn-lt"/>
              </a:rPr>
              <a:t>Dr. </a:t>
            </a:r>
            <a:r>
              <a:rPr lang="en-US" sz="2400" dirty="0" err="1" smtClean="0">
                <a:latin typeface="+mn-lt"/>
              </a:rPr>
              <a:t>Timoth</a:t>
            </a:r>
            <a:r>
              <a:rPr lang="en-US" sz="2400" dirty="0" smtClean="0">
                <a:latin typeface="+mn-lt"/>
              </a:rPr>
              <a:t> Lederman</a:t>
            </a:r>
          </a:p>
          <a:p>
            <a:r>
              <a:rPr lang="en-US" sz="2400" dirty="0" smtClean="0">
                <a:latin typeface="+mn-lt"/>
              </a:rPr>
              <a:t>Professor of Computer Science</a:t>
            </a:r>
          </a:p>
          <a:p>
            <a:r>
              <a:rPr lang="en-US" sz="2400" dirty="0" smtClean="0">
                <a:latin typeface="+mn-lt"/>
              </a:rPr>
              <a:t>Siena College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Ensure that all Functional and Non-Functional Requirements have been met</a:t>
            </a:r>
          </a:p>
          <a:p>
            <a:endParaRPr lang="en-US" dirty="0" smtClean="0"/>
          </a:p>
          <a:p>
            <a:r>
              <a:rPr lang="en-US" dirty="0" smtClean="0"/>
              <a:t>Ensure that system passes both Unit Tests and Integration Tests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Welcome &amp; Team Introductions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Functional &amp; Non-Functional Requirements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Data Dictionary &amp; ER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Scoring Algorithm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Testing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/>
              <a:t>Demo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Deliverables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Future Work, Conclusion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2133600"/>
            <a:ext cx="4261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hlinkClick r:id="rId3" action="ppaction://hlinkfile"/>
              </a:rPr>
              <a:t>Demo of F.I.L.E.T.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Welcome &amp; Team Introductions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Functional &amp; Non-Functional Requirements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Data Dictionary &amp; ER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Testing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Scoring Algorithm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Demo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/>
              <a:t>Deliverables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Future Work, Conclusion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A DVD of the following</a:t>
            </a:r>
          </a:p>
          <a:p>
            <a:pPr lvl="1"/>
            <a:r>
              <a:rPr lang="en-US" dirty="0" smtClean="0"/>
              <a:t>Acceptance Test Documents and Presentation</a:t>
            </a:r>
          </a:p>
          <a:p>
            <a:pPr lvl="1"/>
            <a:r>
              <a:rPr lang="en-US" dirty="0" smtClean="0"/>
              <a:t>Source code for FILET</a:t>
            </a:r>
          </a:p>
          <a:p>
            <a:pPr lvl="1"/>
            <a:r>
              <a:rPr lang="en-US" dirty="0" smtClean="0"/>
              <a:t>Team Website Files</a:t>
            </a:r>
          </a:p>
          <a:p>
            <a:pPr lvl="1"/>
            <a:r>
              <a:rPr lang="en-US" dirty="0" smtClean="0"/>
              <a:t>Team Song</a:t>
            </a:r>
          </a:p>
          <a:p>
            <a:pPr lvl="2"/>
            <a:r>
              <a:rPr lang="en-US" dirty="0" smtClean="0"/>
              <a:t>Lyrics</a:t>
            </a:r>
          </a:p>
          <a:p>
            <a:pPr lvl="2"/>
            <a:r>
              <a:rPr lang="en-US" dirty="0" smtClean="0"/>
              <a:t>Audio recording</a:t>
            </a:r>
          </a:p>
          <a:p>
            <a:pPr lvl="2"/>
            <a:r>
              <a:rPr lang="en-US" dirty="0" smtClean="0"/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Welcome &amp; Team Introductions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Functional &amp; Non-Functional Requirements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Data Dictionary &amp; ER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Testing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Scoring Algorithm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Demo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</a:rPr>
              <a:t>Deliverables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smtClean="0"/>
              <a:t>Future Work, Conclusion </a:t>
            </a:r>
            <a:r>
              <a:rPr lang="en-US" altLang="zh-CN" sz="1800" b="1" dirty="0" smtClean="0"/>
              <a:t>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167640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Academic Celebration – April 27th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Software Engineering Party – April 30th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Computer Science End-Of-Year Party – May 1</a:t>
            </a:r>
            <a:r>
              <a:rPr lang="en-US" sz="2800" baseline="30000" dirty="0" smtClean="0">
                <a:latin typeface="+mn-lt"/>
              </a:rPr>
              <a:t>st</a:t>
            </a:r>
            <a:endParaRPr lang="en-US" sz="28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Graduation Party for Faculty and Family – May 12th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Commencement – May 13th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25" y="3286125"/>
            <a:ext cx="6357938" cy="1071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Thank You!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4724400"/>
            <a:ext cx="4385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+mn-lt"/>
              </a:rPr>
              <a:t>Questions?</a:t>
            </a:r>
            <a:endParaRPr lang="en-US" sz="7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FSH Technologies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71500" y="1571625"/>
            <a:ext cx="7858125" cy="4676775"/>
          </a:xfrm>
        </p:spPr>
        <p:txBody>
          <a:bodyPr>
            <a:normAutofit fontScale="85000" lnSpcReduction="20000"/>
          </a:bodyPr>
          <a:lstStyle/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Jackie </a:t>
            </a:r>
            <a:r>
              <a:rPr lang="en-US" sz="3000" b="1" dirty="0" err="1" smtClean="0">
                <a:ea typeface="宋体" pitchFamily="2" charset="-122"/>
              </a:rPr>
              <a:t>Boylan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Team Leader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Mike Tanski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Webmaster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Matt </a:t>
            </a:r>
            <a:r>
              <a:rPr lang="en-US" sz="3000" b="1" dirty="0" err="1" smtClean="0">
                <a:ea typeface="宋体" pitchFamily="2" charset="-122"/>
              </a:rPr>
              <a:t>Brancato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Systems Administrator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Matt </a:t>
            </a:r>
            <a:r>
              <a:rPr lang="en-US" sz="3000" b="1" dirty="0" err="1" smtClean="0">
                <a:ea typeface="宋体" pitchFamily="2" charset="-122"/>
              </a:rPr>
              <a:t>Kemmer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Database Administrator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Serena Moore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Sub-Group Leader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Nydia Negron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Librarian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09600" y="1143000"/>
            <a:ext cx="7929562" cy="4919663"/>
          </a:xfrm>
        </p:spPr>
        <p:txBody>
          <a:bodyPr/>
          <a:lstStyle/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Welcome &amp; Team Introductions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/>
              <a:t>Problem Definition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Functional &amp; Non-Functional Requirements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Data Dictionary &amp; ER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Scoring Algorithm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Testing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Demo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Deliverables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Future Work, Conclusion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Implicit Association Tests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22729"/>
            <a:ext cx="2362200" cy="3082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6237" y="2175129"/>
            <a:ext cx="4455763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There is no easy way to create an Implicit Association Test (IAT)</a:t>
            </a:r>
          </a:p>
          <a:p>
            <a:pPr defTabSz="912813" eaLnBrk="1" hangingPunct="1">
              <a:buNone/>
            </a:pPr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Difficult to distribute an IAT and collect data online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There are no interfaces available for creating and publishing IAT’s online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Researchers need to be focused on choosing correct stimuli objects for the test rather than creating the test itself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Welcome &amp; Team Introductions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bg1">
                    <a:lumMod val="75000"/>
                  </a:schemeClr>
                </a:solidFill>
              </a:rPr>
              <a:t>Problem Definition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b="1" dirty="0" smtClean="0"/>
              <a:t>Project Progression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Functional &amp; Non-Functional Requirements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Data Dictionary &amp; ER Diagram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Scoring Algorithm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Testing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Demo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Deliverables</a:t>
            </a:r>
          </a:p>
          <a:p>
            <a:pPr defTabSz="912813">
              <a:lnSpc>
                <a:spcPct val="150000"/>
              </a:lnSpc>
            </a:pPr>
            <a:r>
              <a:rPr lang="en-US" altLang="zh-CN" sz="1800" dirty="0" smtClean="0"/>
              <a:t>Future Work, Conclusion &amp;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Project Progression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1865313"/>
            <a:ext cx="7038975" cy="3163887"/>
          </a:xfrm>
          <a:prstGeom prst="rect">
            <a:avLst/>
          </a:prstGeom>
          <a:noFill/>
          <a:ln w="18360">
            <a:solidFill>
              <a:srgbClr val="000000">
                <a:alpha val="73000"/>
              </a:srgbClr>
            </a:solidFill>
            <a:round/>
            <a:headEnd/>
            <a:tailEnd/>
          </a:ln>
          <a:effectLst/>
        </p:spPr>
      </p:pic>
      <p:sp>
        <p:nvSpPr>
          <p:cNvPr id="10" name="Flowchart: Process 9"/>
          <p:cNvSpPr/>
          <p:nvPr/>
        </p:nvSpPr>
        <p:spPr>
          <a:xfrm>
            <a:off x="6635262" y="4372708"/>
            <a:ext cx="1295400" cy="457200"/>
          </a:xfrm>
          <a:prstGeom prst="flowChartProcess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6553200" y="2743200"/>
            <a:ext cx="1295400" cy="10668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3048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Development and Testing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1022</TotalTime>
  <Words>802</Words>
  <Application>Microsoft Office PowerPoint</Application>
  <PresentationFormat>On-screen Show (4:3)</PresentationFormat>
  <Paragraphs>265</Paragraphs>
  <Slides>37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Presentation2</vt:lpstr>
      <vt:lpstr>FSH Technologies</vt:lpstr>
      <vt:lpstr>Today’s Agenda</vt:lpstr>
      <vt:lpstr>Welcome</vt:lpstr>
      <vt:lpstr>FSH Technologies</vt:lpstr>
      <vt:lpstr>Today’s Agenda</vt:lpstr>
      <vt:lpstr>Implicit Association Tests</vt:lpstr>
      <vt:lpstr>The Problem</vt:lpstr>
      <vt:lpstr>Today’s Agenda</vt:lpstr>
      <vt:lpstr>Project Progression</vt:lpstr>
      <vt:lpstr>Today’s Agenda</vt:lpstr>
      <vt:lpstr>Functional Requirements</vt:lpstr>
      <vt:lpstr>Non-Functional Requirements</vt:lpstr>
      <vt:lpstr>Today’s Agenda</vt:lpstr>
      <vt:lpstr>Entity-Relationship Diagram</vt:lpstr>
      <vt:lpstr>Entity-Relationship Diagram Key</vt:lpstr>
      <vt:lpstr>Entity-Relationship Diagram</vt:lpstr>
      <vt:lpstr>Segment of Data Dictionary</vt:lpstr>
      <vt:lpstr>Today’s Agenda</vt:lpstr>
      <vt:lpstr>Scoring Algorithm</vt:lpstr>
      <vt:lpstr>Algorithm Implementation</vt:lpstr>
      <vt:lpstr>Score Example</vt:lpstr>
      <vt:lpstr>Today’s Agenda</vt:lpstr>
      <vt:lpstr>Test Plan</vt:lpstr>
      <vt:lpstr>Unit Testing - Directory</vt:lpstr>
      <vt:lpstr>Unit Testing - Login</vt:lpstr>
      <vt:lpstr>Unit Testing – View Home Screen</vt:lpstr>
      <vt:lpstr>Unit Testing – View IAT Data</vt:lpstr>
      <vt:lpstr>Unit Testing – View IAT Test Data</vt:lpstr>
      <vt:lpstr>Integration Test</vt:lpstr>
      <vt:lpstr>Acceptance Test</vt:lpstr>
      <vt:lpstr>Today’s Agenda</vt:lpstr>
      <vt:lpstr>Demo</vt:lpstr>
      <vt:lpstr>Today’s Agenda</vt:lpstr>
      <vt:lpstr>Deliverables</vt:lpstr>
      <vt:lpstr>Today’s Agenda</vt:lpstr>
      <vt:lpstr>Future Work</vt:lpstr>
      <vt:lpstr>Thank You!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 Southern Business Expo</dc:title>
  <dc:subject>Presentation PowerPoint Template</dc:subject>
  <dc:creator>Mike</dc:creator>
  <cp:keywords>Business Presentation PowerPoint Template</cp:keywords>
  <dc:description>Copyright © Wondershare Software Co., Ltd. All Rights Reserved.</dc:description>
  <cp:lastModifiedBy>me21kemm</cp:lastModifiedBy>
  <cp:revision>126</cp:revision>
  <dcterms:created xsi:type="dcterms:W3CDTF">2011-09-19T18:29:17Z</dcterms:created>
  <dcterms:modified xsi:type="dcterms:W3CDTF">2012-04-26T21:22:22Z</dcterms:modified>
  <cp:category>Business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Wondershare Software</vt:lpwstr>
  </property>
</Properties>
</file>