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sldIdLst>
    <p:sldId id="256" r:id="rId3"/>
    <p:sldId id="257" r:id="rId4"/>
    <p:sldId id="269" r:id="rId5"/>
    <p:sldId id="258" r:id="rId6"/>
    <p:sldId id="276" r:id="rId7"/>
    <p:sldId id="259" r:id="rId8"/>
    <p:sldId id="275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274" r:id="rId38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-10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3004A7BB-4530-4026-A46F-42806E5FB0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3B84CC-49FF-480C-AFB6-2590C5C42395}" type="slidenum">
              <a:rPr lang="en-US"/>
              <a:pPr/>
              <a:t>1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809B2D-41EE-40E4-8A9F-B5D72DE27D74}" type="slidenum">
              <a:rPr lang="en-US"/>
              <a:pPr/>
              <a:t>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6A550-9EE7-438E-BEE6-1A9CEF110775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00CFB9-7AE2-4FA3-A00B-D8ED6D83952C}" type="slidenum">
              <a:rPr lang="en-US"/>
              <a:pPr/>
              <a:t>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1604963"/>
            <a:ext cx="2152650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1604963"/>
            <a:ext cx="6307137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1697038"/>
            <a:ext cx="8169275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D06E0C-ACFD-4ED7-B77F-C4B55CC21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19374C-4EFD-4241-BC14-6AAEDF0D3C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5D947C-EF76-4A92-8BB5-4FEC4E6A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959225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2450" y="1341438"/>
            <a:ext cx="39608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FC4B2D-90E9-4192-9E49-3E68D3C87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800FC4-BD67-422A-8708-C0C0F9BD7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37C3BE-1337-45D1-A8EC-749097EC82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D9C003-D9F0-4110-812B-6FB20448B0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E3FDDF-9777-4B62-AC8F-E2E006910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74EA020-E1EF-43BF-A86F-C397AD834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474509-008B-4913-9C20-301D20114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5550" y="85725"/>
            <a:ext cx="2017713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5725"/>
            <a:ext cx="5902325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7B7434-0613-4494-AC1F-65B51F808A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1697038"/>
            <a:ext cx="816927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p:hf hdr="0"/>
  <p:txStyles>
    <p:titleStyle>
      <a:lvl1pPr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85725"/>
            <a:ext cx="6694488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072438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104188" y="6180138"/>
            <a:ext cx="10398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298950" y="6381750"/>
            <a:ext cx="3719513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86800" y="5084763"/>
            <a:ext cx="68103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FB105A0B-8974-4DDD-9455-3A64BA4464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Arial" charset="0"/>
          <a:ea typeface="SimSun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429000"/>
            <a:ext cx="817245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solidFill>
                  <a:srgbClr val="FFFFFF"/>
                </a:solidFill>
                <a:latin typeface="Impact" pitchFamily="32" charset="0"/>
              </a:rPr>
              <a:t>Requirements Specification: </a:t>
            </a: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/>
            </a:r>
            <a:br>
              <a:rPr lang="en-US" sz="4800" dirty="0">
                <a:solidFill>
                  <a:srgbClr val="FFFFFF"/>
                </a:solidFill>
                <a:latin typeface="Impact" pitchFamily="32" charset="0"/>
              </a:rPr>
            </a:br>
            <a:r>
              <a:rPr lang="en-US" sz="4800" dirty="0">
                <a:solidFill>
                  <a:srgbClr val="FFFFFF"/>
                </a:solidFill>
                <a:latin typeface="Impact" pitchFamily="32" charset="0"/>
              </a:rPr>
              <a:t>Smart Scheduling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5029200"/>
            <a:ext cx="74564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FFFF"/>
                </a:solidFill>
              </a:rPr>
              <a:t>Client</a:t>
            </a:r>
            <a:r>
              <a:rPr lang="en-US" sz="2400" dirty="0">
                <a:solidFill>
                  <a:srgbClr val="FFFFFF"/>
                </a:solidFill>
              </a:rPr>
              <a:t>: Dr. Robert Yoder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1230313"/>
            <a:ext cx="73914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Provided: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Description of how </a:t>
            </a:r>
            <a:r>
              <a:rPr lang="en-US" dirty="0" smtClean="0"/>
              <a:t>each user interacts </a:t>
            </a:r>
            <a:r>
              <a:rPr lang="en-US" dirty="0" smtClean="0"/>
              <a:t>with the </a:t>
            </a:r>
            <a:r>
              <a:rPr lang="en-US" dirty="0" smtClean="0"/>
              <a:t>system.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Description of a specific users goal when interacting with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423150" cy="715963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User Case Narratives 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– Course Coord</a:t>
            </a:r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inator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2438" cy="4522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Log in via username / password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Assign classrooms, courses, and </a:t>
            </a:r>
            <a:r>
              <a:rPr lang="en-US" dirty="0" smtClean="0"/>
              <a:t>faculty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Class Modification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Access to previous schedules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 - Faculty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072438" cy="4522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Log in via username / password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 smtClean="0"/>
              <a:t>schedules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 smtClean="0"/>
              <a:t>reports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Apply Filters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 office hours unique to the faculty member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1183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User Case Narratives – General User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 smtClean="0"/>
              <a:t>schedules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</a:t>
            </a:r>
            <a:r>
              <a:rPr lang="en-US" dirty="0" smtClean="0"/>
              <a:t>reports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Apply Filters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UML Diagram - Legend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2530" name="Picture 2" descr="http://dl.dropbox.com/u/4815976/dfk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15050" cy="2858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UML Diagram – Use Case Diagram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5528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-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Provide representation of data flow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Provide representation of data manipulation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“Top Down” view of the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- Legend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r="63948"/>
          <a:stretch>
            <a:fillRect/>
          </a:stretch>
        </p:blipFill>
        <p:spPr bwMode="auto">
          <a:xfrm>
            <a:off x="1219200" y="1371600"/>
            <a:ext cx="13713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295400"/>
            <a:ext cx="4267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Entities/Sources/Sinks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514600"/>
            <a:ext cx="426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Processes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3962400"/>
            <a:ext cx="42672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Stores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5334000"/>
            <a:ext cx="42672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Flows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Welcome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 smtClean="0">
                <a:solidFill>
                  <a:srgbClr val="000000"/>
                </a:solidFill>
              </a:rPr>
              <a:t>Dr</a:t>
            </a:r>
            <a:r>
              <a:rPr lang="en-US" sz="2400" b="1" dirty="0">
                <a:solidFill>
                  <a:srgbClr val="000000"/>
                </a:solidFill>
              </a:rPr>
              <a:t>. Robert </a:t>
            </a:r>
            <a:r>
              <a:rPr lang="en-US" sz="2400" b="1" dirty="0" smtClean="0">
                <a:solidFill>
                  <a:srgbClr val="000000"/>
                </a:solidFill>
              </a:rPr>
              <a:t>Yoder (client)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Head </a:t>
            </a:r>
            <a:r>
              <a:rPr lang="en-US" sz="2400" dirty="0">
                <a:solidFill>
                  <a:srgbClr val="000000"/>
                </a:solidFill>
              </a:rPr>
              <a:t>of </a:t>
            </a:r>
            <a:r>
              <a:rPr lang="en-US" sz="2400" dirty="0" smtClean="0">
                <a:solidFill>
                  <a:srgbClr val="000000"/>
                </a:solidFill>
              </a:rPr>
              <a:t>the Computer Science Department at Siena College</a:t>
            </a: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SzPct val="45000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b="1" dirty="0">
                <a:solidFill>
                  <a:srgbClr val="000000"/>
                </a:solidFill>
              </a:rPr>
              <a:t>Dr. </a:t>
            </a:r>
            <a:r>
              <a:rPr lang="en-US" sz="2400" b="1" dirty="0" err="1" smtClean="0">
                <a:solidFill>
                  <a:srgbClr val="000000"/>
                </a:solidFill>
              </a:rPr>
              <a:t>Timoth</a:t>
            </a:r>
            <a:r>
              <a:rPr lang="en-US" sz="2400" b="1" dirty="0" smtClean="0">
                <a:solidFill>
                  <a:srgbClr val="000000"/>
                </a:solidFill>
              </a:rPr>
              <a:t> Lederman</a:t>
            </a:r>
            <a:endParaRPr lang="en-US" sz="2400" b="1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Aft>
                <a:spcPts val="1425"/>
              </a:spcAft>
              <a:buClrTx/>
              <a:buFontTx/>
              <a:buNone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	Our </a:t>
            </a:r>
            <a:r>
              <a:rPr lang="en-US" sz="2400" dirty="0">
                <a:solidFill>
                  <a:srgbClr val="000000"/>
                </a:solidFill>
              </a:rPr>
              <a:t>Professor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2707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Context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Content Placeholder 4" descr="Contex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364456"/>
            <a:ext cx="5562600" cy="44767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0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Content Placeholder 4" descr="Level 0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762000"/>
            <a:ext cx="45720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 descr="level1modSc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838200"/>
            <a:ext cx="3684194" cy="52879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Content Placeholder 4" descr="level1.3 (revised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838200"/>
            <a:ext cx="4038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Data Flow Diagram – Level </a:t>
            </a:r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1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33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838200"/>
            <a:ext cx="428038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85725"/>
            <a:ext cx="7042150" cy="715963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Functional Requirements Inventory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Web based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Able to run on all popular web browsers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Login system to differentiate between users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</a:t>
            </a:r>
            <a:r>
              <a:rPr lang="en-US" dirty="0" smtClean="0"/>
              <a:t>eports </a:t>
            </a:r>
            <a:r>
              <a:rPr lang="en-US" dirty="0" smtClean="0"/>
              <a:t>will be easily viewable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Course Coordinator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Find common time slots in schedule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Modify the schedule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Add new classes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Create faculty accounts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the schedule (filtering available)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Faculty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Add office hours specific to the faculty member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and print room reports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the schedule (filtering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F. R. I. – General User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View and print room reports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View the current schedule (filtering available)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b="1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Single Day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232" y="1238567"/>
            <a:ext cx="5931535" cy="438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Week View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072438" cy="43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Prototype – Week View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806916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What’s Next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419600"/>
            <a:ext cx="495300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Preliminary Design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Tentatively Nov. 2 – Dec. 8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dl.dropbox.com/u/4815976/rspecstatu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678126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End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3505200"/>
            <a:ext cx="8072438" cy="2359025"/>
          </a:xfrm>
        </p:spPr>
        <p:txBody>
          <a:bodyPr/>
          <a:lstStyle/>
          <a:p>
            <a:pPr algn="ctr"/>
            <a:r>
              <a:rPr lang="en-US" sz="3200" dirty="0" smtClean="0"/>
              <a:t>Thank you.</a:t>
            </a:r>
          </a:p>
          <a:p>
            <a:pPr algn="ctr"/>
            <a:r>
              <a:rPr lang="en-US" sz="3200" dirty="0"/>
              <a:t>Q</a:t>
            </a:r>
            <a:r>
              <a:rPr lang="en-US" sz="3200" dirty="0" smtClean="0"/>
              <a:t>uestions or Comments?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507288" cy="1876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Empire </a:t>
            </a:r>
            <a:r>
              <a:rPr lang="en-US" sz="3400" dirty="0">
                <a:solidFill>
                  <a:srgbClr val="FFFFFF"/>
                </a:solidFill>
                <a:latin typeface="Impact" pitchFamily="32" charset="0"/>
              </a:rPr>
              <a:t>Unlimited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 anchor="ctr"/>
          <a:lstStyle/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Thomas </a:t>
            </a:r>
            <a:r>
              <a:rPr lang="en-US" sz="2000" b="1" dirty="0" err="1" smtClean="0">
                <a:solidFill>
                  <a:srgbClr val="000000"/>
                </a:solidFill>
              </a:rPr>
              <a:t>Mottola</a:t>
            </a:r>
            <a:r>
              <a:rPr lang="en-US" sz="2000" dirty="0" smtClean="0">
                <a:solidFill>
                  <a:srgbClr val="000000"/>
                </a:solidFill>
              </a:rPr>
              <a:t> – Team Leader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Jason </a:t>
            </a:r>
            <a:r>
              <a:rPr lang="en-US" sz="2000" b="1" dirty="0" err="1" smtClean="0">
                <a:solidFill>
                  <a:srgbClr val="000000"/>
                </a:solidFill>
              </a:rPr>
              <a:t>Czajkowski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Lead Systems Administrator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Meghan </a:t>
            </a:r>
            <a:r>
              <a:rPr lang="en-US" sz="2000" b="1" dirty="0" err="1" smtClean="0">
                <a:solidFill>
                  <a:srgbClr val="000000"/>
                </a:solidFill>
              </a:rPr>
              <a:t>Servello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Organizational Information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Brian Maxwell</a:t>
            </a:r>
            <a:r>
              <a:rPr lang="en-US" sz="2000" dirty="0" smtClean="0">
                <a:solidFill>
                  <a:srgbClr val="000000"/>
                </a:solidFill>
              </a:rPr>
              <a:t> – Lead Software Developer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Jonathan Smith </a:t>
            </a:r>
            <a:r>
              <a:rPr lang="en-US" sz="2000" dirty="0" smtClean="0">
                <a:solidFill>
                  <a:srgbClr val="000000"/>
                </a:solidFill>
              </a:rPr>
              <a:t>– Information Analysis Manager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ClrTx/>
              <a:buSzPct val="80000"/>
              <a:buFont typeface="Arial" pitchFamily="34" charset="0"/>
              <a:buChar char="•"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  <a:buFont typeface="Arial" charset="0"/>
              <a:buChar char="•"/>
            </a:pPr>
            <a:r>
              <a:rPr lang="en-US" sz="2000" b="1" dirty="0" smtClean="0">
                <a:solidFill>
                  <a:srgbClr val="000000"/>
                </a:solidFill>
              </a:rPr>
              <a:t>Collin </a:t>
            </a:r>
            <a:r>
              <a:rPr lang="en-US" sz="2000" b="1" dirty="0" err="1" smtClean="0">
                <a:solidFill>
                  <a:srgbClr val="000000"/>
                </a:solidFill>
              </a:rPr>
              <a:t>Lefeber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- Webmaster</a:t>
            </a:r>
          </a:p>
          <a:p>
            <a:pPr marL="91440" indent="-663575" defTabSz="0">
              <a:lnSpc>
                <a:spcPct val="100000"/>
              </a:lnSpc>
              <a:spcBef>
                <a:spcPts val="488"/>
              </a:spcBef>
              <a:buSzPct val="80000"/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450" y="85725"/>
            <a:ext cx="6697663" cy="71913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>
                <a:solidFill>
                  <a:srgbClr val="FFFFFF"/>
                </a:solidFill>
                <a:latin typeface="Impact" pitchFamily="32" charset="0"/>
              </a:rPr>
              <a:t>The Problem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tIns="91440"/>
          <a:lstStyle/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Scheduling classrooms, labs, courses, and </a:t>
            </a:r>
            <a:r>
              <a:rPr lang="en-US" sz="2000" dirty="0" smtClean="0">
                <a:solidFill>
                  <a:srgbClr val="000000"/>
                </a:solidFill>
              </a:rPr>
              <a:t>professors.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Currently scheduling is </a:t>
            </a:r>
            <a:r>
              <a:rPr lang="en-US" sz="2000" dirty="0">
                <a:solidFill>
                  <a:srgbClr val="000000"/>
                </a:solidFill>
              </a:rPr>
              <a:t>done in a </a:t>
            </a:r>
            <a:r>
              <a:rPr lang="en-US" sz="2000" dirty="0" smtClean="0">
                <a:solidFill>
                  <a:srgbClr val="000000"/>
                </a:solidFill>
              </a:rPr>
              <a:t>cumbersome </a:t>
            </a:r>
            <a:r>
              <a:rPr lang="en-US" sz="2000" dirty="0">
                <a:solidFill>
                  <a:srgbClr val="000000"/>
                </a:solidFill>
              </a:rPr>
              <a:t>fashion.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Lack </a:t>
            </a:r>
            <a:r>
              <a:rPr lang="en-US" sz="2000" dirty="0">
                <a:solidFill>
                  <a:srgbClr val="000000"/>
                </a:solidFill>
              </a:rPr>
              <a:t>of a self-checking </a:t>
            </a:r>
            <a:r>
              <a:rPr lang="en-US" sz="2000" dirty="0" smtClean="0">
                <a:solidFill>
                  <a:srgbClr val="000000"/>
                </a:solidFill>
              </a:rPr>
              <a:t>system.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There are constraints set by Siena </a:t>
            </a:r>
            <a:r>
              <a:rPr lang="en-US" sz="2000" dirty="0" smtClean="0">
                <a:solidFill>
                  <a:srgbClr val="000000"/>
                </a:solidFill>
              </a:rPr>
              <a:t>College.</a:t>
            </a: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Schedules can be difficult to read.</a:t>
            </a:r>
          </a:p>
          <a:p>
            <a:pPr marL="773113" indent="-663575">
              <a:lnSpc>
                <a:spcPct val="100000"/>
              </a:lnSpc>
              <a:spcBef>
                <a:spcPts val="488"/>
              </a:spcBef>
              <a:buClrTx/>
              <a:buFont typeface="Arial" pitchFamily="34" charset="0"/>
              <a:buChar char="•"/>
              <a:tabLst>
                <a:tab pos="773113" algn="l"/>
                <a:tab pos="1230313" algn="l"/>
                <a:tab pos="1687513" algn="l"/>
                <a:tab pos="2144713" algn="l"/>
                <a:tab pos="2601913" algn="l"/>
                <a:tab pos="3059113" algn="l"/>
                <a:tab pos="3516313" algn="l"/>
                <a:tab pos="3973513" algn="l"/>
                <a:tab pos="4430713" algn="l"/>
                <a:tab pos="4887913" algn="l"/>
                <a:tab pos="5345113" algn="l"/>
                <a:tab pos="5802313" algn="l"/>
                <a:tab pos="6259513" algn="l"/>
                <a:tab pos="6716713" algn="l"/>
                <a:tab pos="7173913" algn="l"/>
                <a:tab pos="7631113" algn="l"/>
                <a:tab pos="8088313" algn="l"/>
                <a:tab pos="8545513" algn="l"/>
                <a:tab pos="9002713" algn="l"/>
                <a:tab pos="9459913" algn="l"/>
                <a:tab pos="9917113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Examples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Content Placeholder 4" descr="s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528" y="1341438"/>
            <a:ext cx="4757672" cy="45227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066800"/>
            <a:ext cx="3220080" cy="4961552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Agenda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Software Engineering Team</a:t>
            </a:r>
            <a:endParaRPr lang="en-US" sz="1800" dirty="0" smtClean="0">
              <a:solidFill>
                <a:schemeClr val="bg2">
                  <a:lumMod val="40000"/>
                  <a:lumOff val="60000"/>
                </a:schemeClr>
              </a:solidFill>
              <a:latin typeface="+mj-lt"/>
            </a:endParaRP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Restatement of Problem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  <a:latin typeface="Arial (Headings)"/>
              </a:rPr>
              <a:t>Project Progression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User Case Narratives and Use Case Diagram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Data Flow Diagrams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Requirements Inventory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Prototype Screens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What’s Next</a:t>
            </a:r>
          </a:p>
          <a:p>
            <a:pPr hangingPunct="1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 (Headings)"/>
              </a:rPr>
              <a:t>Questions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400800"/>
            <a:ext cx="1522413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Project Progression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7919374C-4EFD-4241-BC14-6AAEDF0D3C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8674" name="Picture 2" descr="http://dl.dropbox.com/u/4815976/rspecstat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6229350" cy="2799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34736</TotalTime>
  <Words>636</Words>
  <Application>Microsoft Office PowerPoint</Application>
  <PresentationFormat>On-screen Show (4:3)</PresentationFormat>
  <Paragraphs>240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Requirements Specification:  Smart Scheduling</vt:lpstr>
      <vt:lpstr>Welcome</vt:lpstr>
      <vt:lpstr>Agenda</vt:lpstr>
      <vt:lpstr>Empire Unlimited</vt:lpstr>
      <vt:lpstr>Agenda</vt:lpstr>
      <vt:lpstr>The Problem</vt:lpstr>
      <vt:lpstr>Examples</vt:lpstr>
      <vt:lpstr>Agenda</vt:lpstr>
      <vt:lpstr>Project Progression</vt:lpstr>
      <vt:lpstr>Agenda</vt:lpstr>
      <vt:lpstr>User Case Narratives</vt:lpstr>
      <vt:lpstr>User Case Narratives – Course Coordinator</vt:lpstr>
      <vt:lpstr>User Case Narratives - Faculty</vt:lpstr>
      <vt:lpstr>User Case Narratives – General User</vt:lpstr>
      <vt:lpstr>UML Diagram - Legend</vt:lpstr>
      <vt:lpstr>UML Diagram – Use Case Diagram</vt:lpstr>
      <vt:lpstr>Agenda</vt:lpstr>
      <vt:lpstr>Data Flow Diagram - Overview</vt:lpstr>
      <vt:lpstr>Data Flow Diagram - Legend</vt:lpstr>
      <vt:lpstr>Data Flow Diagram – Context</vt:lpstr>
      <vt:lpstr>Data Flow Diagram – Level 0 </vt:lpstr>
      <vt:lpstr>Data Flow Diagram – Level 1</vt:lpstr>
      <vt:lpstr>Data Flow Diagram – Level 1</vt:lpstr>
      <vt:lpstr>Data Flow Diagram – Level 1</vt:lpstr>
      <vt:lpstr>Agenda</vt:lpstr>
      <vt:lpstr>Functional Requirements Inventory</vt:lpstr>
      <vt:lpstr>F. R. I. – Course Coordinator</vt:lpstr>
      <vt:lpstr>F. R. I. – Faculty</vt:lpstr>
      <vt:lpstr>F. R. I. – General User</vt:lpstr>
      <vt:lpstr>Agenda</vt:lpstr>
      <vt:lpstr>Prototype – Single Day</vt:lpstr>
      <vt:lpstr>Prototype – Week View</vt:lpstr>
      <vt:lpstr>Prototype – Week View</vt:lpstr>
      <vt:lpstr>Agenda</vt:lpstr>
      <vt:lpstr>What’s Next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Project:  Smart Scheduling</dc:title>
  <dc:creator>Software Engineering</dc:creator>
  <cp:lastModifiedBy>seteam</cp:lastModifiedBy>
  <cp:revision>35</cp:revision>
  <cp:lastPrinted>1601-01-01T00:00:00Z</cp:lastPrinted>
  <dcterms:created xsi:type="dcterms:W3CDTF">1601-01-01T00:00:00Z</dcterms:created>
  <dcterms:modified xsi:type="dcterms:W3CDTF">2010-10-31T22:48:38Z</dcterms:modified>
</cp:coreProperties>
</file>