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</p:sldMasterIdLst>
  <p:notesMasterIdLst>
    <p:notesMasterId r:id="rId63"/>
  </p:notesMasterIdLst>
  <p:handoutMasterIdLst>
    <p:handoutMasterId r:id="rId64"/>
  </p:handoutMasterIdLst>
  <p:sldIdLst>
    <p:sldId id="256" r:id="rId3"/>
    <p:sldId id="257" r:id="rId4"/>
    <p:sldId id="269" r:id="rId5"/>
    <p:sldId id="258" r:id="rId6"/>
    <p:sldId id="305" r:id="rId7"/>
    <p:sldId id="259" r:id="rId8"/>
    <p:sldId id="275" r:id="rId9"/>
    <p:sldId id="310" r:id="rId10"/>
    <p:sldId id="278" r:id="rId11"/>
    <p:sldId id="306" r:id="rId12"/>
    <p:sldId id="280" r:id="rId13"/>
    <p:sldId id="281" r:id="rId14"/>
    <p:sldId id="282" r:id="rId15"/>
    <p:sldId id="283" r:id="rId16"/>
    <p:sldId id="309" r:id="rId17"/>
    <p:sldId id="284" r:id="rId18"/>
    <p:sldId id="285" r:id="rId19"/>
    <p:sldId id="316" r:id="rId20"/>
    <p:sldId id="308" r:id="rId21"/>
    <p:sldId id="315" r:id="rId22"/>
    <p:sldId id="317" r:id="rId23"/>
    <p:sldId id="318" r:id="rId24"/>
    <p:sldId id="311" r:id="rId25"/>
    <p:sldId id="287" r:id="rId26"/>
    <p:sldId id="288" r:id="rId27"/>
    <p:sldId id="289" r:id="rId28"/>
    <p:sldId id="290" r:id="rId29"/>
    <p:sldId id="291" r:id="rId30"/>
    <p:sldId id="293" r:id="rId31"/>
    <p:sldId id="307" r:id="rId32"/>
    <p:sldId id="295" r:id="rId33"/>
    <p:sldId id="296" r:id="rId34"/>
    <p:sldId id="297" r:id="rId35"/>
    <p:sldId id="298" r:id="rId36"/>
    <p:sldId id="321" r:id="rId37"/>
    <p:sldId id="312" r:id="rId38"/>
    <p:sldId id="319" r:id="rId39"/>
    <p:sldId id="336" r:id="rId40"/>
    <p:sldId id="322" r:id="rId41"/>
    <p:sldId id="323" r:id="rId42"/>
    <p:sldId id="324" r:id="rId43"/>
    <p:sldId id="325" r:id="rId44"/>
    <p:sldId id="320" r:id="rId45"/>
    <p:sldId id="326" r:id="rId46"/>
    <p:sldId id="327" r:id="rId47"/>
    <p:sldId id="313" r:id="rId48"/>
    <p:sldId id="300" r:id="rId49"/>
    <p:sldId id="328" r:id="rId50"/>
    <p:sldId id="301" r:id="rId51"/>
    <p:sldId id="329" r:id="rId52"/>
    <p:sldId id="302" r:id="rId53"/>
    <p:sldId id="334" r:id="rId54"/>
    <p:sldId id="330" r:id="rId55"/>
    <p:sldId id="331" r:id="rId56"/>
    <p:sldId id="332" r:id="rId57"/>
    <p:sldId id="333" r:id="rId58"/>
    <p:sldId id="335" r:id="rId59"/>
    <p:sldId id="314" r:id="rId60"/>
    <p:sldId id="304" r:id="rId61"/>
    <p:sldId id="274" r:id="rId62"/>
  </p:sldIdLst>
  <p:sldSz cx="9144000" cy="6858000" type="screen4x3"/>
  <p:notesSz cx="6858000" cy="9296400"/>
  <p:defaultTextStyle>
    <a:defPPr>
      <a:defRPr lang="en-GB"/>
    </a:defPPr>
    <a:lvl1pPr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SimSun" charset="-122"/>
        <a:cs typeface="+mn-cs"/>
      </a:defRPr>
    </a:lvl1pPr>
    <a:lvl2pPr marL="742950" indent="-28575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SimSun" charset="-122"/>
        <a:cs typeface="+mn-cs"/>
      </a:defRPr>
    </a:lvl2pPr>
    <a:lvl3pPr marL="1143000" indent="-2286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SimSun" charset="-122"/>
        <a:cs typeface="+mn-cs"/>
      </a:defRPr>
    </a:lvl3pPr>
    <a:lvl4pPr marL="1600200" indent="-2286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SimSun" charset="-122"/>
        <a:cs typeface="+mn-cs"/>
      </a:defRPr>
    </a:lvl4pPr>
    <a:lvl5pPr marL="2057400" indent="-2286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SimSun" charset="-122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SimSun" charset="-122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SimSun" charset="-122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SimSun" charset="-122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SimSun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56" autoAdjust="0"/>
    <p:restoredTop sz="94660"/>
  </p:normalViewPr>
  <p:slideViewPr>
    <p:cSldViewPr>
      <p:cViewPr>
        <p:scale>
          <a:sx n="112" d="100"/>
          <a:sy n="112" d="100"/>
        </p:scale>
        <p:origin x="-936" y="-7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75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662"/>
        <p:guide pos="1906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notesMaster" Target="notesMasters/notesMaster1.xml"/><Relationship Id="rId68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handoutMaster" Target="handoutMasters/handoutMaster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theme" Target="theme/theme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2360" cy="465114"/>
          </a:xfrm>
          <a:prstGeom prst="rect">
            <a:avLst/>
          </a:prstGeom>
        </p:spPr>
        <p:txBody>
          <a:bodyPr vert="horz" lIns="82835" tIns="41418" rIns="82835" bIns="41418" rtlCol="0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240" y="0"/>
            <a:ext cx="2972360" cy="465114"/>
          </a:xfrm>
          <a:prstGeom prst="rect">
            <a:avLst/>
          </a:prstGeom>
        </p:spPr>
        <p:txBody>
          <a:bodyPr vert="horz" lIns="82835" tIns="41418" rIns="82835" bIns="41418" rtlCol="0"/>
          <a:lstStyle>
            <a:lvl1pPr algn="r">
              <a:defRPr sz="1100"/>
            </a:lvl1pPr>
          </a:lstStyle>
          <a:p>
            <a:fld id="{9AFD13EE-BE55-4BEA-91DF-54E91547864B}" type="datetimeFigureOut">
              <a:rPr lang="en-US" smtClean="0"/>
              <a:pPr/>
              <a:t>12/15/2010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819"/>
            <a:ext cx="2972360" cy="465114"/>
          </a:xfrm>
          <a:prstGeom prst="rect">
            <a:avLst/>
          </a:prstGeom>
        </p:spPr>
        <p:txBody>
          <a:bodyPr vert="horz" lIns="82835" tIns="41418" rIns="82835" bIns="41418" rtlCol="0" anchor="b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240" y="8829819"/>
            <a:ext cx="2972360" cy="465114"/>
          </a:xfrm>
          <a:prstGeom prst="rect">
            <a:avLst/>
          </a:prstGeom>
        </p:spPr>
        <p:txBody>
          <a:bodyPr vert="horz" lIns="82835" tIns="41418" rIns="82835" bIns="41418" rtlCol="0" anchor="b"/>
          <a:lstStyle>
            <a:lvl1pPr algn="r">
              <a:defRPr sz="1100"/>
            </a:lvl1pPr>
          </a:lstStyle>
          <a:p>
            <a:fld id="{3894B548-00B3-40CE-BACC-06473A9AF35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AutoShape 1"/>
          <p:cNvSpPr>
            <a:spLocks noChangeArrowheads="1"/>
          </p:cNvSpPr>
          <p:nvPr/>
        </p:nvSpPr>
        <p:spPr bwMode="auto">
          <a:xfrm>
            <a:off x="0" y="0"/>
            <a:ext cx="6858000" cy="9296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lIns="82835" tIns="41418" rIns="82835" bIns="41418" anchor="ctr"/>
          <a:lstStyle/>
          <a:p>
            <a:endParaRPr lang="en-US"/>
          </a:p>
        </p:txBody>
      </p:sp>
      <p:sp>
        <p:nvSpPr>
          <p:cNvPr id="30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706438"/>
            <a:ext cx="4641850" cy="3482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sp>
      <p:sp>
        <p:nvSpPr>
          <p:cNvPr id="3075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686361" y="4414910"/>
            <a:ext cx="5483879" cy="418015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hdr"/>
          </p:nvPr>
        </p:nvSpPr>
        <p:spPr bwMode="auto">
          <a:xfrm>
            <a:off x="1" y="1"/>
            <a:ext cx="2973761" cy="46217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buClrTx/>
              <a:buFontTx/>
              <a:buNone/>
              <a:tabLst>
                <a:tab pos="655781" algn="l"/>
                <a:tab pos="1311562" algn="l"/>
                <a:tab pos="1967343" algn="l"/>
                <a:tab pos="2623124" algn="l"/>
              </a:tabLst>
              <a:defRPr sz="13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dt"/>
          </p:nvPr>
        </p:nvSpPr>
        <p:spPr bwMode="auto">
          <a:xfrm>
            <a:off x="3881438" y="1"/>
            <a:ext cx="2973761" cy="46217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buClrTx/>
              <a:buFontTx/>
              <a:buNone/>
              <a:tabLst>
                <a:tab pos="655781" algn="l"/>
                <a:tab pos="1311562" algn="l"/>
                <a:tab pos="1967343" algn="l"/>
                <a:tab pos="2623124" algn="l"/>
              </a:tabLst>
              <a:defRPr sz="13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1" y="8831287"/>
            <a:ext cx="2973761" cy="46217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buClrTx/>
              <a:buFontTx/>
              <a:buNone/>
              <a:tabLst>
                <a:tab pos="655781" algn="l"/>
                <a:tab pos="1311562" algn="l"/>
                <a:tab pos="1967343" algn="l"/>
                <a:tab pos="2623124" algn="l"/>
              </a:tabLst>
              <a:defRPr sz="13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881438" y="8831287"/>
            <a:ext cx="2973761" cy="46217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buClrTx/>
              <a:buFontTx/>
              <a:buNone/>
              <a:tabLst>
                <a:tab pos="655781" algn="l"/>
                <a:tab pos="1311562" algn="l"/>
                <a:tab pos="1967343" algn="l"/>
                <a:tab pos="2623124" algn="l"/>
              </a:tabLst>
              <a:defRPr sz="13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fld id="{3004A7BB-4530-4026-A46F-42806E5FB07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B3B84CC-49FF-480C-AFB6-2590C5C42395}" type="slidenum">
              <a:rPr lang="en-US"/>
              <a:pPr/>
              <a:t>1</a:t>
            </a:fld>
            <a:endParaRPr lang="en-US"/>
          </a:p>
        </p:txBody>
      </p:sp>
      <p:sp>
        <p:nvSpPr>
          <p:cNvPr id="1740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4900" y="706438"/>
            <a:ext cx="4648200" cy="34861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1" y="4414910"/>
            <a:ext cx="5485279" cy="4183086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1809B2D-41EE-40E4-8A9F-B5D72DE27D74}" type="slidenum">
              <a:rPr lang="en-US"/>
              <a:pPr/>
              <a:t>2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4900" y="706438"/>
            <a:ext cx="4648200" cy="34861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1" y="4414910"/>
            <a:ext cx="5485279" cy="4183086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EE6A550-9EE7-438E-BEE6-1A9CEF110775}" type="slidenum">
              <a:rPr lang="en-US"/>
              <a:pPr/>
              <a:t>4</a:t>
            </a:fld>
            <a:endParaRPr lang="en-US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4900" y="706438"/>
            <a:ext cx="4648200" cy="34861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1" y="4414910"/>
            <a:ext cx="5485279" cy="4183086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800CFB9-7AE2-4FA3-A00B-D8ED6D83952C}" type="slidenum">
              <a:rPr lang="en-US"/>
              <a:pPr/>
              <a:t>6</a:t>
            </a:fld>
            <a:endParaRPr lang="en-US"/>
          </a:p>
        </p:txBody>
      </p:sp>
      <p:sp>
        <p:nvSpPr>
          <p:cNvPr id="204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4900" y="706438"/>
            <a:ext cx="4648200" cy="34861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1" y="4414910"/>
            <a:ext cx="5485279" cy="4183086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100" b="1" dirty="0" smtClean="0"/>
              <a:t>Data Name</a:t>
            </a:r>
            <a:r>
              <a:rPr lang="en-US" sz="1100" dirty="0" smtClean="0"/>
              <a:t>:  The name of the data entity being stored, whether it be in a database or not. </a:t>
            </a:r>
          </a:p>
          <a:p>
            <a:r>
              <a:rPr lang="en-US" sz="1100" b="1" dirty="0" smtClean="0"/>
              <a:t>Applicable To</a:t>
            </a:r>
            <a:r>
              <a:rPr lang="en-US" sz="1100" dirty="0" smtClean="0"/>
              <a:t>:  The screens that this data entity will be used for.</a:t>
            </a:r>
          </a:p>
          <a:p>
            <a:r>
              <a:rPr lang="en-US" sz="1100" b="1" dirty="0" smtClean="0"/>
              <a:t>Data Type</a:t>
            </a:r>
            <a:r>
              <a:rPr lang="en-US" sz="1100" dirty="0" smtClean="0"/>
              <a:t>:  The type of data for a data entity</a:t>
            </a:r>
          </a:p>
          <a:p>
            <a:r>
              <a:rPr lang="en-US" sz="1100" b="1" dirty="0" smtClean="0"/>
              <a:t>Data Size</a:t>
            </a:r>
            <a:r>
              <a:rPr lang="en-US" sz="1100" dirty="0" smtClean="0"/>
              <a:t>:  The size of the data in terms of it's data type.</a:t>
            </a:r>
          </a:p>
          <a:p>
            <a:r>
              <a:rPr lang="en-US" sz="1100" b="1" dirty="0" smtClean="0"/>
              <a:t>Description</a:t>
            </a:r>
            <a:r>
              <a:rPr lang="en-US" sz="1100" dirty="0" smtClean="0"/>
              <a:t>:  A description of what data this entity is storing.</a:t>
            </a:r>
          </a:p>
          <a:p>
            <a:r>
              <a:rPr lang="en-US" sz="1100" b="1" dirty="0" smtClean="0"/>
              <a:t>Acceptable Input</a:t>
            </a:r>
            <a:r>
              <a:rPr lang="en-US" sz="1100" dirty="0" smtClean="0"/>
              <a:t>:  What must be inputted by a user in order for the system to accept the data.</a:t>
            </a:r>
          </a:p>
          <a:p>
            <a:r>
              <a:rPr lang="en-US" sz="1100" b="1" dirty="0" smtClean="0"/>
              <a:t>Correct Example of Input</a:t>
            </a:r>
            <a:r>
              <a:rPr lang="en-US" sz="1100" dirty="0" smtClean="0"/>
              <a:t>:  An example of data that would be accepted by the system.</a:t>
            </a:r>
          </a:p>
          <a:p>
            <a:r>
              <a:rPr lang="en-US" sz="1100" b="1" dirty="0" smtClean="0"/>
              <a:t>Notes</a:t>
            </a:r>
            <a:r>
              <a:rPr lang="en-US" sz="1100" dirty="0" smtClean="0"/>
              <a:t>:  Additional information regarding the data.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3004A7BB-4530-4026-A46F-42806E5FB073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30975" y="1604963"/>
            <a:ext cx="2152650" cy="45227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438" y="1604963"/>
            <a:ext cx="6307137" cy="45227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38" y="1697038"/>
            <a:ext cx="8169275" cy="7207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7BD06E0C-ACFD-4ED7-B77F-C4B55CC2183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7919374C-4EFD-4241-BC14-6AAEDF0D3C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CB5D947C-EF76-4A92-8BB5-4FEC4E6A290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0825" y="1341438"/>
            <a:ext cx="3959225" cy="4522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62450" y="1341438"/>
            <a:ext cx="3960813" cy="4522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15FC4B2D-90E9-4192-9E49-3E68D3C870E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22800FC4-BD67-422A-8708-C0C0F9BD7F8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7B37C3BE-1337-45D1-A8EC-749097EC82D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61D9C003-D9F0-4110-812B-6FB20448B04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A4E3FDDF-9777-4B62-AC8F-E2E00691088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E74EA020-E1EF-43BF-A86F-C397AD8348F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48474509-008B-4913-9C20-301D20114AB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05550" y="85725"/>
            <a:ext cx="2017713" cy="5778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0825" y="85725"/>
            <a:ext cx="5902325" cy="57785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117B7434-0613-4494-AC1F-65B51F808AB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4522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7012" cy="4522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763" y="0"/>
            <a:ext cx="9134475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763" y="0"/>
            <a:ext cx="9134475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71438" y="1697038"/>
            <a:ext cx="8169275" cy="720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144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6425" cy="45227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2124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72" r:id="rId12"/>
  </p:sldLayoutIdLst>
  <p:hf hdr="0"/>
  <p:txStyles>
    <p:titleStyle>
      <a:lvl1pPr algn="l" defTabSz="457200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6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l" defTabSz="457200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600">
          <a:solidFill>
            <a:srgbClr val="000000"/>
          </a:solidFill>
          <a:latin typeface="Arial" charset="0"/>
          <a:ea typeface="SimSun" charset="-122"/>
        </a:defRPr>
      </a:lvl2pPr>
      <a:lvl3pPr marL="1143000" indent="-228600" algn="l" defTabSz="457200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600">
          <a:solidFill>
            <a:srgbClr val="000000"/>
          </a:solidFill>
          <a:latin typeface="Arial" charset="0"/>
          <a:ea typeface="SimSun" charset="-122"/>
        </a:defRPr>
      </a:lvl3pPr>
      <a:lvl4pPr marL="1600200" indent="-228600" algn="l" defTabSz="457200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600">
          <a:solidFill>
            <a:srgbClr val="000000"/>
          </a:solidFill>
          <a:latin typeface="Arial" charset="0"/>
          <a:ea typeface="SimSun" charset="-122"/>
        </a:defRPr>
      </a:lvl4pPr>
      <a:lvl5pPr marL="2057400" indent="-228600" algn="l" defTabSz="457200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600">
          <a:solidFill>
            <a:srgbClr val="000000"/>
          </a:solidFill>
          <a:latin typeface="Arial" charset="0"/>
          <a:ea typeface="SimSun" charset="-122"/>
        </a:defRPr>
      </a:lvl5pPr>
      <a:lvl6pPr marL="2514600" indent="-228600" algn="l" defTabSz="457200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600">
          <a:solidFill>
            <a:srgbClr val="000000"/>
          </a:solidFill>
          <a:latin typeface="Arial" charset="0"/>
          <a:ea typeface="SimSun" charset="-122"/>
        </a:defRPr>
      </a:lvl6pPr>
      <a:lvl7pPr marL="2971800" indent="-228600" algn="l" defTabSz="457200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600">
          <a:solidFill>
            <a:srgbClr val="000000"/>
          </a:solidFill>
          <a:latin typeface="Arial" charset="0"/>
          <a:ea typeface="SimSun" charset="-122"/>
        </a:defRPr>
      </a:lvl7pPr>
      <a:lvl8pPr marL="3429000" indent="-228600" algn="l" defTabSz="457200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600">
          <a:solidFill>
            <a:srgbClr val="000000"/>
          </a:solidFill>
          <a:latin typeface="Arial" charset="0"/>
          <a:ea typeface="SimSun" charset="-122"/>
        </a:defRPr>
      </a:lvl8pPr>
      <a:lvl9pPr marL="3886200" indent="-228600" algn="l" defTabSz="457200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600">
          <a:solidFill>
            <a:srgbClr val="000000"/>
          </a:solidFill>
          <a:latin typeface="Arial" charset="0"/>
          <a:ea typeface="SimSun" charset="-122"/>
        </a:defRPr>
      </a:lvl9pPr>
    </p:titleStyle>
    <p:bodyStyle>
      <a:lvl1pPr marL="342900" indent="-342900" algn="l" defTabSz="457200" rtl="0" fontAlgn="base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FFFFFF"/>
          </a:solidFill>
          <a:latin typeface="+mn-lt"/>
          <a:ea typeface="+mn-ea"/>
        </a:defRPr>
      </a:lvl2pPr>
      <a:lvl3pPr marL="1143000" indent="-228600" algn="l" defTabSz="457200" rtl="0" fontAlgn="base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</a:defRPr>
      </a:lvl3pPr>
      <a:lvl4pPr marL="1600200" indent="-228600" algn="l" defTabSz="457200" rtl="0" fontAlgn="base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</a:defRPr>
      </a:lvl4pPr>
      <a:lvl5pPr marL="2057400" indent="-228600" algn="l" defTabSz="457200" rtl="0" fontAlgn="base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</a:defRPr>
      </a:lvl5pPr>
      <a:lvl6pPr marL="2514600" indent="-228600" algn="l" defTabSz="457200" rtl="0" fontAlgn="base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</a:defRPr>
      </a:lvl6pPr>
      <a:lvl7pPr marL="2971800" indent="-228600" algn="l" defTabSz="457200" rtl="0" fontAlgn="base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</a:defRPr>
      </a:lvl7pPr>
      <a:lvl8pPr marL="3429000" indent="-228600" algn="l" defTabSz="457200" rtl="0" fontAlgn="base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</a:defRPr>
      </a:lvl8pPr>
      <a:lvl9pPr marL="3886200" indent="-228600" algn="l" defTabSz="457200" rtl="0" fontAlgn="base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763" y="0"/>
            <a:ext cx="9134475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34475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205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187450" y="85725"/>
            <a:ext cx="6694488" cy="715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144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341438"/>
            <a:ext cx="8072438" cy="45227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144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8104188" y="6180138"/>
            <a:ext cx="1039812" cy="47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4298950" y="6381750"/>
            <a:ext cx="3719513" cy="47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8686800" y="5084763"/>
            <a:ext cx="681037" cy="473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1440" tIns="91440" rIns="91440" bIns="4572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buClrTx/>
              <a:buFontTx/>
              <a:buNone/>
              <a:defRPr>
                <a:solidFill>
                  <a:srgbClr val="000000"/>
                </a:solidFill>
              </a:defRPr>
            </a:lvl1pPr>
          </a:lstStyle>
          <a:p>
            <a:fld id="{FB105A0B-8974-4DDD-9455-3A64BA446484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6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l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600">
          <a:solidFill>
            <a:srgbClr val="000000"/>
          </a:solidFill>
          <a:latin typeface="Arial" charset="0"/>
          <a:ea typeface="SimSun" charset="-122"/>
        </a:defRPr>
      </a:lvl2pPr>
      <a:lvl3pPr marL="1143000" indent="-228600" algn="l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600">
          <a:solidFill>
            <a:srgbClr val="000000"/>
          </a:solidFill>
          <a:latin typeface="Arial" charset="0"/>
          <a:ea typeface="SimSun" charset="-122"/>
        </a:defRPr>
      </a:lvl3pPr>
      <a:lvl4pPr marL="1600200" indent="-228600" algn="l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600">
          <a:solidFill>
            <a:srgbClr val="000000"/>
          </a:solidFill>
          <a:latin typeface="Arial" charset="0"/>
          <a:ea typeface="SimSun" charset="-122"/>
        </a:defRPr>
      </a:lvl4pPr>
      <a:lvl5pPr marL="2057400" indent="-228600" algn="l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600">
          <a:solidFill>
            <a:srgbClr val="000000"/>
          </a:solidFill>
          <a:latin typeface="Arial" charset="0"/>
          <a:ea typeface="SimSun" charset="-122"/>
        </a:defRPr>
      </a:lvl5pPr>
      <a:lvl6pPr marL="2514600" indent="-228600" algn="l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600">
          <a:solidFill>
            <a:srgbClr val="000000"/>
          </a:solidFill>
          <a:latin typeface="Arial" charset="0"/>
          <a:ea typeface="SimSun" charset="-122"/>
        </a:defRPr>
      </a:lvl6pPr>
      <a:lvl7pPr marL="2971800" indent="-228600" algn="l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600">
          <a:solidFill>
            <a:srgbClr val="000000"/>
          </a:solidFill>
          <a:latin typeface="Arial" charset="0"/>
          <a:ea typeface="SimSun" charset="-122"/>
        </a:defRPr>
      </a:lvl7pPr>
      <a:lvl8pPr marL="3429000" indent="-228600" algn="l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600">
          <a:solidFill>
            <a:srgbClr val="000000"/>
          </a:solidFill>
          <a:latin typeface="Arial" charset="0"/>
          <a:ea typeface="SimSun" charset="-122"/>
        </a:defRPr>
      </a:lvl8pPr>
      <a:lvl9pPr marL="3886200" indent="-228600" algn="l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600">
          <a:solidFill>
            <a:srgbClr val="000000"/>
          </a:solidFill>
          <a:latin typeface="Arial" charset="0"/>
          <a:ea typeface="SimSun" charset="-122"/>
        </a:defRPr>
      </a:lvl9pPr>
    </p:titleStyle>
    <p:bodyStyle>
      <a:lvl1pPr marL="342900" indent="-342900" algn="l" defTabSz="457200" rtl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FFFFFF"/>
          </a:solidFill>
          <a:latin typeface="+mn-lt"/>
          <a:ea typeface="+mn-ea"/>
        </a:defRPr>
      </a:lvl2pPr>
      <a:lvl3pPr marL="1143000" indent="-228600" algn="l" defTabSz="457200" rtl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</a:defRPr>
      </a:lvl3pPr>
      <a:lvl4pPr marL="1600200" indent="-228600" algn="l" defTabSz="457200" rtl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</a:defRPr>
      </a:lvl4pPr>
      <a:lvl5pPr marL="20574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</a:defRPr>
      </a:lvl5pPr>
      <a:lvl6pPr marL="25146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</a:defRPr>
      </a:lvl6pPr>
      <a:lvl7pPr marL="29718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</a:defRPr>
      </a:lvl7pPr>
      <a:lvl8pPr marL="34290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</a:defRPr>
      </a:lvl8pPr>
      <a:lvl9pPr marL="38862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4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4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4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3429000"/>
            <a:ext cx="8172450" cy="1600200"/>
          </a:xfrm>
          <a:ln/>
        </p:spPr>
        <p:txBody>
          <a:bodyPr/>
          <a:lstStyle/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4800" dirty="0" smtClean="0">
                <a:solidFill>
                  <a:srgbClr val="FFFFFF"/>
                </a:solidFill>
                <a:latin typeface="Impact" pitchFamily="32" charset="0"/>
              </a:rPr>
              <a:t>Preliminary Design: </a:t>
            </a:r>
            <a:r>
              <a:rPr lang="en-US" sz="4800" dirty="0">
                <a:solidFill>
                  <a:srgbClr val="FFFFFF"/>
                </a:solidFill>
                <a:latin typeface="Impact" pitchFamily="32" charset="0"/>
              </a:rPr>
              <a:t/>
            </a:r>
            <a:br>
              <a:rPr lang="en-US" sz="4800" dirty="0">
                <a:solidFill>
                  <a:srgbClr val="FFFFFF"/>
                </a:solidFill>
                <a:latin typeface="Impact" pitchFamily="32" charset="0"/>
              </a:rPr>
            </a:br>
            <a:r>
              <a:rPr lang="en-US" sz="4800" dirty="0">
                <a:solidFill>
                  <a:srgbClr val="FFFFFF"/>
                </a:solidFill>
                <a:latin typeface="Impact" pitchFamily="32" charset="0"/>
              </a:rPr>
              <a:t>Smart Scheduling</a:t>
            </a:r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685800" y="5029200"/>
            <a:ext cx="7456488" cy="6746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tIns="91440"/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400" dirty="0" smtClean="0">
                <a:solidFill>
                  <a:srgbClr val="FFFFFF"/>
                </a:solidFill>
              </a:rPr>
              <a:t>Client</a:t>
            </a:r>
            <a:r>
              <a:rPr lang="en-US" sz="2400" dirty="0">
                <a:solidFill>
                  <a:srgbClr val="FFFFFF"/>
                </a:solidFill>
              </a:rPr>
              <a:t>: Dr. Robert Yoder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13" y="1230313"/>
            <a:ext cx="7391400" cy="1847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solidFill>
                  <a:schemeClr val="bg1"/>
                </a:solidFill>
                <a:latin typeface="Impact" pitchFamily="34" charset="0"/>
              </a:rPr>
              <a:t>Agenda</a:t>
            </a:r>
            <a:endParaRPr lang="en-US" sz="3600" dirty="0">
              <a:solidFill>
                <a:schemeClr val="bg1"/>
              </a:solidFill>
              <a:latin typeface="Impact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90600"/>
            <a:ext cx="7462838" cy="4522787"/>
          </a:xfrm>
        </p:spPr>
        <p:txBody>
          <a:bodyPr/>
          <a:lstStyle/>
          <a:p>
            <a:pPr>
              <a:lnSpc>
                <a:spcPct val="100000"/>
              </a:lnSpc>
              <a:buFontTx/>
              <a:buChar char="•"/>
              <a:defRPr/>
            </a:pPr>
            <a:r>
              <a:rPr lang="en-US" sz="1600" dirty="0" smtClean="0">
                <a:solidFill>
                  <a:schemeClr val="tx1"/>
                </a:solidFill>
                <a:latin typeface="+mj-lt"/>
              </a:rPr>
              <a:t>Software Engineering Team</a:t>
            </a:r>
            <a:endParaRPr lang="en-US" sz="1600" dirty="0" smtClean="0">
              <a:solidFill>
                <a:schemeClr val="bg2">
                  <a:lumMod val="40000"/>
                  <a:lumOff val="60000"/>
                </a:schemeClr>
              </a:solidFill>
              <a:latin typeface="+mj-lt"/>
            </a:endParaRPr>
          </a:p>
          <a:p>
            <a:pPr hangingPunct="1">
              <a:lnSpc>
                <a:spcPct val="100000"/>
              </a:lnSpc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  <a:latin typeface="Arial (Headings)"/>
              </a:rPr>
              <a:t>Restatement of Problem</a:t>
            </a:r>
          </a:p>
          <a:p>
            <a:pPr hangingPunct="1">
              <a:lnSpc>
                <a:spcPct val="100000"/>
              </a:lnSpc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  <a:latin typeface="Arial (Headings)"/>
              </a:rPr>
              <a:t>Project Progression</a:t>
            </a:r>
          </a:p>
          <a:p>
            <a:pPr hangingPunct="1">
              <a:lnSpc>
                <a:spcPct val="100000"/>
              </a:lnSpc>
              <a:buFont typeface="Arial" pitchFamily="34" charset="0"/>
              <a:buChar char="•"/>
            </a:pPr>
            <a:r>
              <a:rPr lang="en-US" sz="1600" b="1" dirty="0" smtClean="0">
                <a:solidFill>
                  <a:schemeClr val="tx1"/>
                </a:solidFill>
                <a:latin typeface="Arial (Headings)"/>
              </a:rPr>
              <a:t>User Case Narratives</a:t>
            </a:r>
          </a:p>
          <a:p>
            <a:pPr hangingPunct="1">
              <a:lnSpc>
                <a:spcPct val="100000"/>
              </a:lnSpc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  <a:latin typeface="Arial (Headings)"/>
              </a:rPr>
              <a:t>UML Diagram</a:t>
            </a:r>
          </a:p>
          <a:p>
            <a:pPr hangingPunct="1">
              <a:lnSpc>
                <a:spcPct val="100000"/>
              </a:lnSpc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  <a:latin typeface="Arial (Headings)"/>
              </a:rPr>
              <a:t>Framework Map</a:t>
            </a:r>
          </a:p>
          <a:p>
            <a:pPr hangingPunct="1">
              <a:lnSpc>
                <a:spcPct val="100000"/>
              </a:lnSpc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  <a:latin typeface="Arial (Headings)"/>
              </a:rPr>
              <a:t>Data Flow Diagrams</a:t>
            </a:r>
          </a:p>
          <a:p>
            <a:pPr hangingPunct="1">
              <a:lnSpc>
                <a:spcPct val="100000"/>
              </a:lnSpc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  <a:latin typeface="Arial (Headings)"/>
              </a:rPr>
              <a:t>Requirements Inventory</a:t>
            </a:r>
          </a:p>
          <a:p>
            <a:pPr hangingPunct="1">
              <a:lnSpc>
                <a:spcPct val="100000"/>
              </a:lnSpc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  <a:latin typeface="Arial (Headings)"/>
              </a:rPr>
              <a:t>Testing</a:t>
            </a:r>
          </a:p>
          <a:p>
            <a:pPr hangingPunct="1">
              <a:lnSpc>
                <a:spcPct val="100000"/>
              </a:lnSpc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  <a:latin typeface="Arial (Headings)"/>
              </a:rPr>
              <a:t>Data Dictionary</a:t>
            </a:r>
          </a:p>
          <a:p>
            <a:pPr hangingPunct="1">
              <a:lnSpc>
                <a:spcPct val="100000"/>
              </a:lnSpc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  <a:latin typeface="Arial (Headings)"/>
              </a:rPr>
              <a:t>Prototype Screens</a:t>
            </a:r>
          </a:p>
          <a:p>
            <a:pPr hangingPunct="1">
              <a:lnSpc>
                <a:spcPct val="100000"/>
              </a:lnSpc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  <a:latin typeface="Arial (Headings)"/>
              </a:rPr>
              <a:t>What’s Next</a:t>
            </a:r>
          </a:p>
          <a:p>
            <a:pPr hangingPunct="1">
              <a:lnSpc>
                <a:spcPct val="100000"/>
              </a:lnSpc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  <a:latin typeface="Arial (Headings)"/>
              </a:rPr>
              <a:t>Questions</a:t>
            </a:r>
          </a:p>
          <a:p>
            <a:endParaRPr lang="en-US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7919374C-4EFD-4241-BC14-6AAEDF0D3C95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43800" y="6400800"/>
            <a:ext cx="1522413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solidFill>
                  <a:schemeClr val="bg1"/>
                </a:solidFill>
                <a:latin typeface="Impact" pitchFamily="34" charset="0"/>
              </a:rPr>
              <a:t>User Case Narratives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>
                <a:latin typeface="+mj-lt"/>
              </a:rPr>
              <a:t>What’s Provided: </a:t>
            </a:r>
          </a:p>
          <a:p>
            <a:pPr>
              <a:buFont typeface="Arial" pitchFamily="34" charset="0"/>
              <a:buChar char="•"/>
            </a:pPr>
            <a:endParaRPr lang="en-US" sz="2800" dirty="0" smtClean="0">
              <a:latin typeface="+mj-lt"/>
            </a:endParaRP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latin typeface="+mj-lt"/>
              </a:rPr>
              <a:t>Description of how each user interacts with the system.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latin typeface="+mj-lt"/>
              </a:rPr>
              <a:t>Description of a specific users goal when interacting with the system.</a:t>
            </a:r>
            <a:endParaRPr lang="en-US" sz="2800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7919374C-4EFD-4241-BC14-6AAEDF0D3C95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52400"/>
            <a:ext cx="7423150" cy="715963"/>
          </a:xfrm>
        </p:spPr>
        <p:txBody>
          <a:bodyPr/>
          <a:lstStyle/>
          <a:p>
            <a:r>
              <a:rPr lang="en-US" sz="2800" dirty="0" smtClean="0">
                <a:solidFill>
                  <a:schemeClr val="bg1"/>
                </a:solidFill>
                <a:latin typeface="Impact" pitchFamily="34" charset="0"/>
              </a:rPr>
              <a:t>User Case Narratives – Course Coordinator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072438" cy="4294187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2800" dirty="0" smtClean="0"/>
              <a:t>Log in via username / password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Assign classrooms, courses, and faculty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Class Modification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Access to previous schedules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View reports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7919374C-4EFD-4241-BC14-6AAEDF0D3C95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solidFill>
                  <a:schemeClr val="bg1"/>
                </a:solidFill>
                <a:latin typeface="Impact" pitchFamily="34" charset="0"/>
              </a:rPr>
              <a:t>User Case Narratives - Faculty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072438" cy="4522787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3200" dirty="0" smtClean="0">
                <a:latin typeface="+mj-lt"/>
              </a:rPr>
              <a:t>Log in via username / password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>
                <a:latin typeface="+mj-lt"/>
              </a:rPr>
              <a:t>View schedules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>
                <a:latin typeface="+mj-lt"/>
              </a:rPr>
              <a:t>View reports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>
                <a:latin typeface="+mj-lt"/>
              </a:rPr>
              <a:t>Apply Filters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>
                <a:latin typeface="+mj-lt"/>
              </a:rPr>
              <a:t>Add office hours unique to the faculty member</a:t>
            </a:r>
            <a:endParaRPr lang="en-US" sz="3200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7919374C-4EFD-4241-BC14-6AAEDF0D3C95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450" y="85725"/>
            <a:ext cx="7118350" cy="715963"/>
          </a:xfrm>
        </p:spPr>
        <p:txBody>
          <a:bodyPr/>
          <a:lstStyle/>
          <a:p>
            <a:r>
              <a:rPr lang="en-US" sz="3600" dirty="0" smtClean="0">
                <a:solidFill>
                  <a:schemeClr val="bg1"/>
                </a:solidFill>
                <a:latin typeface="Impact" pitchFamily="34" charset="0"/>
              </a:rPr>
              <a:t>User Case Narratives – General User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5" y="1676400"/>
            <a:ext cx="8072438" cy="4187825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3200" dirty="0" smtClean="0">
                <a:latin typeface="+mj-lt"/>
              </a:rPr>
              <a:t>View schedules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>
                <a:latin typeface="+mj-lt"/>
              </a:rPr>
              <a:t>View reports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>
                <a:latin typeface="+mj-lt"/>
              </a:rPr>
              <a:t>Apply Filters</a:t>
            </a:r>
            <a:endParaRPr lang="en-US" sz="3200" dirty="0" smtClean="0"/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7919374C-4EFD-4241-BC14-6AAEDF0D3C95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solidFill>
                  <a:schemeClr val="bg1"/>
                </a:solidFill>
                <a:latin typeface="Impact" pitchFamily="34" charset="0"/>
              </a:rPr>
              <a:t>Agenda</a:t>
            </a:r>
            <a:endParaRPr lang="en-US" sz="3600" dirty="0">
              <a:solidFill>
                <a:schemeClr val="bg1"/>
              </a:solidFill>
              <a:latin typeface="Impact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90600"/>
            <a:ext cx="7462838" cy="4522787"/>
          </a:xfrm>
        </p:spPr>
        <p:txBody>
          <a:bodyPr/>
          <a:lstStyle/>
          <a:p>
            <a:pPr>
              <a:lnSpc>
                <a:spcPct val="100000"/>
              </a:lnSpc>
              <a:buFontTx/>
              <a:buChar char="•"/>
              <a:defRPr/>
            </a:pPr>
            <a:r>
              <a:rPr lang="en-US" sz="1600" dirty="0" smtClean="0">
                <a:solidFill>
                  <a:schemeClr val="tx1"/>
                </a:solidFill>
                <a:latin typeface="+mj-lt"/>
              </a:rPr>
              <a:t>Software Engineering Team</a:t>
            </a:r>
            <a:endParaRPr lang="en-US" sz="1600" dirty="0" smtClean="0">
              <a:solidFill>
                <a:schemeClr val="bg2">
                  <a:lumMod val="40000"/>
                  <a:lumOff val="60000"/>
                </a:schemeClr>
              </a:solidFill>
              <a:latin typeface="+mj-lt"/>
            </a:endParaRPr>
          </a:p>
          <a:p>
            <a:pPr hangingPunct="1">
              <a:lnSpc>
                <a:spcPct val="100000"/>
              </a:lnSpc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  <a:latin typeface="Arial (Headings)"/>
              </a:rPr>
              <a:t>Restatement of Problem</a:t>
            </a:r>
          </a:p>
          <a:p>
            <a:pPr hangingPunct="1">
              <a:lnSpc>
                <a:spcPct val="100000"/>
              </a:lnSpc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  <a:latin typeface="Arial (Headings)"/>
              </a:rPr>
              <a:t>Project Progression</a:t>
            </a:r>
          </a:p>
          <a:p>
            <a:pPr hangingPunct="1">
              <a:lnSpc>
                <a:spcPct val="100000"/>
              </a:lnSpc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  <a:latin typeface="Arial (Headings)"/>
              </a:rPr>
              <a:t>User Case Narratives</a:t>
            </a:r>
          </a:p>
          <a:p>
            <a:pPr hangingPunct="1">
              <a:lnSpc>
                <a:spcPct val="100000"/>
              </a:lnSpc>
              <a:buFont typeface="Arial" pitchFamily="34" charset="0"/>
              <a:buChar char="•"/>
            </a:pPr>
            <a:r>
              <a:rPr lang="en-US" sz="1600" b="1" dirty="0" smtClean="0">
                <a:solidFill>
                  <a:schemeClr val="tx1"/>
                </a:solidFill>
                <a:latin typeface="Arial (Headings)"/>
              </a:rPr>
              <a:t>UML Diagram</a:t>
            </a:r>
          </a:p>
          <a:p>
            <a:pPr hangingPunct="1">
              <a:lnSpc>
                <a:spcPct val="100000"/>
              </a:lnSpc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  <a:latin typeface="Arial (Headings)"/>
              </a:rPr>
              <a:t>Framework Map</a:t>
            </a:r>
          </a:p>
          <a:p>
            <a:pPr hangingPunct="1">
              <a:lnSpc>
                <a:spcPct val="100000"/>
              </a:lnSpc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  <a:latin typeface="Arial (Headings)"/>
              </a:rPr>
              <a:t>Data Flow Diagrams</a:t>
            </a:r>
          </a:p>
          <a:p>
            <a:pPr hangingPunct="1">
              <a:lnSpc>
                <a:spcPct val="100000"/>
              </a:lnSpc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  <a:latin typeface="Arial (Headings)"/>
              </a:rPr>
              <a:t>Requirements Inventory</a:t>
            </a:r>
          </a:p>
          <a:p>
            <a:pPr hangingPunct="1">
              <a:lnSpc>
                <a:spcPct val="100000"/>
              </a:lnSpc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  <a:latin typeface="Arial (Headings)"/>
              </a:rPr>
              <a:t>Testing</a:t>
            </a:r>
          </a:p>
          <a:p>
            <a:pPr hangingPunct="1">
              <a:lnSpc>
                <a:spcPct val="100000"/>
              </a:lnSpc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  <a:latin typeface="Arial (Headings)"/>
              </a:rPr>
              <a:t>Data Dictionary</a:t>
            </a:r>
          </a:p>
          <a:p>
            <a:pPr hangingPunct="1">
              <a:lnSpc>
                <a:spcPct val="100000"/>
              </a:lnSpc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  <a:latin typeface="Arial (Headings)"/>
              </a:rPr>
              <a:t>Prototype Screens</a:t>
            </a:r>
          </a:p>
          <a:p>
            <a:pPr hangingPunct="1">
              <a:lnSpc>
                <a:spcPct val="100000"/>
              </a:lnSpc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  <a:latin typeface="Arial (Headings)"/>
              </a:rPr>
              <a:t>What’s Next</a:t>
            </a:r>
          </a:p>
          <a:p>
            <a:pPr hangingPunct="1">
              <a:lnSpc>
                <a:spcPct val="100000"/>
              </a:lnSpc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  <a:latin typeface="Arial (Headings)"/>
              </a:rPr>
              <a:t>Questions</a:t>
            </a:r>
          </a:p>
          <a:p>
            <a:endParaRPr lang="en-US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7919374C-4EFD-4241-BC14-6AAEDF0D3C95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43800" y="6400800"/>
            <a:ext cx="1522413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solidFill>
                  <a:schemeClr val="bg1"/>
                </a:solidFill>
                <a:latin typeface="Impact" pitchFamily="34" charset="0"/>
              </a:rPr>
              <a:t>UML Diagram - Legend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7919374C-4EFD-4241-BC14-6AAEDF0D3C95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22530" name="Picture 2" descr="http://dl.dropbox.com/u/4815976/dfke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828800"/>
            <a:ext cx="6115050" cy="28585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solidFill>
                  <a:schemeClr val="bg1"/>
                </a:solidFill>
                <a:latin typeface="Impact" pitchFamily="34" charset="0"/>
              </a:rPr>
              <a:t>UML Diagram – Use Case Diagram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7919374C-4EFD-4241-BC14-6AAEDF0D3C95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066800"/>
            <a:ext cx="7555283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4122998" y="3254016"/>
            <a:ext cx="898003" cy="34996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Impact" pitchFamily="34" charset="0"/>
              </a:rPr>
              <a:t>Agenda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450" y="122237"/>
            <a:ext cx="6694488" cy="715963"/>
          </a:xfrm>
        </p:spPr>
        <p:txBody>
          <a:bodyPr/>
          <a:lstStyle/>
          <a:p>
            <a:r>
              <a:rPr lang="en-US" sz="3600" dirty="0" smtClean="0">
                <a:solidFill>
                  <a:schemeClr val="bg1"/>
                </a:solidFill>
                <a:latin typeface="Impact" pitchFamily="34" charset="0"/>
              </a:rPr>
              <a:t>UML Deployment Diagram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7919374C-4EFD-4241-BC14-6AAEDF0D3C95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5" name="Picture 4" descr="SmartSchedulingDeploymentDiagram2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66800" y="1066800"/>
            <a:ext cx="6705600" cy="44958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solidFill>
                  <a:schemeClr val="bg1"/>
                </a:solidFill>
                <a:latin typeface="Impact" pitchFamily="34" charset="0"/>
              </a:rPr>
              <a:t>Agenda</a:t>
            </a:r>
            <a:endParaRPr lang="en-US" sz="3600" dirty="0">
              <a:solidFill>
                <a:schemeClr val="bg1"/>
              </a:solidFill>
              <a:latin typeface="Impact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90600"/>
            <a:ext cx="7462838" cy="4522787"/>
          </a:xfrm>
        </p:spPr>
        <p:txBody>
          <a:bodyPr/>
          <a:lstStyle/>
          <a:p>
            <a:pPr>
              <a:lnSpc>
                <a:spcPct val="100000"/>
              </a:lnSpc>
              <a:buFontTx/>
              <a:buChar char="•"/>
              <a:defRPr/>
            </a:pPr>
            <a:r>
              <a:rPr lang="en-US" sz="1600" dirty="0" smtClean="0">
                <a:solidFill>
                  <a:schemeClr val="tx1"/>
                </a:solidFill>
                <a:latin typeface="+mj-lt"/>
              </a:rPr>
              <a:t>Software Engineering Team</a:t>
            </a:r>
            <a:endParaRPr lang="en-US" sz="1600" dirty="0" smtClean="0">
              <a:solidFill>
                <a:schemeClr val="bg2">
                  <a:lumMod val="40000"/>
                  <a:lumOff val="60000"/>
                </a:schemeClr>
              </a:solidFill>
              <a:latin typeface="+mj-lt"/>
            </a:endParaRPr>
          </a:p>
          <a:p>
            <a:pPr hangingPunct="1">
              <a:lnSpc>
                <a:spcPct val="100000"/>
              </a:lnSpc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  <a:latin typeface="Arial (Headings)"/>
              </a:rPr>
              <a:t>Restatement of Problem</a:t>
            </a:r>
          </a:p>
          <a:p>
            <a:pPr hangingPunct="1">
              <a:lnSpc>
                <a:spcPct val="100000"/>
              </a:lnSpc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  <a:latin typeface="Arial (Headings)"/>
              </a:rPr>
              <a:t>Project Progression</a:t>
            </a:r>
          </a:p>
          <a:p>
            <a:pPr hangingPunct="1">
              <a:lnSpc>
                <a:spcPct val="100000"/>
              </a:lnSpc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  <a:latin typeface="Arial (Headings)"/>
              </a:rPr>
              <a:t>User Case Narratives</a:t>
            </a:r>
          </a:p>
          <a:p>
            <a:pPr hangingPunct="1">
              <a:lnSpc>
                <a:spcPct val="100000"/>
              </a:lnSpc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  <a:latin typeface="Arial (Headings)"/>
              </a:rPr>
              <a:t>UML Diagram</a:t>
            </a:r>
          </a:p>
          <a:p>
            <a:pPr hangingPunct="1">
              <a:lnSpc>
                <a:spcPct val="100000"/>
              </a:lnSpc>
              <a:buFont typeface="Arial" pitchFamily="34" charset="0"/>
              <a:buChar char="•"/>
            </a:pPr>
            <a:r>
              <a:rPr lang="en-US" sz="1600" b="1" dirty="0" smtClean="0">
                <a:solidFill>
                  <a:schemeClr val="tx1"/>
                </a:solidFill>
                <a:latin typeface="Arial (Headings)"/>
              </a:rPr>
              <a:t>Framework Map</a:t>
            </a:r>
          </a:p>
          <a:p>
            <a:pPr hangingPunct="1">
              <a:lnSpc>
                <a:spcPct val="100000"/>
              </a:lnSpc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  <a:latin typeface="Arial (Headings)"/>
              </a:rPr>
              <a:t>Data Flow Diagrams</a:t>
            </a:r>
          </a:p>
          <a:p>
            <a:pPr hangingPunct="1">
              <a:lnSpc>
                <a:spcPct val="100000"/>
              </a:lnSpc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  <a:latin typeface="Arial (Headings)"/>
              </a:rPr>
              <a:t>Requirements Inventory</a:t>
            </a:r>
          </a:p>
          <a:p>
            <a:pPr hangingPunct="1">
              <a:lnSpc>
                <a:spcPct val="100000"/>
              </a:lnSpc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  <a:latin typeface="Arial (Headings)"/>
              </a:rPr>
              <a:t>Testing</a:t>
            </a:r>
          </a:p>
          <a:p>
            <a:pPr hangingPunct="1">
              <a:lnSpc>
                <a:spcPct val="100000"/>
              </a:lnSpc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  <a:latin typeface="Arial (Headings)"/>
              </a:rPr>
              <a:t>Data Dictionary</a:t>
            </a:r>
          </a:p>
          <a:p>
            <a:pPr hangingPunct="1">
              <a:lnSpc>
                <a:spcPct val="100000"/>
              </a:lnSpc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  <a:latin typeface="Arial (Headings)"/>
              </a:rPr>
              <a:t>Prototype Screens</a:t>
            </a:r>
          </a:p>
          <a:p>
            <a:pPr hangingPunct="1">
              <a:lnSpc>
                <a:spcPct val="100000"/>
              </a:lnSpc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  <a:latin typeface="Arial (Headings)"/>
              </a:rPr>
              <a:t>What’s Next</a:t>
            </a:r>
          </a:p>
          <a:p>
            <a:pPr hangingPunct="1">
              <a:lnSpc>
                <a:spcPct val="100000"/>
              </a:lnSpc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  <a:latin typeface="Arial (Headings)"/>
              </a:rPr>
              <a:t>Questions</a:t>
            </a:r>
          </a:p>
          <a:p>
            <a:endParaRPr lang="en-US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7919374C-4EFD-4241-BC14-6AAEDF0D3C95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43800" y="6400800"/>
            <a:ext cx="1522413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xfrm>
            <a:off x="1187450" y="85725"/>
            <a:ext cx="6697663" cy="719138"/>
          </a:xfrm>
          <a:ln/>
        </p:spPr>
        <p:txBody>
          <a:bodyPr/>
          <a:lstStyle/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600" dirty="0">
                <a:solidFill>
                  <a:srgbClr val="FFFFFF"/>
                </a:solidFill>
                <a:latin typeface="Impact" pitchFamily="32" charset="0"/>
              </a:rPr>
              <a:t>Welcome</a:t>
            </a:r>
          </a:p>
        </p:txBody>
      </p:sp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250825" y="1341438"/>
            <a:ext cx="8075613" cy="45259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tIns="91440"/>
          <a:lstStyle/>
          <a:p>
            <a:pPr marL="773113" indent="-663575">
              <a:lnSpc>
                <a:spcPct val="100000"/>
              </a:lnSpc>
              <a:spcBef>
                <a:spcPts val="488"/>
              </a:spcBef>
              <a:buSzPct val="45000"/>
              <a:tabLst>
                <a:tab pos="773113" algn="l"/>
                <a:tab pos="1230313" algn="l"/>
                <a:tab pos="1687513" algn="l"/>
                <a:tab pos="2144713" algn="l"/>
                <a:tab pos="2601913" algn="l"/>
                <a:tab pos="3059113" algn="l"/>
                <a:tab pos="3516313" algn="l"/>
                <a:tab pos="3973513" algn="l"/>
                <a:tab pos="4430713" algn="l"/>
                <a:tab pos="4887913" algn="l"/>
                <a:tab pos="5345113" algn="l"/>
                <a:tab pos="5802313" algn="l"/>
                <a:tab pos="6259513" algn="l"/>
                <a:tab pos="6716713" algn="l"/>
                <a:tab pos="7173913" algn="l"/>
                <a:tab pos="7631113" algn="l"/>
                <a:tab pos="8088313" algn="l"/>
                <a:tab pos="8545513" algn="l"/>
                <a:tab pos="9002713" algn="l"/>
                <a:tab pos="9459913" algn="l"/>
                <a:tab pos="9917113" algn="l"/>
              </a:tabLst>
            </a:pPr>
            <a:endParaRPr lang="en-US" sz="2400" b="1" dirty="0" smtClean="0">
              <a:solidFill>
                <a:srgbClr val="000000"/>
              </a:solidFill>
            </a:endParaRPr>
          </a:p>
          <a:p>
            <a:pPr marL="773113" indent="-663575">
              <a:lnSpc>
                <a:spcPct val="100000"/>
              </a:lnSpc>
              <a:spcBef>
                <a:spcPts val="488"/>
              </a:spcBef>
              <a:buSzPct val="45000"/>
              <a:tabLst>
                <a:tab pos="773113" algn="l"/>
                <a:tab pos="1230313" algn="l"/>
                <a:tab pos="1687513" algn="l"/>
                <a:tab pos="2144713" algn="l"/>
                <a:tab pos="2601913" algn="l"/>
                <a:tab pos="3059113" algn="l"/>
                <a:tab pos="3516313" algn="l"/>
                <a:tab pos="3973513" algn="l"/>
                <a:tab pos="4430713" algn="l"/>
                <a:tab pos="4887913" algn="l"/>
                <a:tab pos="5345113" algn="l"/>
                <a:tab pos="5802313" algn="l"/>
                <a:tab pos="6259513" algn="l"/>
                <a:tab pos="6716713" algn="l"/>
                <a:tab pos="7173913" algn="l"/>
                <a:tab pos="7631113" algn="l"/>
                <a:tab pos="8088313" algn="l"/>
                <a:tab pos="8545513" algn="l"/>
                <a:tab pos="9002713" algn="l"/>
                <a:tab pos="9459913" algn="l"/>
                <a:tab pos="9917113" algn="l"/>
              </a:tabLst>
            </a:pPr>
            <a:endParaRPr lang="en-US" sz="2400" b="1" dirty="0">
              <a:solidFill>
                <a:srgbClr val="000000"/>
              </a:solidFill>
            </a:endParaRPr>
          </a:p>
          <a:p>
            <a:pPr marL="773113" indent="-663575">
              <a:lnSpc>
                <a:spcPct val="100000"/>
              </a:lnSpc>
              <a:spcBef>
                <a:spcPts val="488"/>
              </a:spcBef>
              <a:buSzPct val="45000"/>
              <a:tabLst>
                <a:tab pos="773113" algn="l"/>
                <a:tab pos="1230313" algn="l"/>
                <a:tab pos="1687513" algn="l"/>
                <a:tab pos="2144713" algn="l"/>
                <a:tab pos="2601913" algn="l"/>
                <a:tab pos="3059113" algn="l"/>
                <a:tab pos="3516313" algn="l"/>
                <a:tab pos="3973513" algn="l"/>
                <a:tab pos="4430713" algn="l"/>
                <a:tab pos="4887913" algn="l"/>
                <a:tab pos="5345113" algn="l"/>
                <a:tab pos="5802313" algn="l"/>
                <a:tab pos="6259513" algn="l"/>
                <a:tab pos="6716713" algn="l"/>
                <a:tab pos="7173913" algn="l"/>
                <a:tab pos="7631113" algn="l"/>
                <a:tab pos="8088313" algn="l"/>
                <a:tab pos="8545513" algn="l"/>
                <a:tab pos="9002713" algn="l"/>
                <a:tab pos="9459913" algn="l"/>
                <a:tab pos="9917113" algn="l"/>
              </a:tabLst>
            </a:pPr>
            <a:r>
              <a:rPr lang="en-US" sz="2400" b="1" dirty="0" smtClean="0">
                <a:solidFill>
                  <a:srgbClr val="000000"/>
                </a:solidFill>
              </a:rPr>
              <a:t>Dr</a:t>
            </a:r>
            <a:r>
              <a:rPr lang="en-US" sz="2400" b="1" dirty="0">
                <a:solidFill>
                  <a:srgbClr val="000000"/>
                </a:solidFill>
              </a:rPr>
              <a:t>. Robert </a:t>
            </a:r>
            <a:r>
              <a:rPr lang="en-US" sz="2400" b="1" dirty="0" smtClean="0">
                <a:solidFill>
                  <a:srgbClr val="000000"/>
                </a:solidFill>
              </a:rPr>
              <a:t>Yoder (client)</a:t>
            </a:r>
            <a:endParaRPr lang="en-US" sz="2400" b="1" dirty="0">
              <a:solidFill>
                <a:srgbClr val="000000"/>
              </a:solidFill>
            </a:endParaRPr>
          </a:p>
          <a:p>
            <a:pPr marL="773113" indent="-663575">
              <a:lnSpc>
                <a:spcPct val="100000"/>
              </a:lnSpc>
              <a:spcAft>
                <a:spcPts val="1425"/>
              </a:spcAft>
              <a:buClrTx/>
              <a:buFontTx/>
              <a:buNone/>
              <a:tabLst>
                <a:tab pos="773113" algn="l"/>
                <a:tab pos="1230313" algn="l"/>
                <a:tab pos="1687513" algn="l"/>
                <a:tab pos="2144713" algn="l"/>
                <a:tab pos="2601913" algn="l"/>
                <a:tab pos="3059113" algn="l"/>
                <a:tab pos="3516313" algn="l"/>
                <a:tab pos="3973513" algn="l"/>
                <a:tab pos="4430713" algn="l"/>
                <a:tab pos="4887913" algn="l"/>
                <a:tab pos="5345113" algn="l"/>
                <a:tab pos="5802313" algn="l"/>
                <a:tab pos="6259513" algn="l"/>
                <a:tab pos="6716713" algn="l"/>
                <a:tab pos="7173913" algn="l"/>
                <a:tab pos="7631113" algn="l"/>
                <a:tab pos="8088313" algn="l"/>
                <a:tab pos="8545513" algn="l"/>
                <a:tab pos="9002713" algn="l"/>
                <a:tab pos="9459913" algn="l"/>
                <a:tab pos="9917113" algn="l"/>
              </a:tabLst>
            </a:pPr>
            <a:r>
              <a:rPr lang="en-US" sz="2400" dirty="0" smtClean="0">
                <a:solidFill>
                  <a:srgbClr val="000000"/>
                </a:solidFill>
              </a:rPr>
              <a:t>	Head </a:t>
            </a:r>
            <a:r>
              <a:rPr lang="en-US" sz="2400" dirty="0">
                <a:solidFill>
                  <a:srgbClr val="000000"/>
                </a:solidFill>
              </a:rPr>
              <a:t>of </a:t>
            </a:r>
            <a:r>
              <a:rPr lang="en-US" sz="2400" dirty="0" smtClean="0">
                <a:solidFill>
                  <a:srgbClr val="000000"/>
                </a:solidFill>
              </a:rPr>
              <a:t>the Computer Science Department at Siena College</a:t>
            </a:r>
            <a:endParaRPr lang="en-US" sz="2400" dirty="0">
              <a:solidFill>
                <a:srgbClr val="000000"/>
              </a:solidFill>
            </a:endParaRPr>
          </a:p>
          <a:p>
            <a:pPr marL="773113" indent="-663575">
              <a:lnSpc>
                <a:spcPct val="100000"/>
              </a:lnSpc>
              <a:spcAft>
                <a:spcPts val="1425"/>
              </a:spcAft>
              <a:buClrTx/>
              <a:buFontTx/>
              <a:buNone/>
              <a:tabLst>
                <a:tab pos="773113" algn="l"/>
                <a:tab pos="1230313" algn="l"/>
                <a:tab pos="1687513" algn="l"/>
                <a:tab pos="2144713" algn="l"/>
                <a:tab pos="2601913" algn="l"/>
                <a:tab pos="3059113" algn="l"/>
                <a:tab pos="3516313" algn="l"/>
                <a:tab pos="3973513" algn="l"/>
                <a:tab pos="4430713" algn="l"/>
                <a:tab pos="4887913" algn="l"/>
                <a:tab pos="5345113" algn="l"/>
                <a:tab pos="5802313" algn="l"/>
                <a:tab pos="6259513" algn="l"/>
                <a:tab pos="6716713" algn="l"/>
                <a:tab pos="7173913" algn="l"/>
                <a:tab pos="7631113" algn="l"/>
                <a:tab pos="8088313" algn="l"/>
                <a:tab pos="8545513" algn="l"/>
                <a:tab pos="9002713" algn="l"/>
                <a:tab pos="9459913" algn="l"/>
                <a:tab pos="9917113" algn="l"/>
              </a:tabLst>
            </a:pPr>
            <a:endParaRPr lang="en-US" sz="2400" dirty="0">
              <a:solidFill>
                <a:srgbClr val="000000"/>
              </a:solidFill>
            </a:endParaRPr>
          </a:p>
          <a:p>
            <a:pPr marL="773113" indent="-663575">
              <a:lnSpc>
                <a:spcPct val="100000"/>
              </a:lnSpc>
              <a:spcBef>
                <a:spcPts val="488"/>
              </a:spcBef>
              <a:buSzPct val="45000"/>
              <a:tabLst>
                <a:tab pos="773113" algn="l"/>
                <a:tab pos="1230313" algn="l"/>
                <a:tab pos="1687513" algn="l"/>
                <a:tab pos="2144713" algn="l"/>
                <a:tab pos="2601913" algn="l"/>
                <a:tab pos="3059113" algn="l"/>
                <a:tab pos="3516313" algn="l"/>
                <a:tab pos="3973513" algn="l"/>
                <a:tab pos="4430713" algn="l"/>
                <a:tab pos="4887913" algn="l"/>
                <a:tab pos="5345113" algn="l"/>
                <a:tab pos="5802313" algn="l"/>
                <a:tab pos="6259513" algn="l"/>
                <a:tab pos="6716713" algn="l"/>
                <a:tab pos="7173913" algn="l"/>
                <a:tab pos="7631113" algn="l"/>
                <a:tab pos="8088313" algn="l"/>
                <a:tab pos="8545513" algn="l"/>
                <a:tab pos="9002713" algn="l"/>
                <a:tab pos="9459913" algn="l"/>
                <a:tab pos="9917113" algn="l"/>
              </a:tabLst>
            </a:pPr>
            <a:r>
              <a:rPr lang="en-US" sz="2400" b="1" dirty="0">
                <a:solidFill>
                  <a:srgbClr val="000000"/>
                </a:solidFill>
              </a:rPr>
              <a:t>Dr. </a:t>
            </a:r>
            <a:r>
              <a:rPr lang="en-US" sz="2400" b="1" dirty="0" err="1" smtClean="0">
                <a:solidFill>
                  <a:srgbClr val="000000"/>
                </a:solidFill>
              </a:rPr>
              <a:t>Timoth</a:t>
            </a:r>
            <a:r>
              <a:rPr lang="en-US" sz="2400" b="1" dirty="0" smtClean="0">
                <a:solidFill>
                  <a:srgbClr val="000000"/>
                </a:solidFill>
              </a:rPr>
              <a:t> Lederman</a:t>
            </a:r>
            <a:endParaRPr lang="en-US" sz="2400" b="1" dirty="0">
              <a:solidFill>
                <a:srgbClr val="000000"/>
              </a:solidFill>
            </a:endParaRPr>
          </a:p>
          <a:p>
            <a:pPr marL="773113" indent="-663575">
              <a:lnSpc>
                <a:spcPct val="100000"/>
              </a:lnSpc>
              <a:spcAft>
                <a:spcPts val="1425"/>
              </a:spcAft>
              <a:buClrTx/>
              <a:buFontTx/>
              <a:buNone/>
              <a:tabLst>
                <a:tab pos="773113" algn="l"/>
                <a:tab pos="1230313" algn="l"/>
                <a:tab pos="1687513" algn="l"/>
                <a:tab pos="2144713" algn="l"/>
                <a:tab pos="2601913" algn="l"/>
                <a:tab pos="3059113" algn="l"/>
                <a:tab pos="3516313" algn="l"/>
                <a:tab pos="3973513" algn="l"/>
                <a:tab pos="4430713" algn="l"/>
                <a:tab pos="4887913" algn="l"/>
                <a:tab pos="5345113" algn="l"/>
                <a:tab pos="5802313" algn="l"/>
                <a:tab pos="6259513" algn="l"/>
                <a:tab pos="6716713" algn="l"/>
                <a:tab pos="7173913" algn="l"/>
                <a:tab pos="7631113" algn="l"/>
                <a:tab pos="8088313" algn="l"/>
                <a:tab pos="8545513" algn="l"/>
                <a:tab pos="9002713" algn="l"/>
                <a:tab pos="9459913" algn="l"/>
                <a:tab pos="9917113" algn="l"/>
              </a:tabLst>
            </a:pPr>
            <a:r>
              <a:rPr lang="en-US" sz="2400" dirty="0" smtClean="0">
                <a:solidFill>
                  <a:srgbClr val="000000"/>
                </a:solidFill>
              </a:rPr>
              <a:t>	Our </a:t>
            </a:r>
            <a:r>
              <a:rPr lang="en-US" sz="2400" dirty="0">
                <a:solidFill>
                  <a:srgbClr val="000000"/>
                </a:solidFill>
              </a:rPr>
              <a:t>Professor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43800" y="6400800"/>
            <a:ext cx="1522413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5" name="Slide Number Placeholder 4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7919374C-4EFD-4241-BC14-6AAEDF0D3C95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450" y="122237"/>
            <a:ext cx="6694488" cy="715963"/>
          </a:xfrm>
        </p:spPr>
        <p:txBody>
          <a:bodyPr/>
          <a:lstStyle/>
          <a:p>
            <a:r>
              <a:rPr lang="en-US" sz="3600" dirty="0" smtClean="0">
                <a:solidFill>
                  <a:schemeClr val="bg1"/>
                </a:solidFill>
                <a:latin typeface="Impact" pitchFamily="34" charset="0"/>
              </a:rPr>
              <a:t>Framework Map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7919374C-4EFD-4241-BC14-6AAEDF0D3C95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5" name="Picture 4" descr="C:\Users\seteam\Desktop\EU\Framework tree\top_level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600200"/>
            <a:ext cx="73914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450" y="122237"/>
            <a:ext cx="6694488" cy="715963"/>
          </a:xfrm>
        </p:spPr>
        <p:txBody>
          <a:bodyPr/>
          <a:lstStyle/>
          <a:p>
            <a:r>
              <a:rPr lang="en-US" sz="3600" dirty="0" smtClean="0">
                <a:solidFill>
                  <a:schemeClr val="bg1"/>
                </a:solidFill>
                <a:latin typeface="Impact" pitchFamily="34" charset="0"/>
              </a:rPr>
              <a:t>Framework Map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7919374C-4EFD-4241-BC14-6AAEDF0D3C95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5" name="Picture 4" descr="C:\Users\seteam\Desktop\EU\Framework tree\schedule_view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066800"/>
            <a:ext cx="3810000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C:\Users\seteam\Desktop\EU\Framework tree\resource_level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3352800"/>
            <a:ext cx="3848100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22237"/>
            <a:ext cx="6694488" cy="715963"/>
          </a:xfrm>
        </p:spPr>
        <p:txBody>
          <a:bodyPr/>
          <a:lstStyle/>
          <a:p>
            <a:r>
              <a:rPr lang="en-US" sz="3600" dirty="0" smtClean="0">
                <a:solidFill>
                  <a:schemeClr val="bg1"/>
                </a:solidFill>
                <a:latin typeface="Impact" pitchFamily="34" charset="0"/>
              </a:rPr>
              <a:t>Framework Map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7919374C-4EFD-4241-BC14-6AAEDF0D3C95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6" name="Picture 5" descr="C:\Users\seteam\Desktop\EU\Framework tree\login_view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1143000"/>
            <a:ext cx="1171575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bd21maxw\AppData\Local\Temp\management_vie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41234" y="3352800"/>
            <a:ext cx="4773766" cy="24431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solidFill>
                  <a:schemeClr val="bg1"/>
                </a:solidFill>
                <a:latin typeface="Impact" pitchFamily="34" charset="0"/>
              </a:rPr>
              <a:t>Agenda</a:t>
            </a:r>
            <a:endParaRPr lang="en-US" sz="3600" dirty="0">
              <a:solidFill>
                <a:schemeClr val="bg1"/>
              </a:solidFill>
              <a:latin typeface="Impact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90600"/>
            <a:ext cx="7462838" cy="4522787"/>
          </a:xfrm>
        </p:spPr>
        <p:txBody>
          <a:bodyPr/>
          <a:lstStyle/>
          <a:p>
            <a:pPr>
              <a:lnSpc>
                <a:spcPct val="100000"/>
              </a:lnSpc>
              <a:buFontTx/>
              <a:buChar char="•"/>
              <a:defRPr/>
            </a:pPr>
            <a:r>
              <a:rPr lang="en-US" sz="1600" dirty="0" smtClean="0">
                <a:solidFill>
                  <a:schemeClr val="tx1"/>
                </a:solidFill>
                <a:latin typeface="+mj-lt"/>
              </a:rPr>
              <a:t>Software Engineering Team</a:t>
            </a:r>
            <a:endParaRPr lang="en-US" sz="1600" dirty="0" smtClean="0">
              <a:solidFill>
                <a:schemeClr val="bg2">
                  <a:lumMod val="40000"/>
                  <a:lumOff val="60000"/>
                </a:schemeClr>
              </a:solidFill>
              <a:latin typeface="+mj-lt"/>
            </a:endParaRPr>
          </a:p>
          <a:p>
            <a:pPr hangingPunct="1">
              <a:lnSpc>
                <a:spcPct val="100000"/>
              </a:lnSpc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  <a:latin typeface="Arial (Headings)"/>
              </a:rPr>
              <a:t>Restatement of Problem</a:t>
            </a:r>
          </a:p>
          <a:p>
            <a:pPr hangingPunct="1">
              <a:lnSpc>
                <a:spcPct val="100000"/>
              </a:lnSpc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  <a:latin typeface="Arial (Headings)"/>
              </a:rPr>
              <a:t>Project Progression</a:t>
            </a:r>
          </a:p>
          <a:p>
            <a:pPr hangingPunct="1">
              <a:lnSpc>
                <a:spcPct val="100000"/>
              </a:lnSpc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  <a:latin typeface="Arial (Headings)"/>
              </a:rPr>
              <a:t>User Case Narratives</a:t>
            </a:r>
          </a:p>
          <a:p>
            <a:pPr hangingPunct="1">
              <a:lnSpc>
                <a:spcPct val="100000"/>
              </a:lnSpc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  <a:latin typeface="Arial (Headings)"/>
              </a:rPr>
              <a:t>UML Diagram</a:t>
            </a:r>
          </a:p>
          <a:p>
            <a:pPr hangingPunct="1">
              <a:lnSpc>
                <a:spcPct val="100000"/>
              </a:lnSpc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  <a:latin typeface="Arial (Headings)"/>
              </a:rPr>
              <a:t>Framework Map</a:t>
            </a:r>
          </a:p>
          <a:p>
            <a:pPr hangingPunct="1">
              <a:lnSpc>
                <a:spcPct val="100000"/>
              </a:lnSpc>
              <a:buFont typeface="Arial" pitchFamily="34" charset="0"/>
              <a:buChar char="•"/>
            </a:pPr>
            <a:r>
              <a:rPr lang="en-US" sz="1600" b="1" dirty="0" smtClean="0">
                <a:solidFill>
                  <a:schemeClr val="tx1"/>
                </a:solidFill>
                <a:latin typeface="Arial (Headings)"/>
              </a:rPr>
              <a:t>Data Flow Diagrams</a:t>
            </a:r>
          </a:p>
          <a:p>
            <a:pPr hangingPunct="1">
              <a:lnSpc>
                <a:spcPct val="100000"/>
              </a:lnSpc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  <a:latin typeface="Arial (Headings)"/>
              </a:rPr>
              <a:t>Requirements Inventory</a:t>
            </a:r>
          </a:p>
          <a:p>
            <a:pPr hangingPunct="1">
              <a:lnSpc>
                <a:spcPct val="100000"/>
              </a:lnSpc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  <a:latin typeface="Arial (Headings)"/>
              </a:rPr>
              <a:t>Testing</a:t>
            </a:r>
          </a:p>
          <a:p>
            <a:pPr hangingPunct="1">
              <a:lnSpc>
                <a:spcPct val="100000"/>
              </a:lnSpc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  <a:latin typeface="Arial (Headings)"/>
              </a:rPr>
              <a:t>Data Dictionary</a:t>
            </a:r>
          </a:p>
          <a:p>
            <a:pPr hangingPunct="1">
              <a:lnSpc>
                <a:spcPct val="100000"/>
              </a:lnSpc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  <a:latin typeface="Arial (Headings)"/>
              </a:rPr>
              <a:t>Prototype Screens</a:t>
            </a:r>
          </a:p>
          <a:p>
            <a:pPr hangingPunct="1">
              <a:lnSpc>
                <a:spcPct val="100000"/>
              </a:lnSpc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  <a:latin typeface="Arial (Headings)"/>
              </a:rPr>
              <a:t>What’s Next</a:t>
            </a:r>
          </a:p>
          <a:p>
            <a:pPr hangingPunct="1">
              <a:lnSpc>
                <a:spcPct val="100000"/>
              </a:lnSpc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  <a:latin typeface="Arial (Headings)"/>
              </a:rPr>
              <a:t>Questions</a:t>
            </a:r>
          </a:p>
          <a:p>
            <a:endParaRPr lang="en-US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7919374C-4EFD-4241-BC14-6AAEDF0D3C95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43800" y="6400800"/>
            <a:ext cx="1522413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solidFill>
                  <a:schemeClr val="bg1"/>
                </a:solidFill>
                <a:latin typeface="Impact" pitchFamily="34" charset="0"/>
              </a:rPr>
              <a:t>Data Flow Diagram - Overview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Provide representation of data flow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Provide representation of data manipulation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“Top Down” view of the system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7919374C-4EFD-4241-BC14-6AAEDF0D3C95}" type="slidenum">
              <a:rPr lang="en-US" smtClean="0"/>
              <a:pPr/>
              <a:t>24</a:t>
            </a:fld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solidFill>
                  <a:schemeClr val="bg1"/>
                </a:solidFill>
                <a:latin typeface="Impact" pitchFamily="34" charset="0"/>
              </a:rPr>
              <a:t>Data Flow Diagram - Legend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7919374C-4EFD-4241-BC14-6AAEDF0D3C95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>
          <a:blip r:embed="rId2" cstate="print"/>
          <a:srcRect r="63948"/>
          <a:stretch>
            <a:fillRect/>
          </a:stretch>
        </p:blipFill>
        <p:spPr bwMode="auto">
          <a:xfrm>
            <a:off x="1219200" y="1371600"/>
            <a:ext cx="1371325" cy="452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819400" y="1295400"/>
            <a:ext cx="4267200" cy="607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Entities/Sources/Sinks</a:t>
            </a:r>
            <a:endParaRPr lang="en-US" dirty="0" smtClean="0">
              <a:solidFill>
                <a:schemeClr val="tx1"/>
              </a:solidFill>
            </a:endParaRP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819400" y="2514600"/>
            <a:ext cx="4267200" cy="349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Processes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819400" y="3962400"/>
            <a:ext cx="4267200" cy="607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Stores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819400" y="5334000"/>
            <a:ext cx="4267200" cy="349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The Flows</a:t>
            </a:r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450" y="122237"/>
            <a:ext cx="7270750" cy="715963"/>
          </a:xfrm>
        </p:spPr>
        <p:txBody>
          <a:bodyPr/>
          <a:lstStyle/>
          <a:p>
            <a:r>
              <a:rPr lang="en-US" sz="3600" dirty="0" smtClean="0">
                <a:solidFill>
                  <a:schemeClr val="bg1"/>
                </a:solidFill>
                <a:latin typeface="Impact" pitchFamily="34" charset="0"/>
              </a:rPr>
              <a:t>Data Flow Diagram – Context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7919374C-4EFD-4241-BC14-6AAEDF0D3C95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5" name="Content Placeholder 4" descr="Context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05744" y="1364456"/>
            <a:ext cx="5562600" cy="447675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122237"/>
            <a:ext cx="6694488" cy="715963"/>
          </a:xfrm>
        </p:spPr>
        <p:txBody>
          <a:bodyPr/>
          <a:lstStyle/>
          <a:p>
            <a:r>
              <a:rPr lang="en-US" sz="3600" dirty="0" smtClean="0">
                <a:solidFill>
                  <a:schemeClr val="bg1"/>
                </a:solidFill>
                <a:latin typeface="Impact" pitchFamily="34" charset="0"/>
              </a:rPr>
              <a:t>Data Flow Diagram – Level 0 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7919374C-4EFD-4241-BC14-6AAEDF0D3C95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5" name="Content Placeholder 4" descr="Level 0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33600" y="762000"/>
            <a:ext cx="4191000" cy="58674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122237"/>
            <a:ext cx="6694488" cy="715963"/>
          </a:xfrm>
        </p:spPr>
        <p:txBody>
          <a:bodyPr/>
          <a:lstStyle/>
          <a:p>
            <a:r>
              <a:rPr lang="en-US" sz="3600" dirty="0" smtClean="0">
                <a:solidFill>
                  <a:schemeClr val="bg1"/>
                </a:solidFill>
                <a:latin typeface="Impact" pitchFamily="34" charset="0"/>
              </a:rPr>
              <a:t>Data Flow Diagram – Level 1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7919374C-4EFD-4241-BC14-6AAEDF0D3C95}" type="slidenum">
              <a:rPr lang="en-US" smtClean="0"/>
              <a:pPr/>
              <a:t>28</a:t>
            </a:fld>
            <a:endParaRPr lang="en-US" dirty="0"/>
          </a:p>
        </p:txBody>
      </p:sp>
      <p:pic>
        <p:nvPicPr>
          <p:cNvPr id="5" name="Content Placeholder 4" descr="level1modSch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4600" y="838200"/>
            <a:ext cx="3684194" cy="5287962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450" y="122237"/>
            <a:ext cx="6694488" cy="715963"/>
          </a:xfrm>
        </p:spPr>
        <p:txBody>
          <a:bodyPr/>
          <a:lstStyle/>
          <a:p>
            <a:r>
              <a:rPr lang="en-US" sz="3600" dirty="0" smtClean="0">
                <a:solidFill>
                  <a:schemeClr val="bg1"/>
                </a:solidFill>
                <a:latin typeface="Impact" pitchFamily="34" charset="0"/>
              </a:rPr>
              <a:t>Data Flow Diagram – Level 2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7919374C-4EFD-4241-BC14-6AAEDF0D3C95}" type="slidenum">
              <a:rPr lang="en-US" smtClean="0"/>
              <a:pPr/>
              <a:t>29</a:t>
            </a:fld>
            <a:endParaRPr lang="en-US" dirty="0"/>
          </a:p>
        </p:txBody>
      </p:sp>
      <p:pic>
        <p:nvPicPr>
          <p:cNvPr id="6" name="Picture 5" descr="E:\EU\Data Flow Diagrams\level 2 2.1 Modify Class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762000"/>
            <a:ext cx="3962400" cy="553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solidFill>
                  <a:schemeClr val="bg1"/>
                </a:solidFill>
                <a:latin typeface="Impact" pitchFamily="34" charset="0"/>
              </a:rPr>
              <a:t>Agenda</a:t>
            </a:r>
            <a:endParaRPr lang="en-US" sz="3600" dirty="0">
              <a:solidFill>
                <a:schemeClr val="bg1"/>
              </a:solidFill>
              <a:latin typeface="Impact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90600"/>
            <a:ext cx="7462838" cy="4522787"/>
          </a:xfrm>
        </p:spPr>
        <p:txBody>
          <a:bodyPr/>
          <a:lstStyle/>
          <a:p>
            <a:pPr>
              <a:lnSpc>
                <a:spcPct val="100000"/>
              </a:lnSpc>
              <a:buFontTx/>
              <a:buChar char="•"/>
              <a:defRPr/>
            </a:pPr>
            <a:r>
              <a:rPr lang="en-US" sz="1600" b="1" dirty="0" smtClean="0">
                <a:solidFill>
                  <a:schemeClr val="tx1"/>
                </a:solidFill>
                <a:latin typeface="+mj-lt"/>
              </a:rPr>
              <a:t>Software Engineering Team</a:t>
            </a:r>
            <a:endParaRPr lang="en-US" sz="1600" b="1" dirty="0" smtClean="0">
              <a:solidFill>
                <a:schemeClr val="bg2">
                  <a:lumMod val="40000"/>
                  <a:lumOff val="60000"/>
                </a:schemeClr>
              </a:solidFill>
              <a:latin typeface="+mj-lt"/>
            </a:endParaRPr>
          </a:p>
          <a:p>
            <a:pPr hangingPunct="1">
              <a:lnSpc>
                <a:spcPct val="100000"/>
              </a:lnSpc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  <a:latin typeface="Arial (Headings)"/>
              </a:rPr>
              <a:t>Restatement of Problem</a:t>
            </a:r>
          </a:p>
          <a:p>
            <a:pPr hangingPunct="1">
              <a:lnSpc>
                <a:spcPct val="100000"/>
              </a:lnSpc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  <a:latin typeface="Arial (Headings)"/>
              </a:rPr>
              <a:t>Project Progression</a:t>
            </a:r>
          </a:p>
          <a:p>
            <a:pPr hangingPunct="1">
              <a:lnSpc>
                <a:spcPct val="100000"/>
              </a:lnSpc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  <a:latin typeface="Arial (Headings)"/>
              </a:rPr>
              <a:t>User Case Narratives</a:t>
            </a:r>
          </a:p>
          <a:p>
            <a:pPr hangingPunct="1">
              <a:lnSpc>
                <a:spcPct val="100000"/>
              </a:lnSpc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  <a:latin typeface="Arial (Headings)"/>
              </a:rPr>
              <a:t>UML Diagram</a:t>
            </a:r>
          </a:p>
          <a:p>
            <a:pPr hangingPunct="1">
              <a:lnSpc>
                <a:spcPct val="100000"/>
              </a:lnSpc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  <a:latin typeface="Arial (Headings)"/>
              </a:rPr>
              <a:t>Framework Map</a:t>
            </a:r>
          </a:p>
          <a:p>
            <a:pPr hangingPunct="1">
              <a:lnSpc>
                <a:spcPct val="100000"/>
              </a:lnSpc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  <a:latin typeface="Arial (Headings)"/>
              </a:rPr>
              <a:t>Data Flow Diagrams</a:t>
            </a:r>
          </a:p>
          <a:p>
            <a:pPr hangingPunct="1">
              <a:lnSpc>
                <a:spcPct val="100000"/>
              </a:lnSpc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  <a:latin typeface="Arial (Headings)"/>
              </a:rPr>
              <a:t>Requirements Inventory</a:t>
            </a:r>
          </a:p>
          <a:p>
            <a:pPr hangingPunct="1">
              <a:lnSpc>
                <a:spcPct val="100000"/>
              </a:lnSpc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  <a:latin typeface="Arial (Headings)"/>
              </a:rPr>
              <a:t>Testing</a:t>
            </a:r>
          </a:p>
          <a:p>
            <a:pPr hangingPunct="1">
              <a:lnSpc>
                <a:spcPct val="100000"/>
              </a:lnSpc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  <a:latin typeface="Arial (Headings)"/>
              </a:rPr>
              <a:t>Data Dictionary</a:t>
            </a:r>
          </a:p>
          <a:p>
            <a:pPr hangingPunct="1">
              <a:lnSpc>
                <a:spcPct val="100000"/>
              </a:lnSpc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  <a:latin typeface="Arial (Headings)"/>
              </a:rPr>
              <a:t>Prototype Screens</a:t>
            </a:r>
          </a:p>
          <a:p>
            <a:pPr hangingPunct="1">
              <a:lnSpc>
                <a:spcPct val="100000"/>
              </a:lnSpc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  <a:latin typeface="Arial (Headings)"/>
              </a:rPr>
              <a:t>What’s Next</a:t>
            </a:r>
          </a:p>
          <a:p>
            <a:pPr hangingPunct="1">
              <a:lnSpc>
                <a:spcPct val="100000"/>
              </a:lnSpc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  <a:latin typeface="Arial (Headings)"/>
              </a:rPr>
              <a:t>Questions</a:t>
            </a:r>
          </a:p>
          <a:p>
            <a:endParaRPr lang="en-US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7919374C-4EFD-4241-BC14-6AAEDF0D3C95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43800" y="6400800"/>
            <a:ext cx="1522413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450" y="122237"/>
            <a:ext cx="6694488" cy="715963"/>
          </a:xfrm>
        </p:spPr>
        <p:txBody>
          <a:bodyPr/>
          <a:lstStyle/>
          <a:p>
            <a:r>
              <a:rPr lang="en-US" sz="3600" dirty="0" smtClean="0">
                <a:solidFill>
                  <a:schemeClr val="bg1"/>
                </a:solidFill>
                <a:latin typeface="Impact" pitchFamily="34" charset="0"/>
              </a:rPr>
              <a:t>Agenda</a:t>
            </a:r>
            <a:endParaRPr lang="en-US" sz="3600" dirty="0">
              <a:solidFill>
                <a:schemeClr val="bg1"/>
              </a:solidFill>
              <a:latin typeface="Impact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90600"/>
            <a:ext cx="7462838" cy="4522787"/>
          </a:xfrm>
        </p:spPr>
        <p:txBody>
          <a:bodyPr/>
          <a:lstStyle/>
          <a:p>
            <a:pPr>
              <a:lnSpc>
                <a:spcPct val="100000"/>
              </a:lnSpc>
              <a:buFontTx/>
              <a:buChar char="•"/>
              <a:defRPr/>
            </a:pPr>
            <a:r>
              <a:rPr lang="en-US" sz="1600" dirty="0" smtClean="0">
                <a:solidFill>
                  <a:schemeClr val="tx1"/>
                </a:solidFill>
                <a:latin typeface="+mj-lt"/>
              </a:rPr>
              <a:t>Software Engineering Team</a:t>
            </a:r>
            <a:endParaRPr lang="en-US" sz="1600" dirty="0" smtClean="0">
              <a:solidFill>
                <a:schemeClr val="bg2">
                  <a:lumMod val="40000"/>
                  <a:lumOff val="60000"/>
                </a:schemeClr>
              </a:solidFill>
              <a:latin typeface="+mj-lt"/>
            </a:endParaRPr>
          </a:p>
          <a:p>
            <a:pPr hangingPunct="1">
              <a:lnSpc>
                <a:spcPct val="100000"/>
              </a:lnSpc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  <a:latin typeface="Arial (Headings)"/>
              </a:rPr>
              <a:t>Restatement of Problem</a:t>
            </a:r>
          </a:p>
          <a:p>
            <a:pPr hangingPunct="1">
              <a:lnSpc>
                <a:spcPct val="100000"/>
              </a:lnSpc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  <a:latin typeface="Arial (Headings)"/>
              </a:rPr>
              <a:t>Project Progression</a:t>
            </a:r>
          </a:p>
          <a:p>
            <a:pPr hangingPunct="1">
              <a:lnSpc>
                <a:spcPct val="100000"/>
              </a:lnSpc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  <a:latin typeface="Arial (Headings)"/>
              </a:rPr>
              <a:t>User Case Narratives</a:t>
            </a:r>
          </a:p>
          <a:p>
            <a:pPr hangingPunct="1">
              <a:lnSpc>
                <a:spcPct val="100000"/>
              </a:lnSpc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  <a:latin typeface="Arial (Headings)"/>
              </a:rPr>
              <a:t>UML Diagram</a:t>
            </a:r>
          </a:p>
          <a:p>
            <a:pPr hangingPunct="1">
              <a:lnSpc>
                <a:spcPct val="100000"/>
              </a:lnSpc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  <a:latin typeface="Arial (Headings)"/>
              </a:rPr>
              <a:t>Framework Map</a:t>
            </a:r>
          </a:p>
          <a:p>
            <a:pPr hangingPunct="1">
              <a:lnSpc>
                <a:spcPct val="100000"/>
              </a:lnSpc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  <a:latin typeface="Arial (Headings)"/>
              </a:rPr>
              <a:t>Data Flow Diagrams</a:t>
            </a:r>
          </a:p>
          <a:p>
            <a:pPr hangingPunct="1">
              <a:lnSpc>
                <a:spcPct val="100000"/>
              </a:lnSpc>
              <a:buFont typeface="Arial" pitchFamily="34" charset="0"/>
              <a:buChar char="•"/>
            </a:pPr>
            <a:r>
              <a:rPr lang="en-US" sz="1600" b="1" dirty="0" smtClean="0">
                <a:solidFill>
                  <a:schemeClr val="tx1"/>
                </a:solidFill>
                <a:latin typeface="Arial (Headings)"/>
              </a:rPr>
              <a:t>Requirements Inventory</a:t>
            </a:r>
          </a:p>
          <a:p>
            <a:pPr hangingPunct="1">
              <a:lnSpc>
                <a:spcPct val="100000"/>
              </a:lnSpc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  <a:latin typeface="Arial (Headings)"/>
              </a:rPr>
              <a:t>Testing</a:t>
            </a:r>
          </a:p>
          <a:p>
            <a:pPr hangingPunct="1">
              <a:lnSpc>
                <a:spcPct val="100000"/>
              </a:lnSpc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  <a:latin typeface="Arial (Headings)"/>
              </a:rPr>
              <a:t>Data Dictionary</a:t>
            </a:r>
          </a:p>
          <a:p>
            <a:pPr hangingPunct="1">
              <a:lnSpc>
                <a:spcPct val="100000"/>
              </a:lnSpc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  <a:latin typeface="Arial (Headings)"/>
              </a:rPr>
              <a:t>Prototype Screens</a:t>
            </a:r>
          </a:p>
          <a:p>
            <a:pPr hangingPunct="1">
              <a:lnSpc>
                <a:spcPct val="100000"/>
              </a:lnSpc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  <a:latin typeface="Arial (Headings)"/>
              </a:rPr>
              <a:t>What’s Next</a:t>
            </a:r>
          </a:p>
          <a:p>
            <a:pPr hangingPunct="1">
              <a:lnSpc>
                <a:spcPct val="100000"/>
              </a:lnSpc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  <a:latin typeface="Arial (Headings)"/>
              </a:rPr>
              <a:t>Questions</a:t>
            </a:r>
          </a:p>
          <a:p>
            <a:endParaRPr lang="en-US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7919374C-4EFD-4241-BC14-6AAEDF0D3C95}" type="slidenum">
              <a:rPr lang="en-US" smtClean="0"/>
              <a:pPr/>
              <a:t>30</a:t>
            </a:fld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43800" y="6400800"/>
            <a:ext cx="1522413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450" y="85725"/>
            <a:ext cx="7042150" cy="715963"/>
          </a:xfrm>
        </p:spPr>
        <p:txBody>
          <a:bodyPr/>
          <a:lstStyle/>
          <a:p>
            <a:r>
              <a:rPr lang="en-US" sz="3600" dirty="0" smtClean="0">
                <a:solidFill>
                  <a:schemeClr val="bg1"/>
                </a:solidFill>
                <a:latin typeface="Impact" pitchFamily="34" charset="0"/>
              </a:rPr>
              <a:t>Functional Requirements Inventory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2800" dirty="0" smtClean="0">
                <a:latin typeface="+mj-lt"/>
              </a:rPr>
              <a:t>Web based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latin typeface="+mj-lt"/>
              </a:rPr>
              <a:t>Able to run on all popular web browsers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latin typeface="+mj-lt"/>
              </a:rPr>
              <a:t>Login system to differentiate between users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latin typeface="+mj-lt"/>
              </a:rPr>
              <a:t>Reports will be easily viewable</a:t>
            </a:r>
            <a:endParaRPr lang="en-US" sz="2800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7919374C-4EFD-4241-BC14-6AAEDF0D3C95}" type="slidenum">
              <a:rPr lang="en-US" smtClean="0"/>
              <a:pPr/>
              <a:t>31</a:t>
            </a:fld>
            <a:endParaRPr 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solidFill>
                  <a:schemeClr val="bg1"/>
                </a:solidFill>
                <a:latin typeface="Impact" pitchFamily="34" charset="0"/>
              </a:rPr>
              <a:t>F. R. I. – Course Coordinator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2800" dirty="0" smtClean="0"/>
              <a:t>Find common time slots in schedule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Modify the schedule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Add new classes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Create faculty accounts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View the schedule (filtering available)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7919374C-4EFD-4241-BC14-6AAEDF0D3C95}" type="slidenum">
              <a:rPr lang="en-US" smtClean="0"/>
              <a:pPr/>
              <a:t>32</a:t>
            </a:fld>
            <a:endParaRPr lang="en-US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solidFill>
                  <a:schemeClr val="bg1"/>
                </a:solidFill>
                <a:latin typeface="Impact" pitchFamily="34" charset="0"/>
              </a:rPr>
              <a:t>F. R. I. – Faculty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2800" dirty="0" smtClean="0">
                <a:latin typeface="+mj-lt"/>
              </a:rPr>
              <a:t>Add office hours specific to the faculty member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latin typeface="+mj-lt"/>
              </a:rPr>
              <a:t>View and print room reports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latin typeface="+mj-lt"/>
              </a:rPr>
              <a:t>View the schedule (filtering available)</a:t>
            </a:r>
            <a:endParaRPr lang="en-US" sz="2800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7919374C-4EFD-4241-BC14-6AAEDF0D3C95}" type="slidenum">
              <a:rPr lang="en-US" smtClean="0"/>
              <a:pPr/>
              <a:t>33</a:t>
            </a:fld>
            <a:endParaRPr lang="en-US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solidFill>
                  <a:schemeClr val="bg1"/>
                </a:solidFill>
                <a:latin typeface="Impact" pitchFamily="34" charset="0"/>
              </a:rPr>
              <a:t>F. R. I. – General User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5" y="1676400"/>
            <a:ext cx="8072438" cy="4187825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2800" dirty="0" smtClean="0">
                <a:latin typeface="+mj-lt"/>
              </a:rPr>
              <a:t>View and print room reports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latin typeface="+mj-lt"/>
              </a:rPr>
              <a:t>View the current schedule (filtering available)</a:t>
            </a:r>
            <a:endParaRPr lang="en-US" sz="2800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7919374C-4EFD-4241-BC14-6AAEDF0D3C95}" type="slidenum">
              <a:rPr lang="en-US" smtClean="0"/>
              <a:pPr/>
              <a:t>34</a:t>
            </a:fld>
            <a:endParaRPr lang="en-US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solidFill>
                  <a:schemeClr val="bg1"/>
                </a:solidFill>
                <a:latin typeface="Impact" pitchFamily="34" charset="0"/>
              </a:rPr>
              <a:t>Non-Functional Requirements</a:t>
            </a:r>
            <a:endParaRPr lang="en-US" sz="3600" dirty="0">
              <a:solidFill>
                <a:schemeClr val="bg1"/>
              </a:solidFill>
              <a:latin typeface="Impact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47800"/>
            <a:ext cx="7462838" cy="4522787"/>
          </a:xfrm>
        </p:spPr>
        <p:txBody>
          <a:bodyPr/>
          <a:lstStyle/>
          <a:p>
            <a:pPr lvl="0"/>
            <a:r>
              <a:rPr lang="en-US" sz="3200" dirty="0" smtClean="0">
                <a:latin typeface="+mj-lt"/>
              </a:rPr>
              <a:t>The system will be…</a:t>
            </a:r>
          </a:p>
          <a:p>
            <a:pPr lvl="0">
              <a:buFont typeface="Arial" pitchFamily="34" charset="0"/>
              <a:buChar char="•"/>
            </a:pPr>
            <a:r>
              <a:rPr lang="en-US" sz="3200" dirty="0" smtClean="0">
                <a:latin typeface="+mj-lt"/>
              </a:rPr>
              <a:t>easily maintained</a:t>
            </a:r>
          </a:p>
          <a:p>
            <a:pPr lvl="0">
              <a:buFont typeface="Arial" pitchFamily="34" charset="0"/>
              <a:buChar char="•"/>
            </a:pPr>
            <a:r>
              <a:rPr lang="en-US" sz="3200" dirty="0" smtClean="0">
                <a:latin typeface="+mj-lt"/>
              </a:rPr>
              <a:t>stable</a:t>
            </a:r>
          </a:p>
          <a:p>
            <a:pPr lvl="0">
              <a:buFont typeface="Arial" pitchFamily="34" charset="0"/>
              <a:buChar char="•"/>
            </a:pPr>
            <a:r>
              <a:rPr lang="en-US" sz="3200" dirty="0" smtClean="0">
                <a:latin typeface="+mj-lt"/>
              </a:rPr>
              <a:t>viewable on multiple browsers</a:t>
            </a:r>
          </a:p>
          <a:p>
            <a:pPr lvl="0">
              <a:buFont typeface="Arial" pitchFamily="34" charset="0"/>
              <a:buChar char="•"/>
            </a:pPr>
            <a:r>
              <a:rPr lang="en-US" sz="3200" dirty="0" smtClean="0">
                <a:latin typeface="+mj-lt"/>
              </a:rPr>
              <a:t>efficient</a:t>
            </a:r>
          </a:p>
          <a:p>
            <a:pPr lvl="0">
              <a:buFont typeface="Arial" pitchFamily="34" charset="0"/>
              <a:buChar char="•"/>
            </a:pPr>
            <a:r>
              <a:rPr lang="en-US" sz="3200" dirty="0" smtClean="0">
                <a:latin typeface="+mj-lt"/>
              </a:rPr>
              <a:t>user friendly and easy to use</a:t>
            </a:r>
          </a:p>
          <a:p>
            <a:endParaRPr lang="en-US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7919374C-4EFD-4241-BC14-6AAEDF0D3C95}" type="slidenum">
              <a:rPr lang="en-US" smtClean="0"/>
              <a:pPr/>
              <a:t>35</a:t>
            </a:fld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43800" y="6400800"/>
            <a:ext cx="1522413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solidFill>
                  <a:schemeClr val="bg1"/>
                </a:solidFill>
                <a:latin typeface="Impact" pitchFamily="34" charset="0"/>
              </a:rPr>
              <a:t>Agenda</a:t>
            </a:r>
            <a:endParaRPr lang="en-US" sz="3600" dirty="0">
              <a:solidFill>
                <a:schemeClr val="bg1"/>
              </a:solidFill>
              <a:latin typeface="Impact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90600"/>
            <a:ext cx="7462838" cy="4522787"/>
          </a:xfrm>
        </p:spPr>
        <p:txBody>
          <a:bodyPr/>
          <a:lstStyle/>
          <a:p>
            <a:pPr>
              <a:lnSpc>
                <a:spcPct val="100000"/>
              </a:lnSpc>
              <a:buFontTx/>
              <a:buChar char="•"/>
              <a:defRPr/>
            </a:pPr>
            <a:r>
              <a:rPr lang="en-US" sz="1600" dirty="0" smtClean="0">
                <a:solidFill>
                  <a:schemeClr val="tx1"/>
                </a:solidFill>
                <a:latin typeface="+mj-lt"/>
              </a:rPr>
              <a:t>Software Engineering Team</a:t>
            </a:r>
            <a:endParaRPr lang="en-US" sz="1600" dirty="0" smtClean="0">
              <a:solidFill>
                <a:schemeClr val="bg2">
                  <a:lumMod val="40000"/>
                  <a:lumOff val="60000"/>
                </a:schemeClr>
              </a:solidFill>
              <a:latin typeface="+mj-lt"/>
            </a:endParaRPr>
          </a:p>
          <a:p>
            <a:pPr hangingPunct="1">
              <a:lnSpc>
                <a:spcPct val="100000"/>
              </a:lnSpc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  <a:latin typeface="Arial (Headings)"/>
              </a:rPr>
              <a:t>Restatement of Problem</a:t>
            </a:r>
          </a:p>
          <a:p>
            <a:pPr hangingPunct="1">
              <a:lnSpc>
                <a:spcPct val="100000"/>
              </a:lnSpc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  <a:latin typeface="Arial (Headings)"/>
              </a:rPr>
              <a:t>Project Progression</a:t>
            </a:r>
          </a:p>
          <a:p>
            <a:pPr hangingPunct="1">
              <a:lnSpc>
                <a:spcPct val="100000"/>
              </a:lnSpc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  <a:latin typeface="Arial (Headings)"/>
              </a:rPr>
              <a:t>User Case Narratives</a:t>
            </a:r>
          </a:p>
          <a:p>
            <a:pPr hangingPunct="1">
              <a:lnSpc>
                <a:spcPct val="100000"/>
              </a:lnSpc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  <a:latin typeface="Arial (Headings)"/>
              </a:rPr>
              <a:t>UML Diagram</a:t>
            </a:r>
          </a:p>
          <a:p>
            <a:pPr hangingPunct="1">
              <a:lnSpc>
                <a:spcPct val="100000"/>
              </a:lnSpc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  <a:latin typeface="Arial (Headings)"/>
              </a:rPr>
              <a:t>Framework Map</a:t>
            </a:r>
          </a:p>
          <a:p>
            <a:pPr hangingPunct="1">
              <a:lnSpc>
                <a:spcPct val="100000"/>
              </a:lnSpc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  <a:latin typeface="Arial (Headings)"/>
              </a:rPr>
              <a:t>Data Flow Diagrams</a:t>
            </a:r>
          </a:p>
          <a:p>
            <a:pPr hangingPunct="1">
              <a:lnSpc>
                <a:spcPct val="100000"/>
              </a:lnSpc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  <a:latin typeface="Arial (Headings)"/>
              </a:rPr>
              <a:t>Requirements Inventory</a:t>
            </a:r>
          </a:p>
          <a:p>
            <a:pPr hangingPunct="1">
              <a:lnSpc>
                <a:spcPct val="100000"/>
              </a:lnSpc>
              <a:buFont typeface="Arial" pitchFamily="34" charset="0"/>
              <a:buChar char="•"/>
            </a:pPr>
            <a:r>
              <a:rPr lang="en-US" sz="1600" b="1" dirty="0" smtClean="0">
                <a:solidFill>
                  <a:schemeClr val="tx1"/>
                </a:solidFill>
                <a:latin typeface="Arial (Headings)"/>
              </a:rPr>
              <a:t>Testing</a:t>
            </a:r>
          </a:p>
          <a:p>
            <a:pPr hangingPunct="1">
              <a:lnSpc>
                <a:spcPct val="100000"/>
              </a:lnSpc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  <a:latin typeface="Arial (Headings)"/>
              </a:rPr>
              <a:t>Data Dictionary</a:t>
            </a:r>
          </a:p>
          <a:p>
            <a:pPr hangingPunct="1">
              <a:lnSpc>
                <a:spcPct val="100000"/>
              </a:lnSpc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  <a:latin typeface="Arial (Headings)"/>
              </a:rPr>
              <a:t>Prototype Screens</a:t>
            </a:r>
          </a:p>
          <a:p>
            <a:pPr hangingPunct="1">
              <a:lnSpc>
                <a:spcPct val="100000"/>
              </a:lnSpc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  <a:latin typeface="Arial (Headings)"/>
              </a:rPr>
              <a:t>What’s Next</a:t>
            </a:r>
          </a:p>
          <a:p>
            <a:pPr hangingPunct="1">
              <a:lnSpc>
                <a:spcPct val="100000"/>
              </a:lnSpc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  <a:latin typeface="Arial (Headings)"/>
              </a:rPr>
              <a:t>Questions</a:t>
            </a:r>
          </a:p>
          <a:p>
            <a:endParaRPr lang="en-US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7919374C-4EFD-4241-BC14-6AAEDF0D3C95}" type="slidenum">
              <a:rPr lang="en-US" smtClean="0"/>
              <a:pPr/>
              <a:t>36</a:t>
            </a:fld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43800" y="6400800"/>
            <a:ext cx="1522413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450" y="122237"/>
            <a:ext cx="6694488" cy="715963"/>
          </a:xfrm>
        </p:spPr>
        <p:txBody>
          <a:bodyPr/>
          <a:lstStyle/>
          <a:p>
            <a:r>
              <a:rPr lang="en-US" sz="3600" dirty="0" smtClean="0">
                <a:solidFill>
                  <a:schemeClr val="bg1"/>
                </a:solidFill>
                <a:latin typeface="Impact" pitchFamily="34" charset="0"/>
              </a:rPr>
              <a:t>Testing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Units: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Add Faculty member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Authenticate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Update Class</a:t>
            </a:r>
          </a:p>
          <a:p>
            <a:pPr lvl="1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7919374C-4EFD-4241-BC14-6AAEDF0D3C95}" type="slidenum">
              <a:rPr lang="en-US" smtClean="0"/>
              <a:pPr/>
              <a:t>37</a:t>
            </a:fld>
            <a:endParaRPr lang="en-US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>
                <a:solidFill>
                  <a:schemeClr val="bg1"/>
                </a:solidFill>
                <a:latin typeface="Impact" pitchFamily="34" charset="0"/>
              </a:rPr>
              <a:t>Testing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Acceptance Criteria : Determined by F.R.I.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Testing Environment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Testing Process: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Unit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Module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As a whole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7919374C-4EFD-4241-BC14-6AAEDF0D3C95}" type="slidenum">
              <a:rPr lang="en-US" smtClean="0"/>
              <a:pPr/>
              <a:t>38</a:t>
            </a:fld>
            <a:endParaRPr lang="en-US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450" y="122237"/>
            <a:ext cx="6694488" cy="715963"/>
          </a:xfrm>
        </p:spPr>
        <p:txBody>
          <a:bodyPr/>
          <a:lstStyle/>
          <a:p>
            <a:r>
              <a:rPr lang="en-US" sz="3600" dirty="0" smtClean="0">
                <a:solidFill>
                  <a:schemeClr val="bg1"/>
                </a:solidFill>
                <a:latin typeface="Impact" pitchFamily="34" charset="0"/>
              </a:rPr>
              <a:t>Testing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7919374C-4EFD-4241-BC14-6AAEDF0D3C95}" type="slidenum">
              <a:rPr lang="en-US" smtClean="0"/>
              <a:pPr/>
              <a:t>39</a:t>
            </a:fld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914400"/>
            <a:ext cx="5943600" cy="502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>
          <a:xfrm>
            <a:off x="1447800" y="76200"/>
            <a:ext cx="6697663" cy="719138"/>
          </a:xfrm>
          <a:ln/>
        </p:spPr>
        <p:txBody>
          <a:bodyPr/>
          <a:lstStyle/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600" dirty="0">
                <a:solidFill>
                  <a:srgbClr val="FFFFFF"/>
                </a:solidFill>
                <a:latin typeface="Impact" pitchFamily="32" charset="0"/>
              </a:rPr>
              <a:t>Empire </a:t>
            </a:r>
            <a:r>
              <a:rPr lang="en-US" sz="3400" dirty="0">
                <a:solidFill>
                  <a:srgbClr val="FFFFFF"/>
                </a:solidFill>
                <a:latin typeface="Impact" pitchFamily="32" charset="0"/>
              </a:rPr>
              <a:t>Unlimited</a:t>
            </a:r>
          </a:p>
        </p:txBody>
      </p:sp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250825" y="1341438"/>
            <a:ext cx="8075613" cy="45259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tIns="91440" anchor="ctr"/>
          <a:lstStyle/>
          <a:p>
            <a:pPr marL="91440" indent="-663575" defTabSz="0">
              <a:lnSpc>
                <a:spcPct val="100000"/>
              </a:lnSpc>
              <a:spcBef>
                <a:spcPts val="488"/>
              </a:spcBef>
              <a:buSzPct val="80000"/>
              <a:buFont typeface="Arial" charset="0"/>
              <a:buChar char="•"/>
            </a:pPr>
            <a:r>
              <a:rPr lang="en-US" sz="2000" b="1" dirty="0" smtClean="0">
                <a:solidFill>
                  <a:srgbClr val="000000"/>
                </a:solidFill>
              </a:rPr>
              <a:t>Thomas </a:t>
            </a:r>
            <a:r>
              <a:rPr lang="en-US" sz="2000" b="1" dirty="0" err="1" smtClean="0">
                <a:solidFill>
                  <a:srgbClr val="000000"/>
                </a:solidFill>
              </a:rPr>
              <a:t>Mottola</a:t>
            </a:r>
            <a:r>
              <a:rPr lang="en-US" sz="2000" dirty="0" smtClean="0">
                <a:solidFill>
                  <a:srgbClr val="000000"/>
                </a:solidFill>
              </a:rPr>
              <a:t> – Team Leader</a:t>
            </a:r>
          </a:p>
          <a:p>
            <a:pPr marL="91440" indent="-663575" defTabSz="0">
              <a:lnSpc>
                <a:spcPct val="100000"/>
              </a:lnSpc>
              <a:spcBef>
                <a:spcPts val="488"/>
              </a:spcBef>
              <a:buClrTx/>
              <a:buSzPct val="80000"/>
              <a:buFont typeface="Arial" pitchFamily="34" charset="0"/>
              <a:buChar char="•"/>
            </a:pPr>
            <a:endParaRPr lang="en-US" sz="2000" dirty="0" smtClean="0">
              <a:solidFill>
                <a:srgbClr val="000000"/>
              </a:solidFill>
            </a:endParaRPr>
          </a:p>
          <a:p>
            <a:pPr marL="91440" indent="-663575" defTabSz="0">
              <a:lnSpc>
                <a:spcPct val="100000"/>
              </a:lnSpc>
              <a:spcBef>
                <a:spcPts val="488"/>
              </a:spcBef>
              <a:buSzPct val="80000"/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000000"/>
                </a:solidFill>
              </a:rPr>
              <a:t>Jason </a:t>
            </a:r>
            <a:r>
              <a:rPr lang="en-US" sz="2000" b="1" dirty="0" err="1" smtClean="0">
                <a:solidFill>
                  <a:srgbClr val="000000"/>
                </a:solidFill>
              </a:rPr>
              <a:t>Czajkowski</a:t>
            </a:r>
            <a:r>
              <a:rPr lang="en-US" sz="2000" b="1" dirty="0" smtClean="0">
                <a:solidFill>
                  <a:srgbClr val="000000"/>
                </a:solidFill>
              </a:rPr>
              <a:t> </a:t>
            </a:r>
            <a:r>
              <a:rPr lang="en-US" sz="2000" dirty="0" smtClean="0">
                <a:solidFill>
                  <a:srgbClr val="000000"/>
                </a:solidFill>
              </a:rPr>
              <a:t>– Lead Systems Administrator</a:t>
            </a:r>
          </a:p>
          <a:p>
            <a:pPr marL="91440" indent="-663575" defTabSz="0">
              <a:lnSpc>
                <a:spcPct val="100000"/>
              </a:lnSpc>
              <a:spcBef>
                <a:spcPts val="488"/>
              </a:spcBef>
              <a:buClrTx/>
              <a:buSzPct val="80000"/>
              <a:buFont typeface="Arial" pitchFamily="34" charset="0"/>
              <a:buChar char="•"/>
            </a:pPr>
            <a:endParaRPr lang="en-US" sz="2000" dirty="0" smtClean="0">
              <a:solidFill>
                <a:srgbClr val="000000"/>
              </a:solidFill>
            </a:endParaRPr>
          </a:p>
          <a:p>
            <a:pPr marL="91440" indent="-663575" defTabSz="0">
              <a:lnSpc>
                <a:spcPct val="100000"/>
              </a:lnSpc>
              <a:spcBef>
                <a:spcPts val="488"/>
              </a:spcBef>
              <a:buSzPct val="80000"/>
              <a:buFont typeface="Arial" charset="0"/>
              <a:buChar char="•"/>
            </a:pPr>
            <a:r>
              <a:rPr lang="en-US" sz="2000" b="1" dirty="0" smtClean="0">
                <a:solidFill>
                  <a:srgbClr val="000000"/>
                </a:solidFill>
              </a:rPr>
              <a:t>Meghan </a:t>
            </a:r>
            <a:r>
              <a:rPr lang="en-US" sz="2000" b="1" dirty="0" err="1" smtClean="0">
                <a:solidFill>
                  <a:srgbClr val="000000"/>
                </a:solidFill>
              </a:rPr>
              <a:t>Servello</a:t>
            </a:r>
            <a:r>
              <a:rPr lang="en-US" sz="2000" b="1" dirty="0" smtClean="0">
                <a:solidFill>
                  <a:srgbClr val="000000"/>
                </a:solidFill>
              </a:rPr>
              <a:t> </a:t>
            </a:r>
            <a:r>
              <a:rPr lang="en-US" sz="2000" dirty="0" smtClean="0">
                <a:solidFill>
                  <a:srgbClr val="000000"/>
                </a:solidFill>
              </a:rPr>
              <a:t>– Organizational Information Manager</a:t>
            </a:r>
          </a:p>
          <a:p>
            <a:pPr marL="91440" indent="-663575" defTabSz="0">
              <a:lnSpc>
                <a:spcPct val="100000"/>
              </a:lnSpc>
              <a:spcBef>
                <a:spcPts val="488"/>
              </a:spcBef>
              <a:buClrTx/>
              <a:buSzPct val="80000"/>
              <a:buFont typeface="Arial" pitchFamily="34" charset="0"/>
              <a:buChar char="•"/>
            </a:pPr>
            <a:endParaRPr lang="en-US" sz="2000" dirty="0" smtClean="0">
              <a:solidFill>
                <a:srgbClr val="000000"/>
              </a:solidFill>
            </a:endParaRPr>
          </a:p>
          <a:p>
            <a:pPr marL="91440" indent="-663575" defTabSz="0">
              <a:lnSpc>
                <a:spcPct val="100000"/>
              </a:lnSpc>
              <a:spcBef>
                <a:spcPts val="488"/>
              </a:spcBef>
              <a:buSzPct val="80000"/>
              <a:buFont typeface="Arial" charset="0"/>
              <a:buChar char="•"/>
            </a:pPr>
            <a:r>
              <a:rPr lang="en-US" sz="2000" b="1" dirty="0" smtClean="0">
                <a:solidFill>
                  <a:srgbClr val="000000"/>
                </a:solidFill>
              </a:rPr>
              <a:t>Brian Maxwell</a:t>
            </a:r>
            <a:r>
              <a:rPr lang="en-US" sz="2000" dirty="0" smtClean="0">
                <a:solidFill>
                  <a:srgbClr val="000000"/>
                </a:solidFill>
              </a:rPr>
              <a:t> – Lead Software Developer</a:t>
            </a:r>
            <a:br>
              <a:rPr lang="en-US" sz="2000" dirty="0" smtClean="0">
                <a:solidFill>
                  <a:srgbClr val="000000"/>
                </a:solidFill>
              </a:rPr>
            </a:br>
            <a:endParaRPr lang="en-US" sz="2000" dirty="0" smtClean="0">
              <a:solidFill>
                <a:srgbClr val="000000"/>
              </a:solidFill>
            </a:endParaRPr>
          </a:p>
          <a:p>
            <a:pPr marL="91440" indent="-663575" defTabSz="0">
              <a:lnSpc>
                <a:spcPct val="100000"/>
              </a:lnSpc>
              <a:spcBef>
                <a:spcPts val="488"/>
              </a:spcBef>
              <a:buSzPct val="80000"/>
              <a:buFont typeface="Arial" charset="0"/>
              <a:buChar char="•"/>
            </a:pPr>
            <a:r>
              <a:rPr lang="en-US" sz="2000" b="1" dirty="0" smtClean="0">
                <a:solidFill>
                  <a:srgbClr val="000000"/>
                </a:solidFill>
              </a:rPr>
              <a:t>Jonathan Smith </a:t>
            </a:r>
            <a:r>
              <a:rPr lang="en-US" sz="2000" dirty="0" smtClean="0">
                <a:solidFill>
                  <a:srgbClr val="000000"/>
                </a:solidFill>
              </a:rPr>
              <a:t>– Information Analysis Manager</a:t>
            </a:r>
          </a:p>
          <a:p>
            <a:pPr marL="91440" indent="-663575" defTabSz="0">
              <a:lnSpc>
                <a:spcPct val="100000"/>
              </a:lnSpc>
              <a:spcBef>
                <a:spcPts val="488"/>
              </a:spcBef>
              <a:buClrTx/>
              <a:buSzPct val="80000"/>
              <a:buFont typeface="Arial" pitchFamily="34" charset="0"/>
              <a:buChar char="•"/>
            </a:pPr>
            <a:endParaRPr lang="en-US" sz="2000" dirty="0" smtClean="0">
              <a:solidFill>
                <a:srgbClr val="000000"/>
              </a:solidFill>
            </a:endParaRPr>
          </a:p>
          <a:p>
            <a:pPr marL="91440" indent="-663575" defTabSz="0">
              <a:lnSpc>
                <a:spcPct val="100000"/>
              </a:lnSpc>
              <a:spcBef>
                <a:spcPts val="488"/>
              </a:spcBef>
              <a:buSzPct val="80000"/>
              <a:buFont typeface="Arial" charset="0"/>
              <a:buChar char="•"/>
            </a:pPr>
            <a:r>
              <a:rPr lang="en-US" sz="2000" b="1" dirty="0" smtClean="0">
                <a:solidFill>
                  <a:srgbClr val="000000"/>
                </a:solidFill>
              </a:rPr>
              <a:t>Collin </a:t>
            </a:r>
            <a:r>
              <a:rPr lang="en-US" sz="2000" b="1" dirty="0" err="1" smtClean="0">
                <a:solidFill>
                  <a:srgbClr val="000000"/>
                </a:solidFill>
              </a:rPr>
              <a:t>Lefeber</a:t>
            </a:r>
            <a:r>
              <a:rPr lang="en-US" sz="2000" b="1" dirty="0" smtClean="0">
                <a:solidFill>
                  <a:srgbClr val="000000"/>
                </a:solidFill>
              </a:rPr>
              <a:t> </a:t>
            </a:r>
            <a:r>
              <a:rPr lang="en-US" sz="2000" dirty="0" smtClean="0">
                <a:solidFill>
                  <a:srgbClr val="000000"/>
                </a:solidFill>
              </a:rPr>
              <a:t>- Webmaster</a:t>
            </a:r>
          </a:p>
          <a:p>
            <a:pPr marL="91440" indent="-663575" defTabSz="0">
              <a:lnSpc>
                <a:spcPct val="100000"/>
              </a:lnSpc>
              <a:spcBef>
                <a:spcPts val="488"/>
              </a:spcBef>
              <a:buSzPct val="80000"/>
            </a:pPr>
            <a:endParaRPr lang="en-US" sz="2000" dirty="0">
              <a:solidFill>
                <a:srgbClr val="000000"/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43800" y="6400800"/>
            <a:ext cx="1522413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5" name="Slide Number Placeholder 4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7919374C-4EFD-4241-BC14-6AAEDF0D3C95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solidFill>
                  <a:schemeClr val="bg1"/>
                </a:solidFill>
                <a:latin typeface="Impact" pitchFamily="34" charset="0"/>
              </a:rPr>
              <a:t>Testing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7919374C-4EFD-4241-BC14-6AAEDF0D3C95}" type="slidenum">
              <a:rPr lang="en-US" smtClean="0"/>
              <a:pPr/>
              <a:t>40</a:t>
            </a:fld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9726" y="971033"/>
            <a:ext cx="7666074" cy="5277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112" y="152400"/>
            <a:ext cx="6694488" cy="715963"/>
          </a:xfrm>
        </p:spPr>
        <p:txBody>
          <a:bodyPr/>
          <a:lstStyle/>
          <a:p>
            <a:r>
              <a:rPr lang="en-US" sz="3600" dirty="0" smtClean="0">
                <a:solidFill>
                  <a:schemeClr val="bg1"/>
                </a:solidFill>
                <a:latin typeface="Impact" pitchFamily="34" charset="0"/>
              </a:rPr>
              <a:t>Testing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7919374C-4EFD-4241-BC14-6AAEDF0D3C95}" type="slidenum">
              <a:rPr lang="en-US" smtClean="0"/>
              <a:pPr/>
              <a:t>41</a:t>
            </a:fld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914400"/>
            <a:ext cx="60960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450" y="122237"/>
            <a:ext cx="6694488" cy="715963"/>
          </a:xfrm>
        </p:spPr>
        <p:txBody>
          <a:bodyPr/>
          <a:lstStyle/>
          <a:p>
            <a:r>
              <a:rPr lang="en-US" sz="3600" dirty="0" smtClean="0">
                <a:solidFill>
                  <a:schemeClr val="bg1"/>
                </a:solidFill>
                <a:latin typeface="Impact" pitchFamily="34" charset="0"/>
              </a:rPr>
              <a:t>Testing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7919374C-4EFD-4241-BC14-6AAEDF0D3C95}" type="slidenum">
              <a:rPr lang="en-US" smtClean="0"/>
              <a:pPr/>
              <a:t>42</a:t>
            </a:fld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990600"/>
            <a:ext cx="67056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solidFill>
                  <a:schemeClr val="bg1"/>
                </a:solidFill>
                <a:latin typeface="Impact" pitchFamily="34" charset="0"/>
              </a:rPr>
              <a:t>Agenda</a:t>
            </a:r>
            <a:endParaRPr lang="en-US" sz="3600" dirty="0">
              <a:solidFill>
                <a:schemeClr val="bg1"/>
              </a:solidFill>
              <a:latin typeface="Impact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90600"/>
            <a:ext cx="7462838" cy="4522787"/>
          </a:xfrm>
        </p:spPr>
        <p:txBody>
          <a:bodyPr/>
          <a:lstStyle/>
          <a:p>
            <a:pPr>
              <a:lnSpc>
                <a:spcPct val="100000"/>
              </a:lnSpc>
              <a:buFontTx/>
              <a:buChar char="•"/>
              <a:defRPr/>
            </a:pPr>
            <a:r>
              <a:rPr lang="en-US" sz="1600" dirty="0" smtClean="0">
                <a:solidFill>
                  <a:schemeClr val="tx1"/>
                </a:solidFill>
                <a:latin typeface="+mj-lt"/>
              </a:rPr>
              <a:t>Software Engineering Team</a:t>
            </a:r>
            <a:endParaRPr lang="en-US" sz="1600" dirty="0" smtClean="0">
              <a:solidFill>
                <a:schemeClr val="bg2">
                  <a:lumMod val="40000"/>
                  <a:lumOff val="60000"/>
                </a:schemeClr>
              </a:solidFill>
              <a:latin typeface="+mj-lt"/>
            </a:endParaRPr>
          </a:p>
          <a:p>
            <a:pPr hangingPunct="1">
              <a:lnSpc>
                <a:spcPct val="100000"/>
              </a:lnSpc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  <a:latin typeface="Arial (Headings)"/>
              </a:rPr>
              <a:t>Restatement of Problem</a:t>
            </a:r>
          </a:p>
          <a:p>
            <a:pPr hangingPunct="1">
              <a:lnSpc>
                <a:spcPct val="100000"/>
              </a:lnSpc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  <a:latin typeface="Arial (Headings)"/>
              </a:rPr>
              <a:t>Project Progression</a:t>
            </a:r>
          </a:p>
          <a:p>
            <a:pPr hangingPunct="1">
              <a:lnSpc>
                <a:spcPct val="100000"/>
              </a:lnSpc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  <a:latin typeface="Arial (Headings)"/>
              </a:rPr>
              <a:t>User Case Narratives</a:t>
            </a:r>
          </a:p>
          <a:p>
            <a:pPr hangingPunct="1">
              <a:lnSpc>
                <a:spcPct val="100000"/>
              </a:lnSpc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  <a:latin typeface="Arial (Headings)"/>
              </a:rPr>
              <a:t>UML Diagram</a:t>
            </a:r>
          </a:p>
          <a:p>
            <a:pPr hangingPunct="1">
              <a:lnSpc>
                <a:spcPct val="100000"/>
              </a:lnSpc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  <a:latin typeface="Arial (Headings)"/>
              </a:rPr>
              <a:t>Framework Map</a:t>
            </a:r>
          </a:p>
          <a:p>
            <a:pPr hangingPunct="1">
              <a:lnSpc>
                <a:spcPct val="100000"/>
              </a:lnSpc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  <a:latin typeface="Arial (Headings)"/>
              </a:rPr>
              <a:t>Data Flow Diagrams</a:t>
            </a:r>
          </a:p>
          <a:p>
            <a:pPr hangingPunct="1">
              <a:lnSpc>
                <a:spcPct val="100000"/>
              </a:lnSpc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  <a:latin typeface="Arial (Headings)"/>
              </a:rPr>
              <a:t>Requirements Inventory</a:t>
            </a:r>
          </a:p>
          <a:p>
            <a:pPr hangingPunct="1">
              <a:lnSpc>
                <a:spcPct val="100000"/>
              </a:lnSpc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  <a:latin typeface="Arial (Headings)"/>
              </a:rPr>
              <a:t>Testing</a:t>
            </a:r>
          </a:p>
          <a:p>
            <a:pPr hangingPunct="1">
              <a:lnSpc>
                <a:spcPct val="100000"/>
              </a:lnSpc>
              <a:buFont typeface="Arial" pitchFamily="34" charset="0"/>
              <a:buChar char="•"/>
            </a:pPr>
            <a:r>
              <a:rPr lang="en-US" sz="1600" b="1" dirty="0" smtClean="0">
                <a:solidFill>
                  <a:schemeClr val="tx1"/>
                </a:solidFill>
                <a:latin typeface="Arial (Headings)"/>
              </a:rPr>
              <a:t>Data Dictionary</a:t>
            </a:r>
          </a:p>
          <a:p>
            <a:pPr hangingPunct="1">
              <a:lnSpc>
                <a:spcPct val="100000"/>
              </a:lnSpc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  <a:latin typeface="Arial (Headings)"/>
              </a:rPr>
              <a:t>Prototype Screens</a:t>
            </a:r>
          </a:p>
          <a:p>
            <a:pPr hangingPunct="1">
              <a:lnSpc>
                <a:spcPct val="100000"/>
              </a:lnSpc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  <a:latin typeface="Arial (Headings)"/>
              </a:rPr>
              <a:t>What’s Next</a:t>
            </a:r>
          </a:p>
          <a:p>
            <a:pPr hangingPunct="1">
              <a:lnSpc>
                <a:spcPct val="100000"/>
              </a:lnSpc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  <a:latin typeface="Arial (Headings)"/>
              </a:rPr>
              <a:t>Questions</a:t>
            </a:r>
          </a:p>
          <a:p>
            <a:endParaRPr lang="en-US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7919374C-4EFD-4241-BC14-6AAEDF0D3C95}" type="slidenum">
              <a:rPr lang="en-US" smtClean="0"/>
              <a:pPr/>
              <a:t>43</a:t>
            </a:fld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43800" y="6400800"/>
            <a:ext cx="1522413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450" y="122237"/>
            <a:ext cx="6694488" cy="715963"/>
          </a:xfrm>
        </p:spPr>
        <p:txBody>
          <a:bodyPr/>
          <a:lstStyle/>
          <a:p>
            <a:r>
              <a:rPr lang="en-US" sz="3600" dirty="0" smtClean="0">
                <a:solidFill>
                  <a:schemeClr val="bg1"/>
                </a:solidFill>
                <a:latin typeface="Impact" pitchFamily="34" charset="0"/>
              </a:rPr>
              <a:t>Data Dictionary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43000"/>
            <a:ext cx="6149975" cy="4522787"/>
          </a:xfrm>
        </p:spPr>
        <p:txBody>
          <a:bodyPr/>
          <a:lstStyle/>
          <a:p>
            <a:r>
              <a:rPr lang="en-US" b="1" u="sng" dirty="0" smtClean="0"/>
              <a:t>KEY: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Data Name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Applicable To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Data Type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Data Size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Description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Acceptable Input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Correct Example of Input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Notes</a:t>
            </a:r>
          </a:p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7919374C-4EFD-4241-BC14-6AAEDF0D3C95}" type="slidenum">
              <a:rPr lang="en-US" smtClean="0"/>
              <a:pPr/>
              <a:t>44</a:t>
            </a:fld>
            <a:endParaRPr lang="en-US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solidFill>
                  <a:schemeClr val="bg1"/>
                </a:solidFill>
                <a:latin typeface="Impact" pitchFamily="34" charset="0"/>
              </a:rPr>
              <a:t>Data Dictionary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7919374C-4EFD-4241-BC14-6AAEDF0D3C95}" type="slidenum">
              <a:rPr lang="en-US" smtClean="0"/>
              <a:pPr/>
              <a:t>45</a:t>
            </a:fld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 cstate="print"/>
          <a:srcRect l="801"/>
          <a:stretch>
            <a:fillRect/>
          </a:stretch>
        </p:blipFill>
        <p:spPr bwMode="auto">
          <a:xfrm>
            <a:off x="1219200" y="762000"/>
            <a:ext cx="5638800" cy="5943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solidFill>
                  <a:schemeClr val="bg1"/>
                </a:solidFill>
                <a:latin typeface="Impact" pitchFamily="34" charset="0"/>
              </a:rPr>
              <a:t>Agenda</a:t>
            </a:r>
            <a:endParaRPr lang="en-US" sz="3600" dirty="0">
              <a:solidFill>
                <a:schemeClr val="bg1"/>
              </a:solidFill>
              <a:latin typeface="Impact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90600"/>
            <a:ext cx="7462838" cy="4522787"/>
          </a:xfrm>
        </p:spPr>
        <p:txBody>
          <a:bodyPr/>
          <a:lstStyle/>
          <a:p>
            <a:pPr>
              <a:lnSpc>
                <a:spcPct val="100000"/>
              </a:lnSpc>
              <a:buFontTx/>
              <a:buChar char="•"/>
              <a:defRPr/>
            </a:pPr>
            <a:r>
              <a:rPr lang="en-US" sz="1600" dirty="0" smtClean="0">
                <a:solidFill>
                  <a:schemeClr val="tx1"/>
                </a:solidFill>
                <a:latin typeface="+mj-lt"/>
              </a:rPr>
              <a:t>Software Engineering Team</a:t>
            </a:r>
            <a:endParaRPr lang="en-US" sz="1600" dirty="0" smtClean="0">
              <a:solidFill>
                <a:schemeClr val="bg2">
                  <a:lumMod val="40000"/>
                  <a:lumOff val="60000"/>
                </a:schemeClr>
              </a:solidFill>
              <a:latin typeface="+mj-lt"/>
            </a:endParaRPr>
          </a:p>
          <a:p>
            <a:pPr hangingPunct="1">
              <a:lnSpc>
                <a:spcPct val="100000"/>
              </a:lnSpc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  <a:latin typeface="Arial (Headings)"/>
              </a:rPr>
              <a:t>Restatement of Problem</a:t>
            </a:r>
          </a:p>
          <a:p>
            <a:pPr hangingPunct="1">
              <a:lnSpc>
                <a:spcPct val="100000"/>
              </a:lnSpc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  <a:latin typeface="Arial (Headings)"/>
              </a:rPr>
              <a:t>Project Progression</a:t>
            </a:r>
          </a:p>
          <a:p>
            <a:pPr hangingPunct="1">
              <a:lnSpc>
                <a:spcPct val="100000"/>
              </a:lnSpc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  <a:latin typeface="Arial (Headings)"/>
              </a:rPr>
              <a:t>User Case Narratives</a:t>
            </a:r>
          </a:p>
          <a:p>
            <a:pPr hangingPunct="1">
              <a:lnSpc>
                <a:spcPct val="100000"/>
              </a:lnSpc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  <a:latin typeface="Arial (Headings)"/>
              </a:rPr>
              <a:t>UML Diagram</a:t>
            </a:r>
          </a:p>
          <a:p>
            <a:pPr hangingPunct="1">
              <a:lnSpc>
                <a:spcPct val="100000"/>
              </a:lnSpc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  <a:latin typeface="Arial (Headings)"/>
              </a:rPr>
              <a:t>Framework Map</a:t>
            </a:r>
          </a:p>
          <a:p>
            <a:pPr hangingPunct="1">
              <a:lnSpc>
                <a:spcPct val="100000"/>
              </a:lnSpc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  <a:latin typeface="Arial (Headings)"/>
              </a:rPr>
              <a:t>Data Flow Diagrams</a:t>
            </a:r>
          </a:p>
          <a:p>
            <a:pPr hangingPunct="1">
              <a:lnSpc>
                <a:spcPct val="100000"/>
              </a:lnSpc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  <a:latin typeface="Arial (Headings)"/>
              </a:rPr>
              <a:t>Requirements Inventory</a:t>
            </a:r>
          </a:p>
          <a:p>
            <a:pPr hangingPunct="1">
              <a:lnSpc>
                <a:spcPct val="100000"/>
              </a:lnSpc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  <a:latin typeface="Arial (Headings)"/>
              </a:rPr>
              <a:t>Testing</a:t>
            </a:r>
          </a:p>
          <a:p>
            <a:pPr hangingPunct="1">
              <a:lnSpc>
                <a:spcPct val="100000"/>
              </a:lnSpc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  <a:latin typeface="Arial (Headings)"/>
              </a:rPr>
              <a:t>Data Dictionary</a:t>
            </a:r>
          </a:p>
          <a:p>
            <a:pPr hangingPunct="1">
              <a:lnSpc>
                <a:spcPct val="100000"/>
              </a:lnSpc>
              <a:buFont typeface="Arial" pitchFamily="34" charset="0"/>
              <a:buChar char="•"/>
            </a:pPr>
            <a:r>
              <a:rPr lang="en-US" sz="1600" b="1" dirty="0" smtClean="0">
                <a:solidFill>
                  <a:schemeClr val="tx1"/>
                </a:solidFill>
                <a:latin typeface="Arial (Headings)"/>
              </a:rPr>
              <a:t>Prototype Screens</a:t>
            </a:r>
          </a:p>
          <a:p>
            <a:pPr hangingPunct="1">
              <a:lnSpc>
                <a:spcPct val="100000"/>
              </a:lnSpc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  <a:latin typeface="Arial (Headings)"/>
              </a:rPr>
              <a:t>What’s Next</a:t>
            </a:r>
          </a:p>
          <a:p>
            <a:pPr hangingPunct="1">
              <a:lnSpc>
                <a:spcPct val="100000"/>
              </a:lnSpc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  <a:latin typeface="Arial (Headings)"/>
              </a:rPr>
              <a:t>Questions</a:t>
            </a:r>
          </a:p>
          <a:p>
            <a:endParaRPr lang="en-US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7919374C-4EFD-4241-BC14-6AAEDF0D3C95}" type="slidenum">
              <a:rPr lang="en-US" smtClean="0"/>
              <a:pPr/>
              <a:t>46</a:t>
            </a:fld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43800" y="6400800"/>
            <a:ext cx="1522413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solidFill>
                  <a:schemeClr val="bg1"/>
                </a:solidFill>
                <a:latin typeface="Impact" pitchFamily="34" charset="0"/>
              </a:rPr>
              <a:t>Prototype – Login View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7919374C-4EFD-4241-BC14-6AAEDF0D3C95}" type="slidenum">
              <a:rPr lang="en-US" smtClean="0"/>
              <a:pPr/>
              <a:t>47</a:t>
            </a:fld>
            <a:endParaRPr lang="en-US" dirty="0"/>
          </a:p>
        </p:txBody>
      </p:sp>
      <p:pic>
        <p:nvPicPr>
          <p:cNvPr id="6" name="Picture 5" descr="C:\Users\seteam\Desktop\EU\template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143000"/>
            <a:ext cx="6400800" cy="429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solidFill>
                  <a:schemeClr val="bg1"/>
                </a:solidFill>
                <a:latin typeface="Impact" pitchFamily="34" charset="0"/>
              </a:rPr>
              <a:t>Prototype – Login View with Errors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7919374C-4EFD-4241-BC14-6AAEDF0D3C95}" type="slidenum">
              <a:rPr lang="en-US" smtClean="0"/>
              <a:pPr/>
              <a:t>48</a:t>
            </a:fld>
            <a:endParaRPr lang="en-US" dirty="0"/>
          </a:p>
        </p:txBody>
      </p:sp>
      <p:pic>
        <p:nvPicPr>
          <p:cNvPr id="5" name="Picture 4" descr="C:\Users\seteam\Desktop\EU\ptypes\login_errors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8986" y="1219200"/>
            <a:ext cx="6534814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solidFill>
                  <a:schemeClr val="bg1"/>
                </a:solidFill>
                <a:latin typeface="Impact" pitchFamily="34" charset="0"/>
              </a:rPr>
              <a:t>Prototype – Schedule Day View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7919374C-4EFD-4241-BC14-6AAEDF0D3C95}" type="slidenum">
              <a:rPr lang="en-US" smtClean="0"/>
              <a:pPr/>
              <a:t>49</a:t>
            </a:fld>
            <a:endParaRPr lang="en-US" dirty="0"/>
          </a:p>
        </p:txBody>
      </p:sp>
      <p:pic>
        <p:nvPicPr>
          <p:cNvPr id="7" name="Picture 6" descr="C:\Users\seteam\Desktop\EU\ptypes\day_view_1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266133"/>
            <a:ext cx="6554307" cy="4296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solidFill>
                  <a:schemeClr val="bg1"/>
                </a:solidFill>
                <a:latin typeface="Impact" pitchFamily="34" charset="0"/>
              </a:rPr>
              <a:t>Agenda</a:t>
            </a:r>
            <a:endParaRPr lang="en-US" sz="3600" dirty="0">
              <a:solidFill>
                <a:schemeClr val="bg1"/>
              </a:solidFill>
              <a:latin typeface="Impact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90600"/>
            <a:ext cx="7462838" cy="4522787"/>
          </a:xfrm>
        </p:spPr>
        <p:txBody>
          <a:bodyPr/>
          <a:lstStyle/>
          <a:p>
            <a:pPr>
              <a:lnSpc>
                <a:spcPct val="100000"/>
              </a:lnSpc>
              <a:buFontTx/>
              <a:buChar char="•"/>
              <a:defRPr/>
            </a:pPr>
            <a:r>
              <a:rPr lang="en-US" sz="1600" dirty="0" smtClean="0">
                <a:solidFill>
                  <a:schemeClr val="tx1"/>
                </a:solidFill>
                <a:latin typeface="+mj-lt"/>
              </a:rPr>
              <a:t>Software Engineering Team</a:t>
            </a:r>
            <a:endParaRPr lang="en-US" sz="1600" dirty="0" smtClean="0">
              <a:solidFill>
                <a:schemeClr val="bg2">
                  <a:lumMod val="40000"/>
                  <a:lumOff val="60000"/>
                </a:schemeClr>
              </a:solidFill>
              <a:latin typeface="+mj-lt"/>
            </a:endParaRPr>
          </a:p>
          <a:p>
            <a:pPr hangingPunct="1">
              <a:lnSpc>
                <a:spcPct val="100000"/>
              </a:lnSpc>
              <a:buFont typeface="Arial" pitchFamily="34" charset="0"/>
              <a:buChar char="•"/>
            </a:pPr>
            <a:r>
              <a:rPr lang="en-US" sz="1600" b="1" dirty="0" smtClean="0">
                <a:solidFill>
                  <a:schemeClr val="tx1"/>
                </a:solidFill>
                <a:latin typeface="Arial (Headings)"/>
              </a:rPr>
              <a:t>Restatement of Problem</a:t>
            </a:r>
          </a:p>
          <a:p>
            <a:pPr hangingPunct="1">
              <a:lnSpc>
                <a:spcPct val="100000"/>
              </a:lnSpc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  <a:latin typeface="Arial (Headings)"/>
              </a:rPr>
              <a:t>Project Progression</a:t>
            </a:r>
          </a:p>
          <a:p>
            <a:pPr hangingPunct="1">
              <a:lnSpc>
                <a:spcPct val="100000"/>
              </a:lnSpc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  <a:latin typeface="Arial (Headings)"/>
              </a:rPr>
              <a:t>User Case Narratives</a:t>
            </a:r>
          </a:p>
          <a:p>
            <a:pPr hangingPunct="1">
              <a:lnSpc>
                <a:spcPct val="100000"/>
              </a:lnSpc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  <a:latin typeface="Arial (Headings)"/>
              </a:rPr>
              <a:t>UML Diagram</a:t>
            </a:r>
          </a:p>
          <a:p>
            <a:pPr hangingPunct="1">
              <a:lnSpc>
                <a:spcPct val="100000"/>
              </a:lnSpc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  <a:latin typeface="Arial (Headings)"/>
              </a:rPr>
              <a:t>Framework Map</a:t>
            </a:r>
          </a:p>
          <a:p>
            <a:pPr hangingPunct="1">
              <a:lnSpc>
                <a:spcPct val="100000"/>
              </a:lnSpc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  <a:latin typeface="Arial (Headings)"/>
              </a:rPr>
              <a:t>Data Flow Diagrams</a:t>
            </a:r>
          </a:p>
          <a:p>
            <a:pPr hangingPunct="1">
              <a:lnSpc>
                <a:spcPct val="100000"/>
              </a:lnSpc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  <a:latin typeface="Arial (Headings)"/>
              </a:rPr>
              <a:t>Requirements Inventory</a:t>
            </a:r>
          </a:p>
          <a:p>
            <a:pPr hangingPunct="1">
              <a:lnSpc>
                <a:spcPct val="100000"/>
              </a:lnSpc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  <a:latin typeface="Arial (Headings)"/>
              </a:rPr>
              <a:t>Testing</a:t>
            </a:r>
          </a:p>
          <a:p>
            <a:pPr hangingPunct="1">
              <a:lnSpc>
                <a:spcPct val="100000"/>
              </a:lnSpc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  <a:latin typeface="Arial (Headings)"/>
              </a:rPr>
              <a:t>Data Dictionary</a:t>
            </a:r>
          </a:p>
          <a:p>
            <a:pPr hangingPunct="1">
              <a:lnSpc>
                <a:spcPct val="100000"/>
              </a:lnSpc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  <a:latin typeface="Arial (Headings)"/>
              </a:rPr>
              <a:t>Prototype Screens</a:t>
            </a:r>
          </a:p>
          <a:p>
            <a:pPr hangingPunct="1">
              <a:lnSpc>
                <a:spcPct val="100000"/>
              </a:lnSpc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  <a:latin typeface="Arial (Headings)"/>
              </a:rPr>
              <a:t>What’s Next</a:t>
            </a:r>
          </a:p>
          <a:p>
            <a:pPr hangingPunct="1">
              <a:lnSpc>
                <a:spcPct val="100000"/>
              </a:lnSpc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  <a:latin typeface="Arial (Headings)"/>
              </a:rPr>
              <a:t>Questions</a:t>
            </a:r>
          </a:p>
          <a:p>
            <a:endParaRPr lang="en-US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7919374C-4EFD-4241-BC14-6AAEDF0D3C95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43800" y="6400800"/>
            <a:ext cx="1522413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solidFill>
                  <a:schemeClr val="bg1"/>
                </a:solidFill>
                <a:latin typeface="Impact" pitchFamily="34" charset="0"/>
              </a:rPr>
              <a:t>Prototype – </a:t>
            </a:r>
            <a:r>
              <a:rPr lang="en-US" sz="2800" dirty="0" smtClean="0">
                <a:solidFill>
                  <a:schemeClr val="bg1"/>
                </a:solidFill>
                <a:latin typeface="Impact" pitchFamily="34" charset="0"/>
              </a:rPr>
              <a:t>Schedule Day View with filter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7919374C-4EFD-4241-BC14-6AAEDF0D3C95}" type="slidenum">
              <a:rPr lang="en-US" smtClean="0"/>
              <a:pPr/>
              <a:t>50</a:t>
            </a:fld>
            <a:endParaRPr lang="en-US" dirty="0"/>
          </a:p>
        </p:txBody>
      </p:sp>
      <p:pic>
        <p:nvPicPr>
          <p:cNvPr id="7" name="Picture 6" descr="C:\Users\seteam\Desktop\EU\ptypes\day_view_1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266133"/>
            <a:ext cx="6554307" cy="4296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solidFill>
                  <a:schemeClr val="bg1"/>
                </a:solidFill>
                <a:latin typeface="Impact" pitchFamily="34" charset="0"/>
              </a:rPr>
              <a:t>Prototype – </a:t>
            </a:r>
            <a:r>
              <a:rPr lang="en-US" sz="2400" dirty="0" smtClean="0">
                <a:solidFill>
                  <a:schemeClr val="bg1"/>
                </a:solidFill>
                <a:latin typeface="Impact" pitchFamily="34" charset="0"/>
              </a:rPr>
              <a:t>Schedule Day View with all filters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7919374C-4EFD-4241-BC14-6AAEDF0D3C95}" type="slidenum">
              <a:rPr lang="en-US" smtClean="0"/>
              <a:pPr/>
              <a:t>51</a:t>
            </a:fld>
            <a:endParaRPr lang="en-US" dirty="0"/>
          </a:p>
        </p:txBody>
      </p:sp>
      <p:pic>
        <p:nvPicPr>
          <p:cNvPr id="7" name="Picture 6" descr="C:\Users\seteam\Desktop\EU\ptypes\day_view_all_filter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295400"/>
            <a:ext cx="6543675" cy="4366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450" y="85725"/>
            <a:ext cx="7042150" cy="715963"/>
          </a:xfrm>
        </p:spPr>
        <p:txBody>
          <a:bodyPr/>
          <a:lstStyle/>
          <a:p>
            <a:r>
              <a:rPr lang="en-US" sz="3600" dirty="0" smtClean="0">
                <a:solidFill>
                  <a:schemeClr val="bg1"/>
                </a:solidFill>
                <a:latin typeface="Impact" pitchFamily="34" charset="0"/>
              </a:rPr>
              <a:t>Prototype – </a:t>
            </a:r>
            <a:r>
              <a:rPr lang="en-US" sz="3200" dirty="0" smtClean="0">
                <a:solidFill>
                  <a:schemeClr val="bg1"/>
                </a:solidFill>
                <a:latin typeface="Impact" pitchFamily="34" charset="0"/>
              </a:rPr>
              <a:t>Schedule Week View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7919374C-4EFD-4241-BC14-6AAEDF0D3C95}" type="slidenum">
              <a:rPr lang="en-US" smtClean="0"/>
              <a:pPr/>
              <a:t>52</a:t>
            </a:fld>
            <a:endParaRPr lang="en-US" dirty="0"/>
          </a:p>
        </p:txBody>
      </p:sp>
      <p:pic>
        <p:nvPicPr>
          <p:cNvPr id="5" name="Picture 4" descr="C:\Users\seteam\Desktop\EU\ptypes\week_view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295400"/>
            <a:ext cx="68580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solidFill>
                  <a:schemeClr val="bg1"/>
                </a:solidFill>
                <a:latin typeface="Impact" pitchFamily="34" charset="0"/>
              </a:rPr>
              <a:t>Prototype – </a:t>
            </a:r>
            <a:r>
              <a:rPr lang="en-US" sz="3200" dirty="0" smtClean="0">
                <a:solidFill>
                  <a:schemeClr val="bg1"/>
                </a:solidFill>
                <a:latin typeface="Impact" pitchFamily="34" charset="0"/>
              </a:rPr>
              <a:t>Schedule List View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7919374C-4EFD-4241-BC14-6AAEDF0D3C95}" type="slidenum">
              <a:rPr lang="en-US" smtClean="0"/>
              <a:pPr/>
              <a:t>53</a:t>
            </a:fld>
            <a:endParaRPr lang="en-US" dirty="0"/>
          </a:p>
        </p:txBody>
      </p:sp>
      <p:pic>
        <p:nvPicPr>
          <p:cNvPr id="5" name="Picture 4" descr="C:\Users\seteam\Desktop\EU\ptypes\manage_classes_simplelist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6042" y="1365176"/>
            <a:ext cx="6517758" cy="4273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22237"/>
            <a:ext cx="7118350" cy="715963"/>
          </a:xfrm>
        </p:spPr>
        <p:txBody>
          <a:bodyPr/>
          <a:lstStyle/>
          <a:p>
            <a:r>
              <a:rPr lang="en-US" sz="3600" dirty="0" smtClean="0">
                <a:solidFill>
                  <a:schemeClr val="bg1"/>
                </a:solidFill>
                <a:latin typeface="Impact" pitchFamily="34" charset="0"/>
              </a:rPr>
              <a:t>Prototype –</a:t>
            </a:r>
            <a:r>
              <a:rPr lang="en-US" sz="2400" dirty="0" smtClean="0">
                <a:solidFill>
                  <a:schemeClr val="bg1"/>
                </a:solidFill>
                <a:latin typeface="Impact" pitchFamily="34" charset="0"/>
              </a:rPr>
              <a:t> Schedule List View with quick editing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7919374C-4EFD-4241-BC14-6AAEDF0D3C95}" type="slidenum">
              <a:rPr lang="en-US" smtClean="0"/>
              <a:pPr/>
              <a:t>54</a:t>
            </a:fld>
            <a:endParaRPr lang="en-US" dirty="0"/>
          </a:p>
        </p:txBody>
      </p:sp>
      <p:pic>
        <p:nvPicPr>
          <p:cNvPr id="5" name="Picture 4" descr="C:\Users\seteam\Desktop\EU\ptypes\manage_classes_simplelist_quickedit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279645"/>
            <a:ext cx="6629400" cy="4435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450" y="85725"/>
            <a:ext cx="7042150" cy="715963"/>
          </a:xfrm>
        </p:spPr>
        <p:txBody>
          <a:bodyPr/>
          <a:lstStyle/>
          <a:p>
            <a:r>
              <a:rPr lang="en-US" sz="3600" dirty="0" smtClean="0">
                <a:solidFill>
                  <a:schemeClr val="bg1"/>
                </a:solidFill>
                <a:latin typeface="Impact" pitchFamily="34" charset="0"/>
              </a:rPr>
              <a:t>Prototype – </a:t>
            </a:r>
            <a:r>
              <a:rPr lang="en-US" sz="2400" dirty="0" smtClean="0">
                <a:solidFill>
                  <a:schemeClr val="bg1"/>
                </a:solidFill>
                <a:latin typeface="Impact" pitchFamily="34" charset="0"/>
              </a:rPr>
              <a:t>Schedule List View sorting example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7919374C-4EFD-4241-BC14-6AAEDF0D3C95}" type="slidenum">
              <a:rPr lang="en-US" smtClean="0"/>
              <a:pPr/>
              <a:t>55</a:t>
            </a:fld>
            <a:endParaRPr lang="en-US" dirty="0"/>
          </a:p>
        </p:txBody>
      </p:sp>
      <p:pic>
        <p:nvPicPr>
          <p:cNvPr id="5" name="Picture 4" descr="C:\Users\seteam\Desktop\EU\ptypes\manage_classes_simplelist_sort_highlight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9029" y="1295400"/>
            <a:ext cx="6610971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450" y="85725"/>
            <a:ext cx="7042150" cy="715963"/>
          </a:xfrm>
        </p:spPr>
        <p:txBody>
          <a:bodyPr/>
          <a:lstStyle/>
          <a:p>
            <a:r>
              <a:rPr lang="en-US" sz="3600" dirty="0" smtClean="0">
                <a:solidFill>
                  <a:schemeClr val="bg1"/>
                </a:solidFill>
                <a:latin typeface="Impact" pitchFamily="34" charset="0"/>
              </a:rPr>
              <a:t>Prototype – </a:t>
            </a:r>
            <a:r>
              <a:rPr lang="en-US" sz="3200" dirty="0" smtClean="0">
                <a:solidFill>
                  <a:schemeClr val="bg1"/>
                </a:solidFill>
                <a:latin typeface="Impact" pitchFamily="34" charset="0"/>
              </a:rPr>
              <a:t>Resource CRUD View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7919374C-4EFD-4241-BC14-6AAEDF0D3C95}" type="slidenum">
              <a:rPr lang="en-US" smtClean="0"/>
              <a:pPr/>
              <a:t>56</a:t>
            </a:fld>
            <a:endParaRPr lang="en-US" dirty="0"/>
          </a:p>
        </p:txBody>
      </p:sp>
      <p:pic>
        <p:nvPicPr>
          <p:cNvPr id="6" name="Picture 5" descr="C:\Users\seteam\Desktop\EU\ptypes\crud_generic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278335"/>
            <a:ext cx="6781800" cy="4589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solidFill>
                  <a:schemeClr val="bg1"/>
                </a:solidFill>
                <a:latin typeface="Impact" pitchFamily="34" charset="0"/>
              </a:rPr>
              <a:t>Prototype</a:t>
            </a:r>
            <a:r>
              <a:rPr lang="en-US" sz="3200" dirty="0" smtClean="0">
                <a:solidFill>
                  <a:schemeClr val="bg1"/>
                </a:solidFill>
                <a:latin typeface="Impact" pitchFamily="34" charset="0"/>
              </a:rPr>
              <a:t> –  </a:t>
            </a:r>
            <a:r>
              <a:rPr lang="en-US" sz="2800" dirty="0" smtClean="0">
                <a:solidFill>
                  <a:schemeClr val="bg1"/>
                </a:solidFill>
                <a:latin typeface="Impact" pitchFamily="34" charset="0"/>
              </a:rPr>
              <a:t>View Resource CRUD View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7919374C-4EFD-4241-BC14-6AAEDF0D3C95}" type="slidenum">
              <a:rPr lang="en-US" smtClean="0"/>
              <a:pPr/>
              <a:t>57</a:t>
            </a:fld>
            <a:endParaRPr lang="en-US" dirty="0"/>
          </a:p>
        </p:txBody>
      </p:sp>
      <p:pic>
        <p:nvPicPr>
          <p:cNvPr id="5" name="Picture 4" descr="C:\Users\seteam\Desktop\EU\ptypes\crud_view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1253" y="1415459"/>
            <a:ext cx="6985947" cy="4451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solidFill>
                  <a:schemeClr val="bg1"/>
                </a:solidFill>
                <a:latin typeface="Impact" pitchFamily="34" charset="0"/>
              </a:rPr>
              <a:t>Agenda</a:t>
            </a:r>
            <a:endParaRPr lang="en-US" sz="3600" dirty="0">
              <a:solidFill>
                <a:schemeClr val="bg1"/>
              </a:solidFill>
              <a:latin typeface="Impact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90600"/>
            <a:ext cx="7462838" cy="4522787"/>
          </a:xfrm>
        </p:spPr>
        <p:txBody>
          <a:bodyPr/>
          <a:lstStyle/>
          <a:p>
            <a:pPr>
              <a:lnSpc>
                <a:spcPct val="100000"/>
              </a:lnSpc>
              <a:buFontTx/>
              <a:buChar char="•"/>
              <a:defRPr/>
            </a:pPr>
            <a:r>
              <a:rPr lang="en-US" sz="1600" dirty="0" smtClean="0">
                <a:solidFill>
                  <a:schemeClr val="tx1"/>
                </a:solidFill>
                <a:latin typeface="+mj-lt"/>
              </a:rPr>
              <a:t>Software Engineering Team</a:t>
            </a:r>
            <a:endParaRPr lang="en-US" sz="1600" dirty="0" smtClean="0">
              <a:solidFill>
                <a:schemeClr val="bg2">
                  <a:lumMod val="40000"/>
                  <a:lumOff val="60000"/>
                </a:schemeClr>
              </a:solidFill>
              <a:latin typeface="+mj-lt"/>
            </a:endParaRPr>
          </a:p>
          <a:p>
            <a:pPr hangingPunct="1">
              <a:lnSpc>
                <a:spcPct val="100000"/>
              </a:lnSpc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  <a:latin typeface="Arial (Headings)"/>
              </a:rPr>
              <a:t>Restatement of Problem</a:t>
            </a:r>
          </a:p>
          <a:p>
            <a:pPr hangingPunct="1">
              <a:lnSpc>
                <a:spcPct val="100000"/>
              </a:lnSpc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  <a:latin typeface="Arial (Headings)"/>
              </a:rPr>
              <a:t>Project Progression</a:t>
            </a:r>
          </a:p>
          <a:p>
            <a:pPr hangingPunct="1">
              <a:lnSpc>
                <a:spcPct val="100000"/>
              </a:lnSpc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  <a:latin typeface="Arial (Headings)"/>
              </a:rPr>
              <a:t>User Case Narratives</a:t>
            </a:r>
          </a:p>
          <a:p>
            <a:pPr hangingPunct="1">
              <a:lnSpc>
                <a:spcPct val="100000"/>
              </a:lnSpc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  <a:latin typeface="Arial (Headings)"/>
              </a:rPr>
              <a:t>UML Diagram</a:t>
            </a:r>
          </a:p>
          <a:p>
            <a:pPr hangingPunct="1">
              <a:lnSpc>
                <a:spcPct val="100000"/>
              </a:lnSpc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  <a:latin typeface="Arial (Headings)"/>
              </a:rPr>
              <a:t>Framework Map</a:t>
            </a:r>
          </a:p>
          <a:p>
            <a:pPr hangingPunct="1">
              <a:lnSpc>
                <a:spcPct val="100000"/>
              </a:lnSpc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  <a:latin typeface="Arial (Headings)"/>
              </a:rPr>
              <a:t>Data Flow Diagrams</a:t>
            </a:r>
          </a:p>
          <a:p>
            <a:pPr hangingPunct="1">
              <a:lnSpc>
                <a:spcPct val="100000"/>
              </a:lnSpc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  <a:latin typeface="Arial (Headings)"/>
              </a:rPr>
              <a:t>Requirements Inventory</a:t>
            </a:r>
          </a:p>
          <a:p>
            <a:pPr hangingPunct="1">
              <a:lnSpc>
                <a:spcPct val="100000"/>
              </a:lnSpc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  <a:latin typeface="Arial (Headings)"/>
              </a:rPr>
              <a:t>Testing</a:t>
            </a:r>
          </a:p>
          <a:p>
            <a:pPr hangingPunct="1">
              <a:lnSpc>
                <a:spcPct val="100000"/>
              </a:lnSpc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  <a:latin typeface="Arial (Headings)"/>
              </a:rPr>
              <a:t>Data Dictionary</a:t>
            </a:r>
          </a:p>
          <a:p>
            <a:pPr hangingPunct="1">
              <a:lnSpc>
                <a:spcPct val="100000"/>
              </a:lnSpc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  <a:latin typeface="Arial (Headings)"/>
              </a:rPr>
              <a:t>Prototype Screens</a:t>
            </a:r>
          </a:p>
          <a:p>
            <a:pPr hangingPunct="1">
              <a:lnSpc>
                <a:spcPct val="100000"/>
              </a:lnSpc>
              <a:buFont typeface="Arial" pitchFamily="34" charset="0"/>
              <a:buChar char="•"/>
            </a:pPr>
            <a:r>
              <a:rPr lang="en-US" sz="1600" b="1" dirty="0" smtClean="0">
                <a:solidFill>
                  <a:schemeClr val="tx1"/>
                </a:solidFill>
                <a:latin typeface="Arial (Headings)"/>
              </a:rPr>
              <a:t>What’s Next</a:t>
            </a:r>
          </a:p>
          <a:p>
            <a:pPr hangingPunct="1">
              <a:lnSpc>
                <a:spcPct val="100000"/>
              </a:lnSpc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  <a:latin typeface="Arial (Headings)"/>
              </a:rPr>
              <a:t>Questions</a:t>
            </a:r>
          </a:p>
          <a:p>
            <a:endParaRPr lang="en-US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7919374C-4EFD-4241-BC14-6AAEDF0D3C95}" type="slidenum">
              <a:rPr lang="en-US" smtClean="0"/>
              <a:pPr/>
              <a:t>58</a:t>
            </a:fld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43800" y="6400800"/>
            <a:ext cx="1522413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solidFill>
                  <a:schemeClr val="bg1"/>
                </a:solidFill>
                <a:latin typeface="Impact" pitchFamily="34" charset="0"/>
              </a:rPr>
              <a:t>What’s Next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7919374C-4EFD-4241-BC14-6AAEDF0D3C95}" type="slidenum">
              <a:rPr lang="en-US" smtClean="0"/>
              <a:pPr/>
              <a:t>59</a:t>
            </a:fld>
            <a:endParaRPr lang="en-US" dirty="0"/>
          </a:p>
        </p:txBody>
      </p:sp>
      <p:pic>
        <p:nvPicPr>
          <p:cNvPr id="6" name="Picture 5" descr="E:\EU\Gnatt Spring 201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828800"/>
            <a:ext cx="8048847" cy="2869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>
          <a:xfrm>
            <a:off x="1187450" y="85725"/>
            <a:ext cx="6697663" cy="719138"/>
          </a:xfrm>
          <a:ln/>
        </p:spPr>
        <p:txBody>
          <a:bodyPr/>
          <a:lstStyle/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600" dirty="0">
                <a:solidFill>
                  <a:srgbClr val="FFFFFF"/>
                </a:solidFill>
                <a:latin typeface="Impact" pitchFamily="32" charset="0"/>
              </a:rPr>
              <a:t>The Problem</a:t>
            </a:r>
          </a:p>
        </p:txBody>
      </p:sp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250825" y="1341438"/>
            <a:ext cx="8075613" cy="45259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tIns="91440"/>
          <a:lstStyle/>
          <a:p>
            <a:pPr marL="773113" indent="-663575">
              <a:lnSpc>
                <a:spcPct val="100000"/>
              </a:lnSpc>
              <a:spcBef>
                <a:spcPts val="488"/>
              </a:spcBef>
              <a:buFont typeface="Arial" pitchFamily="34" charset="0"/>
              <a:buChar char="•"/>
              <a:tabLst>
                <a:tab pos="773113" algn="l"/>
                <a:tab pos="1230313" algn="l"/>
                <a:tab pos="1687513" algn="l"/>
                <a:tab pos="2144713" algn="l"/>
                <a:tab pos="2601913" algn="l"/>
                <a:tab pos="3059113" algn="l"/>
                <a:tab pos="3516313" algn="l"/>
                <a:tab pos="3973513" algn="l"/>
                <a:tab pos="4430713" algn="l"/>
                <a:tab pos="4887913" algn="l"/>
                <a:tab pos="5345113" algn="l"/>
                <a:tab pos="5802313" algn="l"/>
                <a:tab pos="6259513" algn="l"/>
                <a:tab pos="6716713" algn="l"/>
                <a:tab pos="7173913" algn="l"/>
                <a:tab pos="7631113" algn="l"/>
                <a:tab pos="8088313" algn="l"/>
                <a:tab pos="8545513" algn="l"/>
                <a:tab pos="9002713" algn="l"/>
                <a:tab pos="9459913" algn="l"/>
                <a:tab pos="9917113" algn="l"/>
              </a:tabLst>
            </a:pPr>
            <a:r>
              <a:rPr lang="en-US" sz="2000" dirty="0">
                <a:solidFill>
                  <a:srgbClr val="000000"/>
                </a:solidFill>
              </a:rPr>
              <a:t>Scheduling classrooms, labs, courses, and </a:t>
            </a:r>
            <a:r>
              <a:rPr lang="en-US" sz="2000" dirty="0" smtClean="0">
                <a:solidFill>
                  <a:srgbClr val="000000"/>
                </a:solidFill>
              </a:rPr>
              <a:t>professors.</a:t>
            </a:r>
            <a:endParaRPr lang="en-US" sz="2000" dirty="0">
              <a:solidFill>
                <a:srgbClr val="000000"/>
              </a:solidFill>
            </a:endParaRPr>
          </a:p>
          <a:p>
            <a:pPr marL="773113" indent="-663575">
              <a:lnSpc>
                <a:spcPct val="100000"/>
              </a:lnSpc>
              <a:spcBef>
                <a:spcPts val="488"/>
              </a:spcBef>
              <a:buClrTx/>
              <a:buFont typeface="Arial" pitchFamily="34" charset="0"/>
              <a:buChar char="•"/>
              <a:tabLst>
                <a:tab pos="773113" algn="l"/>
                <a:tab pos="1230313" algn="l"/>
                <a:tab pos="1687513" algn="l"/>
                <a:tab pos="2144713" algn="l"/>
                <a:tab pos="2601913" algn="l"/>
                <a:tab pos="3059113" algn="l"/>
                <a:tab pos="3516313" algn="l"/>
                <a:tab pos="3973513" algn="l"/>
                <a:tab pos="4430713" algn="l"/>
                <a:tab pos="4887913" algn="l"/>
                <a:tab pos="5345113" algn="l"/>
                <a:tab pos="5802313" algn="l"/>
                <a:tab pos="6259513" algn="l"/>
                <a:tab pos="6716713" algn="l"/>
                <a:tab pos="7173913" algn="l"/>
                <a:tab pos="7631113" algn="l"/>
                <a:tab pos="8088313" algn="l"/>
                <a:tab pos="8545513" algn="l"/>
                <a:tab pos="9002713" algn="l"/>
                <a:tab pos="9459913" algn="l"/>
                <a:tab pos="9917113" algn="l"/>
              </a:tabLst>
            </a:pPr>
            <a:endParaRPr lang="en-US" sz="2000" dirty="0">
              <a:solidFill>
                <a:srgbClr val="000000"/>
              </a:solidFill>
            </a:endParaRPr>
          </a:p>
          <a:p>
            <a:pPr marL="773113" indent="-663575">
              <a:lnSpc>
                <a:spcPct val="100000"/>
              </a:lnSpc>
              <a:spcBef>
                <a:spcPts val="488"/>
              </a:spcBef>
              <a:buFont typeface="Arial" pitchFamily="34" charset="0"/>
              <a:buChar char="•"/>
              <a:tabLst>
                <a:tab pos="773113" algn="l"/>
                <a:tab pos="1230313" algn="l"/>
                <a:tab pos="1687513" algn="l"/>
                <a:tab pos="2144713" algn="l"/>
                <a:tab pos="2601913" algn="l"/>
                <a:tab pos="3059113" algn="l"/>
                <a:tab pos="3516313" algn="l"/>
                <a:tab pos="3973513" algn="l"/>
                <a:tab pos="4430713" algn="l"/>
                <a:tab pos="4887913" algn="l"/>
                <a:tab pos="5345113" algn="l"/>
                <a:tab pos="5802313" algn="l"/>
                <a:tab pos="6259513" algn="l"/>
                <a:tab pos="6716713" algn="l"/>
                <a:tab pos="7173913" algn="l"/>
                <a:tab pos="7631113" algn="l"/>
                <a:tab pos="8088313" algn="l"/>
                <a:tab pos="8545513" algn="l"/>
                <a:tab pos="9002713" algn="l"/>
                <a:tab pos="9459913" algn="l"/>
                <a:tab pos="9917113" algn="l"/>
              </a:tabLst>
            </a:pPr>
            <a:r>
              <a:rPr lang="en-US" sz="2000" dirty="0" smtClean="0">
                <a:solidFill>
                  <a:srgbClr val="000000"/>
                </a:solidFill>
              </a:rPr>
              <a:t>Currently scheduling is </a:t>
            </a:r>
            <a:r>
              <a:rPr lang="en-US" sz="2000" dirty="0">
                <a:solidFill>
                  <a:srgbClr val="000000"/>
                </a:solidFill>
              </a:rPr>
              <a:t>done in a </a:t>
            </a:r>
            <a:r>
              <a:rPr lang="en-US" sz="2000" dirty="0" smtClean="0">
                <a:solidFill>
                  <a:srgbClr val="000000"/>
                </a:solidFill>
              </a:rPr>
              <a:t>cumbersome </a:t>
            </a:r>
            <a:r>
              <a:rPr lang="en-US" sz="2000" dirty="0">
                <a:solidFill>
                  <a:srgbClr val="000000"/>
                </a:solidFill>
              </a:rPr>
              <a:t>fashion.</a:t>
            </a:r>
          </a:p>
          <a:p>
            <a:pPr marL="773113" indent="-663575">
              <a:lnSpc>
                <a:spcPct val="100000"/>
              </a:lnSpc>
              <a:spcBef>
                <a:spcPts val="488"/>
              </a:spcBef>
              <a:buClrTx/>
              <a:buFont typeface="Arial" pitchFamily="34" charset="0"/>
              <a:buChar char="•"/>
              <a:tabLst>
                <a:tab pos="773113" algn="l"/>
                <a:tab pos="1230313" algn="l"/>
                <a:tab pos="1687513" algn="l"/>
                <a:tab pos="2144713" algn="l"/>
                <a:tab pos="2601913" algn="l"/>
                <a:tab pos="3059113" algn="l"/>
                <a:tab pos="3516313" algn="l"/>
                <a:tab pos="3973513" algn="l"/>
                <a:tab pos="4430713" algn="l"/>
                <a:tab pos="4887913" algn="l"/>
                <a:tab pos="5345113" algn="l"/>
                <a:tab pos="5802313" algn="l"/>
                <a:tab pos="6259513" algn="l"/>
                <a:tab pos="6716713" algn="l"/>
                <a:tab pos="7173913" algn="l"/>
                <a:tab pos="7631113" algn="l"/>
                <a:tab pos="8088313" algn="l"/>
                <a:tab pos="8545513" algn="l"/>
                <a:tab pos="9002713" algn="l"/>
                <a:tab pos="9459913" algn="l"/>
                <a:tab pos="9917113" algn="l"/>
              </a:tabLst>
            </a:pPr>
            <a:endParaRPr lang="en-US" sz="2000" dirty="0">
              <a:solidFill>
                <a:srgbClr val="000000"/>
              </a:solidFill>
            </a:endParaRPr>
          </a:p>
          <a:p>
            <a:pPr marL="773113" indent="-663575">
              <a:lnSpc>
                <a:spcPct val="100000"/>
              </a:lnSpc>
              <a:spcBef>
                <a:spcPts val="488"/>
              </a:spcBef>
              <a:buFont typeface="Arial" pitchFamily="34" charset="0"/>
              <a:buChar char="•"/>
              <a:tabLst>
                <a:tab pos="773113" algn="l"/>
                <a:tab pos="1230313" algn="l"/>
                <a:tab pos="1687513" algn="l"/>
                <a:tab pos="2144713" algn="l"/>
                <a:tab pos="2601913" algn="l"/>
                <a:tab pos="3059113" algn="l"/>
                <a:tab pos="3516313" algn="l"/>
                <a:tab pos="3973513" algn="l"/>
                <a:tab pos="4430713" algn="l"/>
                <a:tab pos="4887913" algn="l"/>
                <a:tab pos="5345113" algn="l"/>
                <a:tab pos="5802313" algn="l"/>
                <a:tab pos="6259513" algn="l"/>
                <a:tab pos="6716713" algn="l"/>
                <a:tab pos="7173913" algn="l"/>
                <a:tab pos="7631113" algn="l"/>
                <a:tab pos="8088313" algn="l"/>
                <a:tab pos="8545513" algn="l"/>
                <a:tab pos="9002713" algn="l"/>
                <a:tab pos="9459913" algn="l"/>
                <a:tab pos="9917113" algn="l"/>
              </a:tabLst>
            </a:pPr>
            <a:r>
              <a:rPr lang="en-US" sz="2000" dirty="0" smtClean="0">
                <a:solidFill>
                  <a:srgbClr val="000000"/>
                </a:solidFill>
              </a:rPr>
              <a:t>Lack </a:t>
            </a:r>
            <a:r>
              <a:rPr lang="en-US" sz="2000" dirty="0">
                <a:solidFill>
                  <a:srgbClr val="000000"/>
                </a:solidFill>
              </a:rPr>
              <a:t>of a self-checking </a:t>
            </a:r>
            <a:r>
              <a:rPr lang="en-US" sz="2000" dirty="0" smtClean="0">
                <a:solidFill>
                  <a:srgbClr val="000000"/>
                </a:solidFill>
              </a:rPr>
              <a:t>system.</a:t>
            </a:r>
            <a:endParaRPr lang="en-US" sz="2000" dirty="0">
              <a:solidFill>
                <a:srgbClr val="000000"/>
              </a:solidFill>
            </a:endParaRPr>
          </a:p>
          <a:p>
            <a:pPr marL="773113" indent="-663575">
              <a:lnSpc>
                <a:spcPct val="100000"/>
              </a:lnSpc>
              <a:spcBef>
                <a:spcPts val="488"/>
              </a:spcBef>
              <a:buClrTx/>
              <a:buFont typeface="Arial" pitchFamily="34" charset="0"/>
              <a:buChar char="•"/>
              <a:tabLst>
                <a:tab pos="773113" algn="l"/>
                <a:tab pos="1230313" algn="l"/>
                <a:tab pos="1687513" algn="l"/>
                <a:tab pos="2144713" algn="l"/>
                <a:tab pos="2601913" algn="l"/>
                <a:tab pos="3059113" algn="l"/>
                <a:tab pos="3516313" algn="l"/>
                <a:tab pos="3973513" algn="l"/>
                <a:tab pos="4430713" algn="l"/>
                <a:tab pos="4887913" algn="l"/>
                <a:tab pos="5345113" algn="l"/>
                <a:tab pos="5802313" algn="l"/>
                <a:tab pos="6259513" algn="l"/>
                <a:tab pos="6716713" algn="l"/>
                <a:tab pos="7173913" algn="l"/>
                <a:tab pos="7631113" algn="l"/>
                <a:tab pos="8088313" algn="l"/>
                <a:tab pos="8545513" algn="l"/>
                <a:tab pos="9002713" algn="l"/>
                <a:tab pos="9459913" algn="l"/>
                <a:tab pos="9917113" algn="l"/>
              </a:tabLst>
            </a:pPr>
            <a:endParaRPr lang="en-US" sz="2000" dirty="0">
              <a:solidFill>
                <a:srgbClr val="000000"/>
              </a:solidFill>
            </a:endParaRPr>
          </a:p>
          <a:p>
            <a:pPr marL="773113" indent="-663575">
              <a:lnSpc>
                <a:spcPct val="100000"/>
              </a:lnSpc>
              <a:spcBef>
                <a:spcPts val="488"/>
              </a:spcBef>
              <a:buFont typeface="Arial" pitchFamily="34" charset="0"/>
              <a:buChar char="•"/>
              <a:tabLst>
                <a:tab pos="773113" algn="l"/>
                <a:tab pos="1230313" algn="l"/>
                <a:tab pos="1687513" algn="l"/>
                <a:tab pos="2144713" algn="l"/>
                <a:tab pos="2601913" algn="l"/>
                <a:tab pos="3059113" algn="l"/>
                <a:tab pos="3516313" algn="l"/>
                <a:tab pos="3973513" algn="l"/>
                <a:tab pos="4430713" algn="l"/>
                <a:tab pos="4887913" algn="l"/>
                <a:tab pos="5345113" algn="l"/>
                <a:tab pos="5802313" algn="l"/>
                <a:tab pos="6259513" algn="l"/>
                <a:tab pos="6716713" algn="l"/>
                <a:tab pos="7173913" algn="l"/>
                <a:tab pos="7631113" algn="l"/>
                <a:tab pos="8088313" algn="l"/>
                <a:tab pos="8545513" algn="l"/>
                <a:tab pos="9002713" algn="l"/>
                <a:tab pos="9459913" algn="l"/>
                <a:tab pos="9917113" algn="l"/>
              </a:tabLst>
            </a:pPr>
            <a:r>
              <a:rPr lang="en-US" sz="2000" dirty="0">
                <a:solidFill>
                  <a:srgbClr val="000000"/>
                </a:solidFill>
              </a:rPr>
              <a:t>There are constraints set by Siena </a:t>
            </a:r>
            <a:r>
              <a:rPr lang="en-US" sz="2000" dirty="0" smtClean="0">
                <a:solidFill>
                  <a:srgbClr val="000000"/>
                </a:solidFill>
              </a:rPr>
              <a:t>College.</a:t>
            </a:r>
            <a:endParaRPr lang="en-US" sz="2000" dirty="0">
              <a:solidFill>
                <a:srgbClr val="000000"/>
              </a:solidFill>
            </a:endParaRPr>
          </a:p>
          <a:p>
            <a:pPr marL="773113" indent="-663575">
              <a:lnSpc>
                <a:spcPct val="100000"/>
              </a:lnSpc>
              <a:spcBef>
                <a:spcPts val="488"/>
              </a:spcBef>
              <a:buClrTx/>
              <a:buFont typeface="Arial" pitchFamily="34" charset="0"/>
              <a:buChar char="•"/>
              <a:tabLst>
                <a:tab pos="773113" algn="l"/>
                <a:tab pos="1230313" algn="l"/>
                <a:tab pos="1687513" algn="l"/>
                <a:tab pos="2144713" algn="l"/>
                <a:tab pos="2601913" algn="l"/>
                <a:tab pos="3059113" algn="l"/>
                <a:tab pos="3516313" algn="l"/>
                <a:tab pos="3973513" algn="l"/>
                <a:tab pos="4430713" algn="l"/>
                <a:tab pos="4887913" algn="l"/>
                <a:tab pos="5345113" algn="l"/>
                <a:tab pos="5802313" algn="l"/>
                <a:tab pos="6259513" algn="l"/>
                <a:tab pos="6716713" algn="l"/>
                <a:tab pos="7173913" algn="l"/>
                <a:tab pos="7631113" algn="l"/>
                <a:tab pos="8088313" algn="l"/>
                <a:tab pos="8545513" algn="l"/>
                <a:tab pos="9002713" algn="l"/>
                <a:tab pos="9459913" algn="l"/>
                <a:tab pos="9917113" algn="l"/>
              </a:tabLst>
            </a:pPr>
            <a:endParaRPr lang="en-US" sz="2000" dirty="0">
              <a:solidFill>
                <a:srgbClr val="000000"/>
              </a:solidFill>
            </a:endParaRPr>
          </a:p>
          <a:p>
            <a:pPr marL="773113" indent="-663575">
              <a:lnSpc>
                <a:spcPct val="100000"/>
              </a:lnSpc>
              <a:spcBef>
                <a:spcPts val="488"/>
              </a:spcBef>
              <a:buFont typeface="Arial" pitchFamily="34" charset="0"/>
              <a:buChar char="•"/>
              <a:tabLst>
                <a:tab pos="773113" algn="l"/>
                <a:tab pos="1230313" algn="l"/>
                <a:tab pos="1687513" algn="l"/>
                <a:tab pos="2144713" algn="l"/>
                <a:tab pos="2601913" algn="l"/>
                <a:tab pos="3059113" algn="l"/>
                <a:tab pos="3516313" algn="l"/>
                <a:tab pos="3973513" algn="l"/>
                <a:tab pos="4430713" algn="l"/>
                <a:tab pos="4887913" algn="l"/>
                <a:tab pos="5345113" algn="l"/>
                <a:tab pos="5802313" algn="l"/>
                <a:tab pos="6259513" algn="l"/>
                <a:tab pos="6716713" algn="l"/>
                <a:tab pos="7173913" algn="l"/>
                <a:tab pos="7631113" algn="l"/>
                <a:tab pos="8088313" algn="l"/>
                <a:tab pos="8545513" algn="l"/>
                <a:tab pos="9002713" algn="l"/>
                <a:tab pos="9459913" algn="l"/>
                <a:tab pos="9917113" algn="l"/>
              </a:tabLst>
            </a:pPr>
            <a:r>
              <a:rPr lang="en-US" sz="2000" dirty="0">
                <a:solidFill>
                  <a:srgbClr val="000000"/>
                </a:solidFill>
              </a:rPr>
              <a:t>Schedules can be difficult to read.</a:t>
            </a:r>
          </a:p>
          <a:p>
            <a:pPr marL="773113" indent="-663575">
              <a:lnSpc>
                <a:spcPct val="100000"/>
              </a:lnSpc>
              <a:spcBef>
                <a:spcPts val="488"/>
              </a:spcBef>
              <a:buClrTx/>
              <a:buFont typeface="Arial" pitchFamily="34" charset="0"/>
              <a:buChar char="•"/>
              <a:tabLst>
                <a:tab pos="773113" algn="l"/>
                <a:tab pos="1230313" algn="l"/>
                <a:tab pos="1687513" algn="l"/>
                <a:tab pos="2144713" algn="l"/>
                <a:tab pos="2601913" algn="l"/>
                <a:tab pos="3059113" algn="l"/>
                <a:tab pos="3516313" algn="l"/>
                <a:tab pos="3973513" algn="l"/>
                <a:tab pos="4430713" algn="l"/>
                <a:tab pos="4887913" algn="l"/>
                <a:tab pos="5345113" algn="l"/>
                <a:tab pos="5802313" algn="l"/>
                <a:tab pos="6259513" algn="l"/>
                <a:tab pos="6716713" algn="l"/>
                <a:tab pos="7173913" algn="l"/>
                <a:tab pos="7631113" algn="l"/>
                <a:tab pos="8088313" algn="l"/>
                <a:tab pos="8545513" algn="l"/>
                <a:tab pos="9002713" algn="l"/>
                <a:tab pos="9459913" algn="l"/>
                <a:tab pos="9917113" algn="l"/>
              </a:tabLst>
            </a:pPr>
            <a:endParaRPr lang="en-US" sz="2000" dirty="0">
              <a:solidFill>
                <a:srgbClr val="000000"/>
              </a:solidFill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43800" y="6400800"/>
            <a:ext cx="1522413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5" name="Slide Number Placeholder 4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7919374C-4EFD-4241-BC14-6AAEDF0D3C95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solidFill>
                  <a:schemeClr val="bg1"/>
                </a:solidFill>
                <a:latin typeface="Impact" pitchFamily="34" charset="0"/>
              </a:rPr>
              <a:t>The End</a:t>
            </a:r>
            <a:endParaRPr lang="en-US" sz="3600" dirty="0">
              <a:solidFill>
                <a:schemeClr val="bg1"/>
              </a:solidFill>
              <a:latin typeface="Impact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5" y="3505200"/>
            <a:ext cx="8072438" cy="2359025"/>
          </a:xfrm>
        </p:spPr>
        <p:txBody>
          <a:bodyPr/>
          <a:lstStyle/>
          <a:p>
            <a:pPr algn="ctr"/>
            <a:r>
              <a:rPr lang="en-US" sz="3200" dirty="0" smtClean="0"/>
              <a:t>Thank you.</a:t>
            </a:r>
          </a:p>
          <a:p>
            <a:pPr algn="ctr"/>
            <a:r>
              <a:rPr lang="en-US" sz="3200" dirty="0"/>
              <a:t>Q</a:t>
            </a:r>
            <a:r>
              <a:rPr lang="en-US" sz="3200" dirty="0" smtClean="0"/>
              <a:t>uestions or Comments? 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7919374C-4EFD-4241-BC14-6AAEDF0D3C95}" type="slidenum">
              <a:rPr lang="en-US" smtClean="0"/>
              <a:pPr/>
              <a:t>60</a:t>
            </a:fld>
            <a:endParaRPr lang="en-US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371600"/>
            <a:ext cx="7507288" cy="187682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solidFill>
                  <a:schemeClr val="bg1"/>
                </a:solidFill>
                <a:latin typeface="Impact" pitchFamily="34" charset="0"/>
              </a:rPr>
              <a:t>Examples</a:t>
            </a:r>
            <a:endParaRPr lang="en-US" sz="3600" dirty="0">
              <a:solidFill>
                <a:schemeClr val="bg1"/>
              </a:solidFill>
              <a:latin typeface="Impact" pitchFamily="34" charset="0"/>
            </a:endParaRPr>
          </a:p>
        </p:txBody>
      </p:sp>
      <p:pic>
        <p:nvPicPr>
          <p:cNvPr id="5" name="Content Placeholder 4" descr="sc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1528" y="1341438"/>
            <a:ext cx="4757672" cy="4522787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7919374C-4EFD-4241-BC14-6AAEDF0D3C95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6" name="Picture 5" descr="sc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57800" y="1066800"/>
            <a:ext cx="3220080" cy="4961552"/>
          </a:xfrm>
          <a:prstGeom prst="rect">
            <a:avLst/>
          </a:prstGeom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43800" y="6400800"/>
            <a:ext cx="1522413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solidFill>
                  <a:schemeClr val="bg1"/>
                </a:solidFill>
                <a:latin typeface="Impact" pitchFamily="34" charset="0"/>
              </a:rPr>
              <a:t>Agenda</a:t>
            </a:r>
            <a:endParaRPr lang="en-US" sz="3600" dirty="0">
              <a:solidFill>
                <a:schemeClr val="bg1"/>
              </a:solidFill>
              <a:latin typeface="Impact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90600"/>
            <a:ext cx="7462838" cy="4522787"/>
          </a:xfrm>
        </p:spPr>
        <p:txBody>
          <a:bodyPr/>
          <a:lstStyle/>
          <a:p>
            <a:pPr>
              <a:lnSpc>
                <a:spcPct val="100000"/>
              </a:lnSpc>
              <a:buFontTx/>
              <a:buChar char="•"/>
              <a:defRPr/>
            </a:pPr>
            <a:r>
              <a:rPr lang="en-US" sz="1600" dirty="0" smtClean="0">
                <a:solidFill>
                  <a:schemeClr val="tx1"/>
                </a:solidFill>
                <a:latin typeface="+mj-lt"/>
              </a:rPr>
              <a:t>Software Engineering Team</a:t>
            </a:r>
            <a:endParaRPr lang="en-US" sz="1600" dirty="0" smtClean="0">
              <a:solidFill>
                <a:schemeClr val="bg2">
                  <a:lumMod val="40000"/>
                  <a:lumOff val="60000"/>
                </a:schemeClr>
              </a:solidFill>
              <a:latin typeface="+mj-lt"/>
            </a:endParaRPr>
          </a:p>
          <a:p>
            <a:pPr hangingPunct="1">
              <a:lnSpc>
                <a:spcPct val="100000"/>
              </a:lnSpc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  <a:latin typeface="Arial (Headings)"/>
              </a:rPr>
              <a:t>Restatement of Problem</a:t>
            </a:r>
          </a:p>
          <a:p>
            <a:pPr hangingPunct="1">
              <a:lnSpc>
                <a:spcPct val="100000"/>
              </a:lnSpc>
              <a:buFont typeface="Arial" pitchFamily="34" charset="0"/>
              <a:buChar char="•"/>
            </a:pPr>
            <a:r>
              <a:rPr lang="en-US" sz="1600" b="1" dirty="0" smtClean="0">
                <a:solidFill>
                  <a:schemeClr val="tx1"/>
                </a:solidFill>
                <a:latin typeface="Arial (Headings)"/>
              </a:rPr>
              <a:t>Project Progression</a:t>
            </a:r>
          </a:p>
          <a:p>
            <a:pPr hangingPunct="1">
              <a:lnSpc>
                <a:spcPct val="100000"/>
              </a:lnSpc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  <a:latin typeface="Arial (Headings)"/>
              </a:rPr>
              <a:t>User Case Narratives</a:t>
            </a:r>
          </a:p>
          <a:p>
            <a:pPr hangingPunct="1">
              <a:lnSpc>
                <a:spcPct val="100000"/>
              </a:lnSpc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  <a:latin typeface="Arial (Headings)"/>
              </a:rPr>
              <a:t>UML Diagram</a:t>
            </a:r>
          </a:p>
          <a:p>
            <a:pPr hangingPunct="1">
              <a:lnSpc>
                <a:spcPct val="100000"/>
              </a:lnSpc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  <a:latin typeface="Arial (Headings)"/>
              </a:rPr>
              <a:t>Framework Map</a:t>
            </a:r>
          </a:p>
          <a:p>
            <a:pPr hangingPunct="1">
              <a:lnSpc>
                <a:spcPct val="100000"/>
              </a:lnSpc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  <a:latin typeface="Arial (Headings)"/>
              </a:rPr>
              <a:t>Data Flow Diagrams</a:t>
            </a:r>
          </a:p>
          <a:p>
            <a:pPr hangingPunct="1">
              <a:lnSpc>
                <a:spcPct val="100000"/>
              </a:lnSpc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  <a:latin typeface="Arial (Headings)"/>
              </a:rPr>
              <a:t>Requirements Inventory</a:t>
            </a:r>
          </a:p>
          <a:p>
            <a:pPr hangingPunct="1">
              <a:lnSpc>
                <a:spcPct val="100000"/>
              </a:lnSpc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  <a:latin typeface="Arial (Headings)"/>
              </a:rPr>
              <a:t>Testing</a:t>
            </a:r>
          </a:p>
          <a:p>
            <a:pPr hangingPunct="1">
              <a:lnSpc>
                <a:spcPct val="100000"/>
              </a:lnSpc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  <a:latin typeface="Arial (Headings)"/>
              </a:rPr>
              <a:t>Data Dictionary</a:t>
            </a:r>
          </a:p>
          <a:p>
            <a:pPr hangingPunct="1">
              <a:lnSpc>
                <a:spcPct val="100000"/>
              </a:lnSpc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  <a:latin typeface="Arial (Headings)"/>
              </a:rPr>
              <a:t>Prototype Screens</a:t>
            </a:r>
          </a:p>
          <a:p>
            <a:pPr hangingPunct="1">
              <a:lnSpc>
                <a:spcPct val="100000"/>
              </a:lnSpc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  <a:latin typeface="Arial (Headings)"/>
              </a:rPr>
              <a:t>What’s Next</a:t>
            </a:r>
          </a:p>
          <a:p>
            <a:pPr hangingPunct="1">
              <a:lnSpc>
                <a:spcPct val="100000"/>
              </a:lnSpc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  <a:latin typeface="Arial (Headings)"/>
              </a:rPr>
              <a:t>Questions</a:t>
            </a:r>
          </a:p>
          <a:p>
            <a:endParaRPr lang="en-US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7919374C-4EFD-4241-BC14-6AAEDF0D3C95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43800" y="6400800"/>
            <a:ext cx="1522413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solidFill>
                  <a:schemeClr val="bg1"/>
                </a:solidFill>
                <a:latin typeface="Impact" pitchFamily="34" charset="0"/>
              </a:rPr>
              <a:t>Project Progression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7919374C-4EFD-4241-BC14-6AAEDF0D3C95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5" name="Picture 2" descr="http://dl.dropbox.com/u/4815976/rspecstatus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676400"/>
            <a:ext cx="6781263" cy="304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SimSun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SimSun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SimSun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SimSun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34849</TotalTime>
  <Words>1041</Words>
  <Application>Microsoft Office PowerPoint</Application>
  <PresentationFormat>On-screen Show (4:3)</PresentationFormat>
  <Paragraphs>383</Paragraphs>
  <Slides>60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60</vt:i4>
      </vt:variant>
    </vt:vector>
  </HeadingPairs>
  <TitlesOfParts>
    <vt:vector size="62" baseType="lpstr">
      <vt:lpstr>Office Theme</vt:lpstr>
      <vt:lpstr>Office Theme</vt:lpstr>
      <vt:lpstr>Preliminary Design:  Smart Scheduling</vt:lpstr>
      <vt:lpstr>Welcome</vt:lpstr>
      <vt:lpstr>Agenda</vt:lpstr>
      <vt:lpstr>Empire Unlimited</vt:lpstr>
      <vt:lpstr>Agenda</vt:lpstr>
      <vt:lpstr>The Problem</vt:lpstr>
      <vt:lpstr>Examples</vt:lpstr>
      <vt:lpstr>Agenda</vt:lpstr>
      <vt:lpstr>Project Progression</vt:lpstr>
      <vt:lpstr>Agenda</vt:lpstr>
      <vt:lpstr>User Case Narratives</vt:lpstr>
      <vt:lpstr>User Case Narratives – Course Coordinator</vt:lpstr>
      <vt:lpstr>User Case Narratives - Faculty</vt:lpstr>
      <vt:lpstr>User Case Narratives – General User</vt:lpstr>
      <vt:lpstr>Agenda</vt:lpstr>
      <vt:lpstr>UML Diagram - Legend</vt:lpstr>
      <vt:lpstr>UML Diagram – Use Case Diagram</vt:lpstr>
      <vt:lpstr>UML Deployment Diagram</vt:lpstr>
      <vt:lpstr>Agenda</vt:lpstr>
      <vt:lpstr>Framework Map</vt:lpstr>
      <vt:lpstr>Framework Map</vt:lpstr>
      <vt:lpstr>Framework Map</vt:lpstr>
      <vt:lpstr>Agenda</vt:lpstr>
      <vt:lpstr>Data Flow Diagram - Overview</vt:lpstr>
      <vt:lpstr>Data Flow Diagram - Legend</vt:lpstr>
      <vt:lpstr>Data Flow Diagram – Context</vt:lpstr>
      <vt:lpstr>Data Flow Diagram – Level 0 </vt:lpstr>
      <vt:lpstr>Data Flow Diagram – Level 1</vt:lpstr>
      <vt:lpstr>Data Flow Diagram – Level 2</vt:lpstr>
      <vt:lpstr>Agenda</vt:lpstr>
      <vt:lpstr>Functional Requirements Inventory</vt:lpstr>
      <vt:lpstr>F. R. I. – Course Coordinator</vt:lpstr>
      <vt:lpstr>F. R. I. – Faculty</vt:lpstr>
      <vt:lpstr>F. R. I. – General User</vt:lpstr>
      <vt:lpstr>Non-Functional Requirements</vt:lpstr>
      <vt:lpstr>Agenda</vt:lpstr>
      <vt:lpstr>Testing</vt:lpstr>
      <vt:lpstr>Testing</vt:lpstr>
      <vt:lpstr>Testing</vt:lpstr>
      <vt:lpstr>Testing</vt:lpstr>
      <vt:lpstr>Testing</vt:lpstr>
      <vt:lpstr>Testing</vt:lpstr>
      <vt:lpstr>Agenda</vt:lpstr>
      <vt:lpstr>Data Dictionary</vt:lpstr>
      <vt:lpstr>Data Dictionary</vt:lpstr>
      <vt:lpstr>Agenda</vt:lpstr>
      <vt:lpstr>Prototype – Login View</vt:lpstr>
      <vt:lpstr>Prototype – Login View with Errors</vt:lpstr>
      <vt:lpstr>Prototype – Schedule Day View</vt:lpstr>
      <vt:lpstr>Prototype – Schedule Day View with filter</vt:lpstr>
      <vt:lpstr>Prototype – Schedule Day View with all filters</vt:lpstr>
      <vt:lpstr>Prototype – Schedule Week View</vt:lpstr>
      <vt:lpstr>Prototype – Schedule List View</vt:lpstr>
      <vt:lpstr>Prototype – Schedule List View with quick editing</vt:lpstr>
      <vt:lpstr>Prototype – Schedule List View sorting example</vt:lpstr>
      <vt:lpstr>Prototype – Resource CRUD View</vt:lpstr>
      <vt:lpstr>Prototype –  View Resource CRUD View</vt:lpstr>
      <vt:lpstr>Agenda</vt:lpstr>
      <vt:lpstr>What’s Next</vt:lpstr>
      <vt:lpstr>The End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Proposed Project:  Smart Scheduling</dc:title>
  <dc:creator>Software Engineering</dc:creator>
  <cp:lastModifiedBy>collin</cp:lastModifiedBy>
  <cp:revision>53</cp:revision>
  <cp:lastPrinted>1601-01-01T00:00:00Z</cp:lastPrinted>
  <dcterms:created xsi:type="dcterms:W3CDTF">1601-01-01T00:00:00Z</dcterms:created>
  <dcterms:modified xsi:type="dcterms:W3CDTF">2010-12-15T18:06:01Z</dcterms:modified>
</cp:coreProperties>
</file>