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-1112" y="-1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7151071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Kirby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Joe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At a high level we are creating an application to help students understand deductive reasoning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Instructors create course content and assign that content in any manner they desire (quiz, homework, exam, etx.). The students must then complete this content for a grade. The instructor can also override grades just like in blackboard.</a:t>
            </a:r>
          </a:p>
          <a:p>
            <a:pPr marL="457200" lvl="0" indent="-228600">
              <a:spcBef>
                <a:spcPts val="0"/>
              </a:spcBef>
            </a:pPr>
            <a:r>
              <a:rPr lang="en"/>
              <a:t>The instructor can go back and look at statistics on a per proof basis and understand what parts of proofs students are having issues with. This information can then be used by the instructor to help his/her students better understand the mistakes they are making in the deductive process.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Dan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Story 1 </a:t>
            </a:r>
            <a:r>
              <a:rPr lang="en" sz="950">
                <a:highlight>
                  <a:srgbClr val="FFFFFF"/>
                </a:highlight>
              </a:rPr>
              <a:t>Acceptance Criteria:</a:t>
            </a:r>
          </a:p>
          <a:p>
            <a:pPr rtl="0">
              <a:spcBef>
                <a:spcPts val="0"/>
              </a:spcBef>
              <a:buNone/>
            </a:pPr>
            <a:endParaRPr sz="950">
              <a:highlight>
                <a:srgbClr val="FFFFFF"/>
              </a:highlight>
            </a:endParaRPr>
          </a:p>
          <a:p>
            <a:pPr rtl="0">
              <a:spcBef>
                <a:spcPts val="0"/>
              </a:spcBef>
              <a:buNone/>
            </a:pPr>
            <a:r>
              <a:rPr lang="en" sz="950">
                <a:highlight>
                  <a:srgbClr val="FFFFFF"/>
                </a:highlight>
              </a:rPr>
              <a:t>Students can log on, and then select a course from a list.  Logging on consists of a username and password combination.  This is assigned to them at some point, and persists throughout their student lifetime.  Students should be able to recover from forgetting username/password, as well as managing their account.</a:t>
            </a:r>
          </a:p>
          <a:p>
            <a:pPr rtl="0">
              <a:spcBef>
                <a:spcPts val="0"/>
              </a:spcBef>
              <a:buNone/>
            </a:pPr>
            <a:endParaRPr sz="950">
              <a:highlight>
                <a:srgbClr val="FFFFFF"/>
              </a:highlight>
            </a:endParaRPr>
          </a:p>
          <a:p>
            <a:pPr rtl="0">
              <a:spcBef>
                <a:spcPts val="0"/>
              </a:spcBef>
              <a:buNone/>
            </a:pPr>
            <a:r>
              <a:rPr lang="en" sz="950">
                <a:highlight>
                  <a:srgbClr val="FFFFFF"/>
                </a:highlight>
              </a:rPr>
              <a:t>Story 2 Acceptance Criteria:</a:t>
            </a:r>
          </a:p>
          <a:p>
            <a:pPr rtl="0">
              <a:spcBef>
                <a:spcPts val="0"/>
              </a:spcBef>
              <a:buNone/>
            </a:pPr>
            <a:endParaRPr sz="950">
              <a:highlight>
                <a:srgbClr val="FFFFFF"/>
              </a:highlight>
            </a:endParaRPr>
          </a:p>
          <a:p>
            <a:pPr rtl="0">
              <a:spcBef>
                <a:spcPts val="0"/>
              </a:spcBef>
              <a:buNone/>
            </a:pPr>
            <a:r>
              <a:rPr lang="en" sz="950">
                <a:highlight>
                  <a:srgbClr val="FFFFFF"/>
                </a:highlight>
              </a:rPr>
              <a:t>Given that the server is up and the login works and the application works</a:t>
            </a:r>
          </a:p>
          <a:p>
            <a:pPr rtl="0">
              <a:spcBef>
                <a:spcPts val="0"/>
              </a:spcBef>
              <a:buNone/>
            </a:pPr>
            <a:r>
              <a:rPr lang="en" sz="950">
                <a:highlight>
                  <a:srgbClr val="FFFFFF"/>
                </a:highlight>
              </a:rPr>
              <a:t>When the instructor makes a proof</a:t>
            </a:r>
          </a:p>
          <a:p>
            <a:pPr rtl="0">
              <a:spcBef>
                <a:spcPts val="0"/>
              </a:spcBef>
              <a:buNone/>
            </a:pPr>
            <a:r>
              <a:rPr lang="en" sz="950">
                <a:highlight>
                  <a:srgbClr val="FFFFFF"/>
                </a:highlight>
              </a:rPr>
              <a:t>a set of card pairs are produced (proof statement / justification), extra cards (optional), and a grading rubric.</a:t>
            </a:r>
          </a:p>
          <a:p>
            <a:pPr rtl="0">
              <a:spcBef>
                <a:spcPts val="0"/>
              </a:spcBef>
              <a:buNone/>
            </a:pPr>
            <a:r>
              <a:rPr lang="en" sz="950">
                <a:highlight>
                  <a:srgbClr val="FFFFFF"/>
                </a:highlight>
              </a:rPr>
              <a:t>Then students need to be able to do the proof</a:t>
            </a:r>
          </a:p>
          <a:p>
            <a:pPr rtl="0">
              <a:spcBef>
                <a:spcPts val="0"/>
              </a:spcBef>
              <a:buNone/>
            </a:pPr>
            <a:r>
              <a:rPr lang="en" sz="950">
                <a:highlight>
                  <a:srgbClr val="FFFFFF"/>
                </a:highlight>
              </a:rPr>
              <a:t>ensure students can do proof</a:t>
            </a:r>
          </a:p>
          <a:p>
            <a:pPr>
              <a:spcBef>
                <a:spcPts val="0"/>
              </a:spcBef>
              <a:buNone/>
            </a:pPr>
            <a:r>
              <a:rPr lang="en" sz="950">
                <a:highlight>
                  <a:srgbClr val="FFFFFF"/>
                </a:highlight>
              </a:rPr>
              <a:t>ensure students can submit proof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Story 3 </a:t>
            </a:r>
            <a:r>
              <a:rPr lang="en" sz="950">
                <a:highlight>
                  <a:srgbClr val="FFFFFF"/>
                </a:highlight>
              </a:rPr>
              <a:t>Acceptance Criteria:</a:t>
            </a:r>
          </a:p>
          <a:p>
            <a:pPr rtl="0">
              <a:spcBef>
                <a:spcPts val="0"/>
              </a:spcBef>
              <a:buNone/>
            </a:pPr>
            <a:endParaRPr sz="950">
              <a:highlight>
                <a:srgbClr val="FFFFFF"/>
              </a:highlight>
            </a:endParaRPr>
          </a:p>
          <a:p>
            <a:pPr rtl="0">
              <a:spcBef>
                <a:spcPts val="0"/>
              </a:spcBef>
              <a:buNone/>
            </a:pPr>
            <a:r>
              <a:rPr lang="en" sz="950">
                <a:highlight>
                  <a:srgbClr val="FFFFFF"/>
                </a:highlight>
              </a:rPr>
              <a:t>Given that an instructor is logged in</a:t>
            </a:r>
          </a:p>
          <a:p>
            <a:pPr rtl="0">
              <a:spcBef>
                <a:spcPts val="0"/>
              </a:spcBef>
              <a:buNone/>
            </a:pPr>
            <a:r>
              <a:rPr lang="en" sz="950">
                <a:highlight>
                  <a:srgbClr val="FFFFFF"/>
                </a:highlight>
              </a:rPr>
              <a:t>and that there are questions in the database</a:t>
            </a:r>
          </a:p>
          <a:p>
            <a:pPr rtl="0">
              <a:spcBef>
                <a:spcPts val="0"/>
              </a:spcBef>
              <a:buNone/>
            </a:pPr>
            <a:r>
              <a:rPr lang="en" sz="950">
                <a:highlight>
                  <a:srgbClr val="FFFFFF"/>
                </a:highlight>
              </a:rPr>
              <a:t>Then the instructor should be able to select from the questions to create a quiz</a:t>
            </a:r>
          </a:p>
          <a:p>
            <a:pPr rtl="0">
              <a:spcBef>
                <a:spcPts val="0"/>
              </a:spcBef>
              <a:buNone/>
            </a:pPr>
            <a:r>
              <a:rPr lang="en" sz="950">
                <a:highlight>
                  <a:srgbClr val="FFFFFF"/>
                </a:highlight>
              </a:rPr>
              <a:t>    </a:t>
            </a:r>
          </a:p>
          <a:p>
            <a:pPr rtl="0">
              <a:spcBef>
                <a:spcPts val="0"/>
              </a:spcBef>
              <a:buNone/>
            </a:pPr>
            <a:r>
              <a:rPr lang="en" sz="950">
                <a:highlight>
                  <a:srgbClr val="FFFFFF"/>
                </a:highlight>
              </a:rPr>
              <a:t>The system will have questions stored in various locations (local/global), from which an instructor can select for insertion into a quiz.  For the quiz, point values must be determined before actual deployment.  The quiz will have a due date/time.  It will automatically grade all quiz proofs, according to each rubric.  The instructor can then adjust scores and place notes for each proof.</a:t>
            </a:r>
          </a:p>
          <a:p>
            <a:pPr rtl="0">
              <a:spcBef>
                <a:spcPts val="0"/>
              </a:spcBef>
              <a:buNone/>
            </a:pPr>
            <a:endParaRPr sz="950">
              <a:highlight>
                <a:srgbClr val="FFFFFF"/>
              </a:highlight>
            </a:endParaRPr>
          </a:p>
          <a:p>
            <a:pPr rtl="0">
              <a:spcBef>
                <a:spcPts val="0"/>
              </a:spcBef>
              <a:buNone/>
            </a:pPr>
            <a:r>
              <a:rPr lang="en" sz="950">
                <a:highlight>
                  <a:srgbClr val="FFFFFF"/>
                </a:highlight>
              </a:rPr>
              <a:t>Story 4 Acceptance Criteria:</a:t>
            </a:r>
          </a:p>
          <a:p>
            <a:pPr rtl="0">
              <a:spcBef>
                <a:spcPts val="0"/>
              </a:spcBef>
              <a:buNone/>
            </a:pPr>
            <a:endParaRPr sz="950">
              <a:highlight>
                <a:srgbClr val="FFFFFF"/>
              </a:highlight>
            </a:endParaRPr>
          </a:p>
          <a:p>
            <a:pPr rtl="0">
              <a:spcBef>
                <a:spcPts val="0"/>
              </a:spcBef>
              <a:buNone/>
            </a:pPr>
            <a:r>
              <a:rPr lang="en" sz="950">
                <a:highlight>
                  <a:srgbClr val="FFFFFF"/>
                </a:highlight>
              </a:rPr>
              <a:t>Given that I’m logged in as an instructor,</a:t>
            </a:r>
          </a:p>
          <a:p>
            <a:pPr rtl="0">
              <a:spcBef>
                <a:spcPts val="0"/>
              </a:spcBef>
              <a:buNone/>
            </a:pPr>
            <a:r>
              <a:rPr lang="en" sz="950">
                <a:highlight>
                  <a:srgbClr val="FFFFFF"/>
                </a:highlight>
              </a:rPr>
              <a:t>and that I have a course with students in it</a:t>
            </a:r>
          </a:p>
          <a:p>
            <a:pPr rtl="0">
              <a:spcBef>
                <a:spcPts val="0"/>
              </a:spcBef>
              <a:buNone/>
            </a:pPr>
            <a:r>
              <a:rPr lang="en" sz="950">
                <a:highlight>
                  <a:srgbClr val="FFFFFF"/>
                </a:highlight>
              </a:rPr>
              <a:t>and that I have created a quiz</a:t>
            </a:r>
          </a:p>
          <a:p>
            <a:pPr rtl="0">
              <a:spcBef>
                <a:spcPts val="0"/>
              </a:spcBef>
              <a:buNone/>
            </a:pPr>
            <a:r>
              <a:rPr lang="en" sz="950">
                <a:highlight>
                  <a:srgbClr val="FFFFFF"/>
                </a:highlight>
              </a:rPr>
              <a:t>Then I should be able to assign the quiz to the course</a:t>
            </a:r>
          </a:p>
          <a:p>
            <a:pPr>
              <a:spcBef>
                <a:spcPts val="0"/>
              </a:spcBef>
              <a:buNone/>
            </a:pPr>
            <a:r>
              <a:rPr lang="en" sz="950">
                <a:highlight>
                  <a:srgbClr val="FFFFFF"/>
                </a:highlight>
              </a:rPr>
              <a:t>and students will get a notification to take the quiz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Filipe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Current sprint burndown as of 11/8 and waiting on Dr. Lim to verify the first two stories and that will bring remaining points to 8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Filipe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Assuming Dr. Lim verifies both the Login and Create Proof stories, we will have an estimated velocity of 13 ( 5 + 8 ). 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Andy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Andy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Kirby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5200"/>
            </a:lvl1pPr>
            <a:lvl2pPr algn="ctr">
              <a:spcBef>
                <a:spcPts val="0"/>
              </a:spcBef>
              <a:buSzPct val="100000"/>
              <a:defRPr sz="5200"/>
            </a:lvl2pPr>
            <a:lvl3pPr algn="ctr">
              <a:spcBef>
                <a:spcPts val="0"/>
              </a:spcBef>
              <a:buSzPct val="100000"/>
              <a:defRPr sz="5200"/>
            </a:lvl3pPr>
            <a:lvl4pPr algn="ctr">
              <a:spcBef>
                <a:spcPts val="0"/>
              </a:spcBef>
              <a:buSzPct val="100000"/>
              <a:defRPr sz="5200"/>
            </a:lvl4pPr>
            <a:lvl5pPr algn="ctr">
              <a:spcBef>
                <a:spcPts val="0"/>
              </a:spcBef>
              <a:buSzPct val="100000"/>
              <a:defRPr sz="5200"/>
            </a:lvl5pPr>
            <a:lvl6pPr algn="ctr">
              <a:spcBef>
                <a:spcPts val="0"/>
              </a:spcBef>
              <a:buSzPct val="100000"/>
              <a:defRPr sz="5200"/>
            </a:lvl6pPr>
            <a:lvl7pPr algn="ctr">
              <a:spcBef>
                <a:spcPts val="0"/>
              </a:spcBef>
              <a:buSzPct val="100000"/>
              <a:defRPr sz="5200"/>
            </a:lvl7pPr>
            <a:lvl8pPr algn="ctr">
              <a:spcBef>
                <a:spcPts val="0"/>
              </a:spcBef>
              <a:buSzPct val="100000"/>
              <a:defRPr sz="5200"/>
            </a:lvl8pPr>
            <a:lvl9pPr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12000"/>
            </a:lvl1pPr>
            <a:lvl2pPr algn="ctr">
              <a:spcBef>
                <a:spcPts val="0"/>
              </a:spcBef>
              <a:buSzPct val="100000"/>
              <a:defRPr sz="12000"/>
            </a:lvl2pPr>
            <a:lvl3pPr algn="ctr">
              <a:spcBef>
                <a:spcPts val="0"/>
              </a:spcBef>
              <a:buSzPct val="100000"/>
              <a:defRPr sz="12000"/>
            </a:lvl3pPr>
            <a:lvl4pPr algn="ctr">
              <a:spcBef>
                <a:spcPts val="0"/>
              </a:spcBef>
              <a:buSzPct val="100000"/>
              <a:defRPr sz="12000"/>
            </a:lvl4pPr>
            <a:lvl5pPr algn="ctr">
              <a:spcBef>
                <a:spcPts val="0"/>
              </a:spcBef>
              <a:buSzPct val="100000"/>
              <a:defRPr sz="12000"/>
            </a:lvl5pPr>
            <a:lvl6pPr algn="ctr">
              <a:spcBef>
                <a:spcPts val="0"/>
              </a:spcBef>
              <a:buSzPct val="100000"/>
              <a:defRPr sz="12000"/>
            </a:lvl6pPr>
            <a:lvl7pPr algn="ctr">
              <a:spcBef>
                <a:spcPts val="0"/>
              </a:spcBef>
              <a:buSzPct val="100000"/>
              <a:defRPr sz="12000"/>
            </a:lvl7pPr>
            <a:lvl8pPr algn="ctr">
              <a:spcBef>
                <a:spcPts val="0"/>
              </a:spcBef>
              <a:buSzPct val="100000"/>
              <a:defRPr sz="12000"/>
            </a:lvl8pPr>
            <a:lvl9pPr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>
              <a:spcBef>
                <a:spcPts val="0"/>
              </a:spcBef>
              <a:buSzPct val="100000"/>
              <a:defRPr sz="3600"/>
            </a:lvl1pPr>
            <a:lvl2pPr algn="ctr">
              <a:spcBef>
                <a:spcPts val="0"/>
              </a:spcBef>
              <a:buSzPct val="100000"/>
              <a:defRPr sz="3600"/>
            </a:lvl2pPr>
            <a:lvl3pPr algn="ctr">
              <a:spcBef>
                <a:spcPts val="0"/>
              </a:spcBef>
              <a:buSzPct val="100000"/>
              <a:defRPr sz="3600"/>
            </a:lvl3pPr>
            <a:lvl4pPr algn="ctr">
              <a:spcBef>
                <a:spcPts val="0"/>
              </a:spcBef>
              <a:buSzPct val="100000"/>
              <a:defRPr sz="3600"/>
            </a:lvl4pPr>
            <a:lvl5pPr algn="ctr">
              <a:spcBef>
                <a:spcPts val="0"/>
              </a:spcBef>
              <a:buSzPct val="100000"/>
              <a:defRPr sz="3600"/>
            </a:lvl5pPr>
            <a:lvl6pPr algn="ctr">
              <a:spcBef>
                <a:spcPts val="0"/>
              </a:spcBef>
              <a:buSzPct val="100000"/>
              <a:defRPr sz="3600"/>
            </a:lvl6pPr>
            <a:lvl7pPr algn="ctr">
              <a:spcBef>
                <a:spcPts val="0"/>
              </a:spcBef>
              <a:buSzPct val="100000"/>
              <a:defRPr sz="3600"/>
            </a:lvl7pPr>
            <a:lvl8pPr algn="ctr">
              <a:spcBef>
                <a:spcPts val="0"/>
              </a:spcBef>
              <a:buSzPct val="100000"/>
              <a:defRPr sz="3600"/>
            </a:lvl8pPr>
            <a:lvl9pPr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2400"/>
            </a:lvl1pPr>
            <a:lvl2pPr>
              <a:spcBef>
                <a:spcPts val="0"/>
              </a:spcBef>
              <a:buSzPct val="100000"/>
              <a:defRPr sz="2400"/>
            </a:lvl2pPr>
            <a:lvl3pPr>
              <a:spcBef>
                <a:spcPts val="0"/>
              </a:spcBef>
              <a:buSzPct val="100000"/>
              <a:defRPr sz="2400"/>
            </a:lvl3pPr>
            <a:lvl4pPr>
              <a:spcBef>
                <a:spcPts val="0"/>
              </a:spcBef>
              <a:buSzPct val="100000"/>
              <a:defRPr sz="2400"/>
            </a:lvl4pPr>
            <a:lvl5pPr>
              <a:spcBef>
                <a:spcPts val="0"/>
              </a:spcBef>
              <a:buSzPct val="100000"/>
              <a:defRPr sz="2400"/>
            </a:lvl5pPr>
            <a:lvl6pPr>
              <a:spcBef>
                <a:spcPts val="0"/>
              </a:spcBef>
              <a:buSzPct val="100000"/>
              <a:defRPr sz="2400"/>
            </a:lvl6pPr>
            <a:lvl7pPr>
              <a:spcBef>
                <a:spcPts val="0"/>
              </a:spcBef>
              <a:buSzPct val="100000"/>
              <a:defRPr sz="2400"/>
            </a:lvl7pPr>
            <a:lvl8pPr>
              <a:spcBef>
                <a:spcPts val="0"/>
              </a:spcBef>
              <a:buSzPct val="100000"/>
              <a:defRPr sz="2400"/>
            </a:lvl8pPr>
            <a:lvl9pPr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2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SzPct val="100000"/>
              <a:defRPr sz="4800"/>
            </a:lvl1pPr>
            <a:lvl2pPr>
              <a:spcBef>
                <a:spcPts val="0"/>
              </a:spcBef>
              <a:buSzPct val="100000"/>
              <a:defRPr sz="4800"/>
            </a:lvl2pPr>
            <a:lvl3pPr>
              <a:spcBef>
                <a:spcPts val="0"/>
              </a:spcBef>
              <a:buSzPct val="100000"/>
              <a:defRPr sz="4800"/>
            </a:lvl3pPr>
            <a:lvl4pPr>
              <a:spcBef>
                <a:spcPts val="0"/>
              </a:spcBef>
              <a:buSzPct val="100000"/>
              <a:defRPr sz="4800"/>
            </a:lvl4pPr>
            <a:lvl5pPr>
              <a:spcBef>
                <a:spcPts val="0"/>
              </a:spcBef>
              <a:buSzPct val="100000"/>
              <a:defRPr sz="4800"/>
            </a:lvl5pPr>
            <a:lvl6pPr>
              <a:spcBef>
                <a:spcPts val="0"/>
              </a:spcBef>
              <a:buSzPct val="100000"/>
              <a:defRPr sz="4800"/>
            </a:lvl6pPr>
            <a:lvl7pPr>
              <a:spcBef>
                <a:spcPts val="0"/>
              </a:spcBef>
              <a:buSzPct val="100000"/>
              <a:defRPr sz="4800"/>
            </a:lvl7pPr>
            <a:lvl8pPr>
              <a:spcBef>
                <a:spcPts val="0"/>
              </a:spcBef>
              <a:buSzPct val="100000"/>
              <a:defRPr sz="4800"/>
            </a:lvl8pPr>
            <a:lvl9pPr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/>
        </p:nvSpPr>
        <p:spPr>
          <a:xfrm>
            <a:off x="4572000" y="25"/>
            <a:ext cx="4572000" cy="51434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200"/>
            </a:lvl1pPr>
            <a:lvl2pPr algn="ctr">
              <a:spcBef>
                <a:spcPts val="0"/>
              </a:spcBef>
              <a:buSzPct val="100000"/>
              <a:defRPr sz="4200"/>
            </a:lvl2pPr>
            <a:lvl3pPr algn="ctr">
              <a:spcBef>
                <a:spcPts val="0"/>
              </a:spcBef>
              <a:buSzPct val="100000"/>
              <a:defRPr sz="4200"/>
            </a:lvl3pPr>
            <a:lvl4pPr algn="ctr">
              <a:spcBef>
                <a:spcPts val="0"/>
              </a:spcBef>
              <a:buSzPct val="100000"/>
              <a:defRPr sz="4200"/>
            </a:lvl4pPr>
            <a:lvl5pPr algn="ctr">
              <a:spcBef>
                <a:spcPts val="0"/>
              </a:spcBef>
              <a:buSzPct val="100000"/>
              <a:defRPr sz="4200"/>
            </a:lvl5pPr>
            <a:lvl6pPr algn="ctr">
              <a:spcBef>
                <a:spcPts val="0"/>
              </a:spcBef>
              <a:buSzPct val="100000"/>
              <a:defRPr sz="4200"/>
            </a:lvl6pPr>
            <a:lvl7pPr algn="ctr">
              <a:spcBef>
                <a:spcPts val="0"/>
              </a:spcBef>
              <a:buSzPct val="100000"/>
              <a:defRPr sz="4200"/>
            </a:lvl7pPr>
            <a:lvl8pPr algn="ctr">
              <a:spcBef>
                <a:spcPts val="0"/>
              </a:spcBef>
              <a:buSzPct val="100000"/>
              <a:defRPr sz="4200"/>
            </a:lvl8pPr>
            <a:lvl9pPr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199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</a:rPr>
              <a:t>‹#›</a:t>
            </a:fld>
            <a:endParaRPr lang="en" sz="1000">
              <a:solidFill>
                <a:schemeClr val="lt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oraserv.cs.siena.edu/~perm_elite/Elite/loginform.php" TargetMode="External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ctrTitle"/>
          </p:nvPr>
        </p:nvSpPr>
        <p:spPr>
          <a:xfrm>
            <a:off x="311708" y="168100"/>
            <a:ext cx="8520599" cy="2052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l">
              <a:spcBef>
                <a:spcPts val="0"/>
              </a:spcBef>
              <a:buNone/>
            </a:pPr>
            <a:r>
              <a:rPr lang="en" sz="7200"/>
              <a:t>Elite</a:t>
            </a:r>
          </a:p>
        </p:txBody>
      </p:sp>
      <p:sp>
        <p:nvSpPr>
          <p:cNvPr id="51" name="Shape 5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Test Cases</a:t>
            </a:r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111" name="Shape 1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050750"/>
            <a:ext cx="8520599" cy="3977924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Shape 112"/>
          <p:cNvSpPr/>
          <p:nvPr/>
        </p:nvSpPr>
        <p:spPr>
          <a:xfrm>
            <a:off x="6196425" y="3438325"/>
            <a:ext cx="791999" cy="456599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000"/>
              <a:t>What Are We Trying to Accomplish?	</a:t>
            </a:r>
          </a:p>
        </p:txBody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SzPct val="100000"/>
            </a:pPr>
            <a:r>
              <a:rPr lang="en" sz="2400"/>
              <a:t>Create an application to help users practice deductive reasoning</a:t>
            </a:r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en" sz="2400"/>
              <a:t>Utilize an instructor/student structure like blackboard</a:t>
            </a:r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en" sz="2400"/>
              <a:t>Incorporate statistics tracking within the database</a:t>
            </a:r>
          </a:p>
          <a:p>
            <a:pPr lvl="0">
              <a:spcBef>
                <a:spcPts val="0"/>
              </a:spcBef>
              <a:buNone/>
            </a:pPr>
            <a:endParaRPr sz="2400"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000" u="sng">
                <a:solidFill>
                  <a:schemeClr val="hlink"/>
                </a:solidFill>
                <a:hlinkClick r:id="rId3"/>
              </a:rPr>
              <a:t>Completed User Stories</a:t>
            </a:r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311700" y="1017725"/>
            <a:ext cx="8520599" cy="17714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SzPct val="100000"/>
            </a:pPr>
            <a:r>
              <a:rPr lang="en" sz="2400"/>
              <a:t>As a User, I want to login so I can see my Student/Instructor interface.</a:t>
            </a:r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en" sz="2400"/>
              <a:t>As an Instructor, I want to set up a proof so I can assess my students.</a:t>
            </a:r>
          </a:p>
          <a:p>
            <a:pPr lvl="0" rtl="0">
              <a:spcBef>
                <a:spcPts val="0"/>
              </a:spcBef>
              <a:buNone/>
            </a:pPr>
            <a:endParaRPr sz="2400"/>
          </a:p>
          <a:p>
            <a:pPr lvl="0" rtl="0">
              <a:spcBef>
                <a:spcPts val="0"/>
              </a:spcBef>
              <a:buNone/>
            </a:pPr>
            <a:endParaRPr sz="2400"/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pic>
        <p:nvPicPr>
          <p:cNvPr id="64" name="Shape 6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34775" y="2940575"/>
            <a:ext cx="3174299" cy="1847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Shape 6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909300" y="2917212"/>
            <a:ext cx="3261625" cy="1894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In Progress</a:t>
            </a:r>
            <a:r>
              <a:rPr lang="en" sz="3000"/>
              <a:t> User Stories</a:t>
            </a:r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SzPct val="100000"/>
            </a:pPr>
            <a:r>
              <a:rPr lang="en" sz="2400"/>
              <a:t>As an Instructor, I want to be able to create quizzes out of predetermined questions so my students can take them.</a:t>
            </a:r>
          </a:p>
          <a:p>
            <a:pPr marL="457200" lvl="0" indent="-228600">
              <a:spcBef>
                <a:spcPts val="0"/>
              </a:spcBef>
              <a:buSzPct val="100000"/>
            </a:pPr>
            <a:r>
              <a:rPr lang="en" sz="2400"/>
              <a:t>As an Instructor, I want to be able to assign a quiz to my students so they can take them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Sprint Burndown</a:t>
            </a:r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78" name="Shape 7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098100"/>
            <a:ext cx="8520600" cy="3525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Velocity	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311700" y="1125750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SzPct val="100000"/>
            </a:pPr>
            <a:r>
              <a:rPr lang="en" sz="2400"/>
              <a:t>Total Tasks  15 (21 points)</a:t>
            </a:r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en" sz="2400"/>
              <a:t>Completed tasks 9 (13 points)</a:t>
            </a:r>
          </a:p>
        </p:txBody>
      </p:sp>
      <p:pic>
        <p:nvPicPr>
          <p:cNvPr id="85" name="Shape 8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1625" y="2181775"/>
            <a:ext cx="5143524" cy="2766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ER Diagram</a:t>
            </a:r>
          </a:p>
        </p:txBody>
      </p:sp>
      <p:pic>
        <p:nvPicPr>
          <p:cNvPr id="91" name="Shape 9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18175" y="1140150"/>
            <a:ext cx="6180650" cy="3603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                   Deployment Diagram</a:t>
            </a:r>
          </a:p>
        </p:txBody>
      </p:sp>
      <p:pic>
        <p:nvPicPr>
          <p:cNvPr id="97" name="Shape 9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55950" y="1017722"/>
            <a:ext cx="5850074" cy="37149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Test Cases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104" name="Shape 10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152475"/>
            <a:ext cx="8520599" cy="3469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theme/theme1.xml><?xml version="1.0" encoding="utf-8"?>
<a:theme xmlns:a="http://schemas.openxmlformats.org/drawingml/2006/main" name="simple-dark-2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600</Words>
  <Application>Microsoft Macintosh PowerPoint</Application>
  <PresentationFormat>On-screen Show (16:9)</PresentationFormat>
  <Paragraphs>61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simple-dark-2</vt:lpstr>
      <vt:lpstr>Elite</vt:lpstr>
      <vt:lpstr>What Are We Trying to Accomplish? </vt:lpstr>
      <vt:lpstr>Completed User Stories</vt:lpstr>
      <vt:lpstr>In Progress User Stories</vt:lpstr>
      <vt:lpstr>Sprint Burndown</vt:lpstr>
      <vt:lpstr>Velocity </vt:lpstr>
      <vt:lpstr>ER Diagram</vt:lpstr>
      <vt:lpstr>                   Deployment Diagram</vt:lpstr>
      <vt:lpstr>Test Cases</vt:lpstr>
      <vt:lpstr>Test Cases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Elite</dc:title>
  <cp:lastModifiedBy>Kirby O'Keefe</cp:lastModifiedBy>
  <cp:revision>1</cp:revision>
  <dcterms:modified xsi:type="dcterms:W3CDTF">2015-11-16T16:18:37Z</dcterms:modified>
</cp:coreProperties>
</file>