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56" r:id="rId2"/>
    <p:sldId id="281" r:id="rId3"/>
    <p:sldId id="282" r:id="rId4"/>
    <p:sldId id="283" r:id="rId5"/>
    <p:sldId id="284" r:id="rId6"/>
    <p:sldId id="285" r:id="rId7"/>
    <p:sldId id="286" r:id="rId8"/>
    <p:sldId id="287" r:id="rId9"/>
    <p:sldId id="289" r:id="rId10"/>
    <p:sldId id="290" r:id="rId11"/>
    <p:sldId id="291" r:id="rId12"/>
    <p:sldId id="293" r:id="rId13"/>
    <p:sldId id="311" r:id="rId14"/>
    <p:sldId id="292" r:id="rId15"/>
    <p:sldId id="294" r:id="rId16"/>
    <p:sldId id="312" r:id="rId17"/>
    <p:sldId id="313" r:id="rId18"/>
    <p:sldId id="314" r:id="rId19"/>
    <p:sldId id="336" r:id="rId20"/>
    <p:sldId id="316" r:id="rId21"/>
    <p:sldId id="315" r:id="rId22"/>
    <p:sldId id="317" r:id="rId23"/>
    <p:sldId id="318" r:id="rId24"/>
    <p:sldId id="319" r:id="rId25"/>
    <p:sldId id="320" r:id="rId26"/>
    <p:sldId id="337" r:id="rId27"/>
    <p:sldId id="297" r:id="rId28"/>
    <p:sldId id="298" r:id="rId29"/>
    <p:sldId id="303" r:id="rId30"/>
    <p:sldId id="321" r:id="rId31"/>
    <p:sldId id="304" r:id="rId32"/>
    <p:sldId id="306" r:id="rId33"/>
    <p:sldId id="322" r:id="rId34"/>
    <p:sldId id="328" r:id="rId35"/>
    <p:sldId id="307" r:id="rId36"/>
    <p:sldId id="323" r:id="rId37"/>
    <p:sldId id="324" r:id="rId38"/>
    <p:sldId id="325" r:id="rId39"/>
    <p:sldId id="326" r:id="rId40"/>
    <p:sldId id="327" r:id="rId41"/>
    <p:sldId id="329" r:id="rId42"/>
    <p:sldId id="330" r:id="rId43"/>
    <p:sldId id="331" r:id="rId44"/>
    <p:sldId id="332" r:id="rId45"/>
    <p:sldId id="333" r:id="rId46"/>
    <p:sldId id="334" r:id="rId47"/>
    <p:sldId id="335" r:id="rId48"/>
    <p:sldId id="308" r:id="rId49"/>
    <p:sldId id="310" r:id="rId50"/>
    <p:sldId id="28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6EA"/>
    <a:srgbClr val="2F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1" autoAdjust="0"/>
  </p:normalViewPr>
  <p:slideViewPr>
    <p:cSldViewPr snapToGrid="0">
      <p:cViewPr>
        <p:scale>
          <a:sx n="74" d="100"/>
          <a:sy n="74" d="100"/>
        </p:scale>
        <p:origin x="-77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9C3CD-D202-40F4-B6F9-896A799AB945}" type="datetimeFigureOut">
              <a:rPr lang="en-US" smtClean="0"/>
              <a:t>12/2/13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2E5A2-5ACB-4A89-A317-CBCBBD1855CC}" type="slidenum">
              <a:rPr lang="en-US" smtClean="0"/>
              <a:t>‹#›</a:t>
            </a:fld>
            <a:endParaRPr lang="en-US"/>
          </a:p>
        </p:txBody>
      </p:sp>
    </p:spTree>
    <p:extLst>
      <p:ext uri="{BB962C8B-B14F-4D97-AF65-F5344CB8AC3E}">
        <p14:creationId xmlns:p14="http://schemas.microsoft.com/office/powerpoint/2010/main" val="37418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E5A2-5ACB-4A89-A317-CBCBBD1855CC}" type="slidenum">
              <a:rPr lang="en-US" smtClean="0"/>
              <a:t>1</a:t>
            </a:fld>
            <a:endParaRPr lang="en-US"/>
          </a:p>
        </p:txBody>
      </p:sp>
    </p:spTree>
    <p:extLst>
      <p:ext uri="{BB962C8B-B14F-4D97-AF65-F5344CB8AC3E}">
        <p14:creationId xmlns:p14="http://schemas.microsoft.com/office/powerpoint/2010/main" val="162383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3F0995-BBBD-47F6-9A7F-C1639F7F7DB7}"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3DE9-BFC0-417D-BBAD-E851F82964F5}" type="datetime1">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ACE58-3946-410C-83A4-F9BBFE74BE05}"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932D5-E4C9-424F-BFAF-63C339CFBA12}"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62BAB-06CF-4B1B-8F72-EF7FC728C5F6}"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387ED-5B8C-480E-BC0F-9E4DEA8C595B}"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CBFAB-C669-4797-A36B-FAA32C72BA58}"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6A656-7233-44BC-BACB-96363E500207}"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0C972-E153-4486-94EC-03EA3A629B32}"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AF089-AA17-406B-A127-9B6FAF0FF783}"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99254-5841-4BE7-9B81-940B197BABBA}" type="datetime1">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BCA12-9BE1-4E1A-B386-8A0F2E0D71AA}" type="datetime1">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CF372-3A21-45AB-BC4F-DBF7A3C5EF5E}" type="datetime1">
              <a:rPr lang="en-US" smtClean="0"/>
              <a:t>12/2/13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026AA-0722-4EBF-83EB-935D6A6A2F4D}" type="datetime1">
              <a:rPr lang="en-US" smtClean="0"/>
              <a:t>12/2/13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CC529-6D10-409B-8E49-9FEE42DB6941}" type="datetime1">
              <a:rPr lang="en-US" smtClean="0"/>
              <a:t>12/2/13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0389E-95D8-4CEF-B153-63EA1455B091}" type="datetime1">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D16C5E4-303A-4223-94D2-97BDDF157FC5}" type="datetime1">
              <a:rPr lang="en-US" smtClean="0"/>
              <a:t>12/2/13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3DA902C-8BE7-48B8-B55E-404ABCCF85FF}" type="datetime1">
              <a:rPr lang="en-US" smtClean="0"/>
              <a:t>12/2/13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854" y="180304"/>
            <a:ext cx="10650828" cy="5765443"/>
          </a:xfrm>
        </p:spPr>
        <p:txBody>
          <a:bodyPr>
            <a:normAutofit fontScale="90000"/>
          </a:bodyPr>
          <a:lstStyle/>
          <a:p>
            <a:pPr>
              <a:lnSpc>
                <a:spcPts val="9100"/>
              </a:lnSpc>
              <a:spcBef>
                <a:spcPts val="1200"/>
              </a:spcBef>
              <a:spcAft>
                <a:spcPts val="2400"/>
              </a:spcAft>
            </a:pPr>
            <a:r>
              <a:rPr lang="en-US" sz="8000" b="1" dirty="0" smtClean="0">
                <a:solidFill>
                  <a:schemeClr val="tx1"/>
                </a:solidFill>
              </a:rPr>
              <a:t>C</a:t>
            </a:r>
            <a:r>
              <a:rPr lang="en-US" sz="4000" dirty="0" smtClean="0">
                <a:solidFill>
                  <a:schemeClr val="tx1"/>
                </a:solidFill>
              </a:rPr>
              <a:t>hevrolet</a:t>
            </a:r>
            <a:r>
              <a:rPr lang="en-US" sz="5400" dirty="0" smtClean="0">
                <a:solidFill>
                  <a:schemeClr val="tx1"/>
                </a:solidFill>
              </a:rPr>
              <a:t> </a:t>
            </a:r>
            <a:r>
              <a:rPr lang="en-US" sz="8000" b="1" dirty="0" smtClean="0">
                <a:solidFill>
                  <a:schemeClr val="tx1"/>
                </a:solidFill>
              </a:rPr>
              <a:t>A</a:t>
            </a:r>
            <a:r>
              <a:rPr lang="en-US" sz="4000" dirty="0" smtClean="0">
                <a:solidFill>
                  <a:schemeClr val="tx1"/>
                </a:solidFill>
              </a:rPr>
              <a:t>dvance-</a:t>
            </a:r>
            <a:r>
              <a:rPr lang="en-US" sz="8000" b="1" dirty="0" smtClean="0">
                <a:solidFill>
                  <a:schemeClr val="tx1"/>
                </a:solidFill>
              </a:rPr>
              <a:t>D</a:t>
            </a:r>
            <a:r>
              <a:rPr lang="en-US" sz="4000" dirty="0" smtClean="0">
                <a:solidFill>
                  <a:schemeClr val="tx1"/>
                </a:solidFill>
              </a:rPr>
              <a:t>esign</a:t>
            </a:r>
            <a:r>
              <a:rPr lang="en-US" sz="5400" dirty="0" smtClean="0">
                <a:solidFill>
                  <a:schemeClr val="tx1"/>
                </a:solidFill>
              </a:rPr>
              <a:t> </a:t>
            </a:r>
            <a:r>
              <a:rPr lang="en-US" sz="8000" b="1" dirty="0" smtClean="0">
                <a:solidFill>
                  <a:schemeClr val="tx1"/>
                </a:solidFill>
              </a:rPr>
              <a:t>S</a:t>
            </a:r>
            <a:r>
              <a:rPr lang="en-US" sz="4000" dirty="0" smtClean="0">
                <a:solidFill>
                  <a:schemeClr val="tx1"/>
                </a:solidFill>
              </a:rPr>
              <a:t>eries </a:t>
            </a:r>
            <a:r>
              <a:rPr lang="en-US" sz="6000" dirty="0" smtClean="0">
                <a:solidFill>
                  <a:schemeClr val="tx1"/>
                </a:solidFill>
              </a:rPr>
              <a:t>Paint Visualizer</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4400" dirty="0" smtClean="0">
                <a:solidFill>
                  <a:schemeClr val="tx1"/>
                </a:solidFill>
              </a:rPr>
              <a:t>Preliminary Design</a:t>
            </a:r>
            <a:endParaRPr lang="en-US" sz="4400" dirty="0">
              <a:solidFill>
                <a:schemeClr val="tx1"/>
              </a:solidFill>
            </a:endParaRPr>
          </a:p>
        </p:txBody>
      </p:sp>
      <p:sp>
        <p:nvSpPr>
          <p:cNvPr id="3" name="Subtitle 2"/>
          <p:cNvSpPr>
            <a:spLocks noGrp="1"/>
          </p:cNvSpPr>
          <p:nvPr>
            <p:ph type="subTitle" idx="1"/>
          </p:nvPr>
        </p:nvSpPr>
        <p:spPr>
          <a:xfrm>
            <a:off x="1751009" y="5976870"/>
            <a:ext cx="8676222" cy="881130"/>
          </a:xfrm>
        </p:spPr>
        <p:txBody>
          <a:bodyPr/>
          <a:lstStyle/>
          <a:p>
            <a:r>
              <a:rPr lang="en-US" sz="4000" b="1" dirty="0" smtClean="0"/>
              <a:t>Your Dream, Our Solution</a:t>
            </a:r>
          </a:p>
          <a:p>
            <a:endParaRPr lang="en-US" dirty="0"/>
          </a:p>
        </p:txBody>
      </p:sp>
      <p:sp>
        <p:nvSpPr>
          <p:cNvPr id="4" name="Slide Number Placeholder 3"/>
          <p:cNvSpPr>
            <a:spLocks noGrp="1"/>
          </p:cNvSpPr>
          <p:nvPr>
            <p:ph type="sldNum" sz="quarter" idx="12"/>
          </p:nvPr>
        </p:nvSpPr>
        <p:spPr>
          <a:xfrm>
            <a:off x="11418908" y="236113"/>
            <a:ext cx="551167" cy="365125"/>
          </a:xfrm>
        </p:spPr>
        <p:txBody>
          <a:bodyPr/>
          <a:lstStyle/>
          <a:p>
            <a:fld id="{D57F1E4F-1CFF-5643-939E-217C01CDF565}" type="slidenum">
              <a:rPr lang="en-US" sz="6000" smtClean="0"/>
              <a:pPr/>
              <a:t>1</a:t>
            </a:fld>
            <a:endParaRPr lang="en-US" sz="6000" dirty="0"/>
          </a:p>
        </p:txBody>
      </p:sp>
      <p:sp>
        <p:nvSpPr>
          <p:cNvPr id="6" name="Cloud 5"/>
          <p:cNvSpPr/>
          <p:nvPr/>
        </p:nvSpPr>
        <p:spPr>
          <a:xfrm rot="11233984">
            <a:off x="3740690" y="2379936"/>
            <a:ext cx="3868871" cy="2178154"/>
          </a:xfrm>
          <a:prstGeom prst="cloud">
            <a:avLst/>
          </a:prstGeom>
          <a:solidFill>
            <a:srgbClr val="68A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0800000">
            <a:off x="4812040" y="3039412"/>
            <a:ext cx="639486" cy="811369"/>
          </a:xfrm>
          <a:prstGeom prst="mo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rot="597089">
            <a:off x="6864441" y="3541689"/>
            <a:ext cx="347730" cy="46364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44305" y="2770500"/>
            <a:ext cx="827471" cy="1323439"/>
          </a:xfrm>
          <a:prstGeom prst="rect">
            <a:avLst/>
          </a:prstGeom>
          <a:noFill/>
        </p:spPr>
        <p:txBody>
          <a:bodyPr wrap="none" lIns="91440" tIns="45720" rIns="91440" bIns="45720">
            <a:spAutoFit/>
          </a:bodyPr>
          <a:lstStyle/>
          <a:p>
            <a:pPr algn="ct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5374254" y="2772041"/>
            <a:ext cx="1053494" cy="1323439"/>
          </a:xfrm>
          <a:prstGeom prst="rect">
            <a:avLst/>
          </a:prstGeom>
          <a:noFill/>
        </p:spPr>
        <p:txBody>
          <a:bodyPr wrap="none" lIns="91440" tIns="45720" rIns="91440" bIns="45720">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Rectangle 10"/>
          <p:cNvSpPr/>
          <p:nvPr/>
        </p:nvSpPr>
        <p:spPr>
          <a:xfrm>
            <a:off x="6292917" y="2789015"/>
            <a:ext cx="724878" cy="1323439"/>
          </a:xfrm>
          <a:prstGeom prst="rect">
            <a:avLst/>
          </a:prstGeom>
          <a:noFill/>
        </p:spPr>
        <p:txBody>
          <a:bodyPr wrap="none" lIns="91440" tIns="45720" rIns="91440" bIns="45720">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
            </a:r>
            <a:endParaRPr lang="en-US" sz="8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243538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15408" y="978794"/>
            <a:ext cx="8676222" cy="886497"/>
          </a:xfrm>
        </p:spPr>
        <p:txBody>
          <a:bodyPr>
            <a:noAutofit/>
          </a:bodyPr>
          <a:lstStyle/>
          <a:p>
            <a:r>
              <a:rPr lang="en-US" b="1" dirty="0">
                <a:solidFill>
                  <a:schemeClr val="tx1"/>
                </a:solidFill>
              </a:rPr>
              <a:t>General Use of CADS Paint Visualizer</a:t>
            </a:r>
          </a:p>
        </p:txBody>
      </p:sp>
      <p:sp>
        <p:nvSpPr>
          <p:cNvPr id="6" name="Subtitle 5"/>
          <p:cNvSpPr>
            <a:spLocks noGrp="1"/>
          </p:cNvSpPr>
          <p:nvPr>
            <p:ph type="subTitle" idx="1"/>
          </p:nvPr>
        </p:nvSpPr>
        <p:spPr>
          <a:xfrm>
            <a:off x="1622737" y="2279558"/>
            <a:ext cx="6099931" cy="1983350"/>
          </a:xfrm>
        </p:spPr>
        <p:txBody>
          <a:bodyPr>
            <a:noAutofit/>
          </a:bodyPr>
          <a:lstStyle/>
          <a:p>
            <a:pPr marL="571500" indent="-571500" algn="l">
              <a:buFont typeface="Arial" pitchFamily="34" charset="0"/>
              <a:buChar char="•"/>
            </a:pPr>
            <a:r>
              <a:rPr lang="en-US" sz="4000" dirty="0"/>
              <a:t>Select model by year</a:t>
            </a:r>
          </a:p>
          <a:p>
            <a:pPr marL="571500" indent="-571500" algn="l">
              <a:buFont typeface="Arial" pitchFamily="34" charset="0"/>
              <a:buChar char="•"/>
            </a:pPr>
            <a:r>
              <a:rPr lang="en-US" sz="4000" dirty="0"/>
              <a:t>Change color</a:t>
            </a:r>
          </a:p>
          <a:p>
            <a:pPr marL="571500" indent="-571500" algn="l">
              <a:buFont typeface="Arial" pitchFamily="34" charset="0"/>
              <a:buChar char="•"/>
            </a:pPr>
            <a:r>
              <a:rPr lang="en-US" sz="4000" dirty="0"/>
              <a:t>Change view</a:t>
            </a:r>
          </a:p>
          <a:p>
            <a:pPr marL="571500" indent="-571500" algn="l">
              <a:buFont typeface="Arial" pitchFamily="34" charset="0"/>
              <a:buChar char="•"/>
            </a:pPr>
            <a:r>
              <a:rPr lang="en-US" sz="4000" dirty="0"/>
              <a:t>Save truck</a:t>
            </a:r>
          </a:p>
        </p:txBody>
      </p:sp>
      <p:sp>
        <p:nvSpPr>
          <p:cNvPr id="4" name="Slide Number Placeholder 3"/>
          <p:cNvSpPr>
            <a:spLocks noGrp="1"/>
          </p:cNvSpPr>
          <p:nvPr>
            <p:ph type="sldNum" sz="quarter" idx="12"/>
          </p:nvPr>
        </p:nvSpPr>
        <p:spPr>
          <a:xfrm>
            <a:off x="10650829" y="268086"/>
            <a:ext cx="1302994" cy="365125"/>
          </a:xfrm>
        </p:spPr>
        <p:txBody>
          <a:bodyPr/>
          <a:lstStyle/>
          <a:p>
            <a:fld id="{D57F1E4F-1CFF-5643-939E-217C01CDF565}" type="slidenum">
              <a:rPr lang="en-US" sz="6000" smtClean="0"/>
              <a:pPr/>
              <a:t>10</a:t>
            </a:fld>
            <a:endParaRPr lang="en-US" sz="6000" dirty="0"/>
          </a:p>
        </p:txBody>
      </p:sp>
    </p:spTree>
    <p:extLst>
      <p:ext uri="{BB962C8B-B14F-4D97-AF65-F5344CB8AC3E}">
        <p14:creationId xmlns:p14="http://schemas.microsoft.com/office/powerpoint/2010/main" val="35138775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1014" y="2936381"/>
            <a:ext cx="8676222" cy="886497"/>
          </a:xfrm>
        </p:spPr>
        <p:txBody>
          <a:bodyPr/>
          <a:lstStyle/>
          <a:p>
            <a:r>
              <a:rPr lang="en-US" b="1" dirty="0" smtClean="0">
                <a:solidFill>
                  <a:schemeClr val="tx1"/>
                </a:solidFill>
              </a:rPr>
              <a:t>What’s the Difference?</a:t>
            </a:r>
            <a:endParaRPr lang="en-US" b="1" dirty="0">
              <a:solidFill>
                <a:schemeClr val="tx1"/>
              </a:solidFill>
            </a:endParaRPr>
          </a:p>
        </p:txBody>
      </p:sp>
      <p:sp>
        <p:nvSpPr>
          <p:cNvPr id="4" name="Slide Number Placeholder 3"/>
          <p:cNvSpPr>
            <a:spLocks noGrp="1"/>
          </p:cNvSpPr>
          <p:nvPr>
            <p:ph type="sldNum" sz="quarter" idx="12"/>
          </p:nvPr>
        </p:nvSpPr>
        <p:spPr>
          <a:xfrm>
            <a:off x="10869769" y="268086"/>
            <a:ext cx="1084054" cy="365125"/>
          </a:xfrm>
        </p:spPr>
        <p:txBody>
          <a:bodyPr/>
          <a:lstStyle/>
          <a:p>
            <a:fld id="{D57F1E4F-1CFF-5643-939E-217C01CDF565}" type="slidenum">
              <a:rPr lang="en-US" sz="6000" smtClean="0"/>
              <a:pPr/>
              <a:t>11</a:t>
            </a:fld>
            <a:endParaRPr lang="en-US" sz="6000" dirty="0"/>
          </a:p>
        </p:txBody>
      </p:sp>
    </p:spTree>
    <p:extLst>
      <p:ext uri="{BB962C8B-B14F-4D97-AF65-F5344CB8AC3E}">
        <p14:creationId xmlns:p14="http://schemas.microsoft.com/office/powerpoint/2010/main" val="28511351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05375" y="242329"/>
            <a:ext cx="1161325" cy="365125"/>
          </a:xfrm>
        </p:spPr>
        <p:txBody>
          <a:bodyPr/>
          <a:lstStyle/>
          <a:p>
            <a:fld id="{D57F1E4F-1CFF-5643-939E-217C01CDF565}" type="slidenum">
              <a:rPr lang="en-US" sz="6000" smtClean="0"/>
              <a:pPr/>
              <a:t>12</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3341015453"/>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noStrike" dirty="0" smtClean="0">
                          <a:solidFill>
                            <a:srgbClr val="008000"/>
                          </a:solidFill>
                        </a:rPr>
                        <a:t>UML Use Case Diagram</a:t>
                      </a:r>
                      <a:endParaRPr lang="en-US" sz="2000" strike="noStrike" dirty="0">
                        <a:solidFill>
                          <a:srgbClr val="008000"/>
                        </a:solidFill>
                      </a:endParaRPr>
                    </a:p>
                  </a:txBody>
                  <a:tcPr/>
                </a:tc>
              </a:tr>
              <a:tr h="355725">
                <a:tc>
                  <a:txBody>
                    <a:bodyPr/>
                    <a:lstStyle/>
                    <a:p>
                      <a:pPr algn="ctr"/>
                      <a:r>
                        <a:rPr lang="en-US" sz="2000" strike="noStrike" dirty="0" smtClean="0"/>
                        <a:t>UML Deployment Diagram</a:t>
                      </a:r>
                      <a:endParaRPr lang="en-US" sz="2000" strike="noStrike" dirty="0">
                        <a:solidFill>
                          <a:schemeClr val="bg1"/>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2716449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2159451" y="241569"/>
            <a:ext cx="8126568" cy="6325090"/>
            <a:chOff x="1968" y="-223"/>
            <a:chExt cx="3744" cy="4766"/>
          </a:xfrm>
        </p:grpSpPr>
        <p:sp>
          <p:nvSpPr>
            <p:cNvPr id="7" name="AutoShape 3"/>
            <p:cNvSpPr>
              <a:spLocks noChangeAspect="1" noChangeArrowheads="1" noTextEdit="1"/>
            </p:cNvSpPr>
            <p:nvPr/>
          </p:nvSpPr>
          <p:spPr bwMode="auto">
            <a:xfrm>
              <a:off x="1968" y="-223"/>
              <a:ext cx="3744" cy="47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11"/>
            <p:cNvGrpSpPr>
              <a:grpSpLocks/>
            </p:cNvGrpSpPr>
            <p:nvPr/>
          </p:nvGrpSpPr>
          <p:grpSpPr bwMode="auto">
            <a:xfrm>
              <a:off x="2319" y="233"/>
              <a:ext cx="193" cy="408"/>
              <a:chOff x="2319" y="233"/>
              <a:chExt cx="193" cy="408"/>
            </a:xfrm>
          </p:grpSpPr>
          <p:sp>
            <p:nvSpPr>
              <p:cNvPr id="83" name="Line 5"/>
              <p:cNvSpPr>
                <a:spLocks noChangeShapeType="1"/>
              </p:cNvSpPr>
              <p:nvPr/>
            </p:nvSpPr>
            <p:spPr bwMode="auto">
              <a:xfrm>
                <a:off x="2418" y="333"/>
                <a:ext cx="0" cy="187"/>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Oval 6"/>
              <p:cNvSpPr>
                <a:spLocks noChangeArrowheads="1"/>
              </p:cNvSpPr>
              <p:nvPr/>
            </p:nvSpPr>
            <p:spPr bwMode="auto">
              <a:xfrm>
                <a:off x="2366" y="233"/>
                <a:ext cx="101" cy="102"/>
              </a:xfrm>
              <a:prstGeom prst="ellipse">
                <a:avLst/>
              </a:pr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
              <p:cNvSpPr>
                <a:spLocks noChangeShapeType="1"/>
              </p:cNvSpPr>
              <p:nvPr/>
            </p:nvSpPr>
            <p:spPr bwMode="auto">
              <a:xfrm flipV="1">
                <a:off x="2319" y="386"/>
                <a:ext cx="97" cy="52"/>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
              <p:cNvSpPr>
                <a:spLocks noChangeShapeType="1"/>
              </p:cNvSpPr>
              <p:nvPr/>
            </p:nvSpPr>
            <p:spPr bwMode="auto">
              <a:xfrm>
                <a:off x="2415" y="387"/>
                <a:ext cx="97" cy="6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
              <p:cNvSpPr>
                <a:spLocks noChangeShapeType="1"/>
              </p:cNvSpPr>
              <p:nvPr/>
            </p:nvSpPr>
            <p:spPr bwMode="auto">
              <a:xfrm flipV="1">
                <a:off x="2333" y="516"/>
                <a:ext cx="83" cy="12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0"/>
              <p:cNvSpPr>
                <a:spLocks noChangeShapeType="1"/>
              </p:cNvSpPr>
              <p:nvPr/>
            </p:nvSpPr>
            <p:spPr bwMode="auto">
              <a:xfrm>
                <a:off x="2415" y="517"/>
                <a:ext cx="71" cy="11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12"/>
            <p:cNvSpPr>
              <a:spLocks noChangeArrowheads="1"/>
            </p:cNvSpPr>
            <p:nvPr/>
          </p:nvSpPr>
          <p:spPr bwMode="auto">
            <a:xfrm>
              <a:off x="3437" y="264"/>
              <a:ext cx="17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Actor: An entity that interacts with the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3437" y="366"/>
              <a:ext cx="177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system externally. This can be either 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3437" y="468"/>
              <a:ext cx="127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human or non-human user.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5"/>
            <p:cNvSpPr>
              <a:spLocks noChangeArrowheads="1"/>
            </p:cNvSpPr>
            <p:nvPr/>
          </p:nvSpPr>
          <p:spPr bwMode="auto">
            <a:xfrm>
              <a:off x="2217" y="2050"/>
              <a:ext cx="490" cy="26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6"/>
            <p:cNvSpPr>
              <a:spLocks noChangeArrowheads="1"/>
            </p:cNvSpPr>
            <p:nvPr/>
          </p:nvSpPr>
          <p:spPr bwMode="auto">
            <a:xfrm>
              <a:off x="2217" y="2050"/>
              <a:ext cx="490" cy="264"/>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7"/>
            <p:cNvSpPr>
              <a:spLocks noChangeArrowheads="1"/>
            </p:cNvSpPr>
            <p:nvPr/>
          </p:nvSpPr>
          <p:spPr bwMode="auto">
            <a:xfrm>
              <a:off x="3418" y="2052"/>
              <a:ext cx="192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Use Case: A component within the system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8"/>
            <p:cNvSpPr>
              <a:spLocks noChangeArrowheads="1"/>
            </p:cNvSpPr>
            <p:nvPr/>
          </p:nvSpPr>
          <p:spPr bwMode="auto">
            <a:xfrm>
              <a:off x="3418" y="2154"/>
              <a:ext cx="13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that actors may interact 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9"/>
            <p:cNvSpPr>
              <a:spLocks noChangeArrowheads="1"/>
            </p:cNvSpPr>
            <p:nvPr/>
          </p:nvSpPr>
          <p:spPr bwMode="auto">
            <a:xfrm>
              <a:off x="2235" y="775"/>
              <a:ext cx="539" cy="436"/>
            </a:xfrm>
            <a:prstGeom prst="rect">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20"/>
            <p:cNvSpPr>
              <a:spLocks noChangeArrowheads="1"/>
            </p:cNvSpPr>
            <p:nvPr/>
          </p:nvSpPr>
          <p:spPr bwMode="auto">
            <a:xfrm>
              <a:off x="3429" y="821"/>
              <a:ext cx="18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System Boundary: A boundary between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
            <p:cNvSpPr>
              <a:spLocks noChangeArrowheads="1"/>
            </p:cNvSpPr>
            <p:nvPr/>
          </p:nvSpPr>
          <p:spPr bwMode="auto">
            <a:xfrm>
              <a:off x="3429" y="923"/>
              <a:ext cx="157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internal and external components.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 name="Group 28"/>
            <p:cNvGrpSpPr>
              <a:grpSpLocks/>
            </p:cNvGrpSpPr>
            <p:nvPr/>
          </p:nvGrpSpPr>
          <p:grpSpPr bwMode="auto">
            <a:xfrm>
              <a:off x="2106" y="1353"/>
              <a:ext cx="222" cy="464"/>
              <a:chOff x="2106" y="1353"/>
              <a:chExt cx="222" cy="464"/>
            </a:xfrm>
          </p:grpSpPr>
          <p:sp>
            <p:nvSpPr>
              <p:cNvPr id="77" name="Line 22"/>
              <p:cNvSpPr>
                <a:spLocks noChangeShapeType="1"/>
              </p:cNvSpPr>
              <p:nvPr/>
            </p:nvSpPr>
            <p:spPr bwMode="auto">
              <a:xfrm>
                <a:off x="2219" y="1467"/>
                <a:ext cx="0" cy="21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Oval 23"/>
              <p:cNvSpPr>
                <a:spLocks noChangeArrowheads="1"/>
              </p:cNvSpPr>
              <p:nvPr/>
            </p:nvSpPr>
            <p:spPr bwMode="auto">
              <a:xfrm>
                <a:off x="2160" y="1353"/>
                <a:ext cx="116" cy="116"/>
              </a:xfrm>
              <a:prstGeom prst="ellipse">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24"/>
              <p:cNvSpPr>
                <a:spLocks noChangeShapeType="1"/>
              </p:cNvSpPr>
              <p:nvPr/>
            </p:nvSpPr>
            <p:spPr bwMode="auto">
              <a:xfrm flipV="1">
                <a:off x="2106" y="1527"/>
                <a:ext cx="111" cy="59"/>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5"/>
              <p:cNvSpPr>
                <a:spLocks noChangeShapeType="1"/>
              </p:cNvSpPr>
              <p:nvPr/>
            </p:nvSpPr>
            <p:spPr bwMode="auto">
              <a:xfrm>
                <a:off x="2217" y="1528"/>
                <a:ext cx="111" cy="6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6"/>
              <p:cNvSpPr>
                <a:spLocks noChangeShapeType="1"/>
              </p:cNvSpPr>
              <p:nvPr/>
            </p:nvSpPr>
            <p:spPr bwMode="auto">
              <a:xfrm flipV="1">
                <a:off x="2122" y="1675"/>
                <a:ext cx="95"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7"/>
              <p:cNvSpPr>
                <a:spLocks noChangeShapeType="1"/>
              </p:cNvSpPr>
              <p:nvPr/>
            </p:nvSpPr>
            <p:spPr bwMode="auto">
              <a:xfrm>
                <a:off x="2217" y="1676"/>
                <a:ext cx="81" cy="136"/>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29"/>
            <p:cNvSpPr>
              <a:spLocks noChangeArrowheads="1"/>
            </p:cNvSpPr>
            <p:nvPr/>
          </p:nvSpPr>
          <p:spPr bwMode="auto">
            <a:xfrm>
              <a:off x="2196" y="1828"/>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0"/>
            <p:cNvSpPr>
              <a:spLocks noChangeArrowheads="1"/>
            </p:cNvSpPr>
            <p:nvPr/>
          </p:nvSpPr>
          <p:spPr bwMode="auto">
            <a:xfrm>
              <a:off x="2462" y="1369"/>
              <a:ext cx="539" cy="436"/>
            </a:xfrm>
            <a:prstGeom prst="rect">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31"/>
            <p:cNvSpPr>
              <a:spLocks noChangeShapeType="1"/>
            </p:cNvSpPr>
            <p:nvPr/>
          </p:nvSpPr>
          <p:spPr bwMode="auto">
            <a:xfrm>
              <a:off x="2338" y="1587"/>
              <a:ext cx="124" cy="0"/>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32"/>
            <p:cNvSpPr>
              <a:spLocks noChangeArrowheads="1"/>
            </p:cNvSpPr>
            <p:nvPr/>
          </p:nvSpPr>
          <p:spPr bwMode="auto">
            <a:xfrm>
              <a:off x="3412" y="1453"/>
              <a:ext cx="181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Actor A interacts with all of the systems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3"/>
            <p:cNvSpPr>
              <a:spLocks noChangeArrowheads="1"/>
            </p:cNvSpPr>
            <p:nvPr/>
          </p:nvSpPr>
          <p:spPr bwMode="auto">
            <a:xfrm>
              <a:off x="3412" y="1554"/>
              <a:ext cx="49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Use Cases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5" name="Group 40"/>
            <p:cNvGrpSpPr>
              <a:grpSpLocks/>
            </p:cNvGrpSpPr>
            <p:nvPr/>
          </p:nvGrpSpPr>
          <p:grpSpPr bwMode="auto">
            <a:xfrm>
              <a:off x="2126" y="3051"/>
              <a:ext cx="222" cy="465"/>
              <a:chOff x="2126" y="3051"/>
              <a:chExt cx="222" cy="465"/>
            </a:xfrm>
          </p:grpSpPr>
          <p:sp>
            <p:nvSpPr>
              <p:cNvPr id="71" name="Line 34"/>
              <p:cNvSpPr>
                <a:spLocks noChangeShapeType="1"/>
              </p:cNvSpPr>
              <p:nvPr/>
            </p:nvSpPr>
            <p:spPr bwMode="auto">
              <a:xfrm>
                <a:off x="2239" y="3165"/>
                <a:ext cx="0" cy="21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Oval 35"/>
              <p:cNvSpPr>
                <a:spLocks noChangeArrowheads="1"/>
              </p:cNvSpPr>
              <p:nvPr/>
            </p:nvSpPr>
            <p:spPr bwMode="auto">
              <a:xfrm>
                <a:off x="2180" y="3051"/>
                <a:ext cx="115" cy="116"/>
              </a:xfrm>
              <a:prstGeom prst="ellipse">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6"/>
              <p:cNvSpPr>
                <a:spLocks noChangeShapeType="1"/>
              </p:cNvSpPr>
              <p:nvPr/>
            </p:nvSpPr>
            <p:spPr bwMode="auto">
              <a:xfrm flipV="1">
                <a:off x="2126" y="3225"/>
                <a:ext cx="111" cy="6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37"/>
              <p:cNvSpPr>
                <a:spLocks noChangeShapeType="1"/>
              </p:cNvSpPr>
              <p:nvPr/>
            </p:nvSpPr>
            <p:spPr bwMode="auto">
              <a:xfrm>
                <a:off x="2236" y="3227"/>
                <a:ext cx="112" cy="6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8"/>
              <p:cNvSpPr>
                <a:spLocks noChangeShapeType="1"/>
              </p:cNvSpPr>
              <p:nvPr/>
            </p:nvSpPr>
            <p:spPr bwMode="auto">
              <a:xfrm flipV="1">
                <a:off x="2141" y="3374"/>
                <a:ext cx="96"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9"/>
              <p:cNvSpPr>
                <a:spLocks noChangeShapeType="1"/>
              </p:cNvSpPr>
              <p:nvPr/>
            </p:nvSpPr>
            <p:spPr bwMode="auto">
              <a:xfrm>
                <a:off x="2236" y="3374"/>
                <a:ext cx="82" cy="136"/>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41"/>
            <p:cNvSpPr>
              <a:spLocks noChangeArrowheads="1"/>
            </p:cNvSpPr>
            <p:nvPr/>
          </p:nvSpPr>
          <p:spPr bwMode="auto">
            <a:xfrm>
              <a:off x="2216" y="3526"/>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7" name="Group 48"/>
            <p:cNvGrpSpPr>
              <a:grpSpLocks/>
            </p:cNvGrpSpPr>
            <p:nvPr/>
          </p:nvGrpSpPr>
          <p:grpSpPr bwMode="auto">
            <a:xfrm>
              <a:off x="2680" y="3051"/>
              <a:ext cx="222" cy="465"/>
              <a:chOff x="2680" y="3051"/>
              <a:chExt cx="222" cy="465"/>
            </a:xfrm>
          </p:grpSpPr>
          <p:sp>
            <p:nvSpPr>
              <p:cNvPr id="65" name="Line 42"/>
              <p:cNvSpPr>
                <a:spLocks noChangeShapeType="1"/>
              </p:cNvSpPr>
              <p:nvPr/>
            </p:nvSpPr>
            <p:spPr bwMode="auto">
              <a:xfrm>
                <a:off x="2793" y="3165"/>
                <a:ext cx="0" cy="21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43"/>
              <p:cNvSpPr>
                <a:spLocks noChangeArrowheads="1"/>
              </p:cNvSpPr>
              <p:nvPr/>
            </p:nvSpPr>
            <p:spPr bwMode="auto">
              <a:xfrm>
                <a:off x="2734" y="3051"/>
                <a:ext cx="115" cy="116"/>
              </a:xfrm>
              <a:prstGeom prst="ellipse">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44"/>
              <p:cNvSpPr>
                <a:spLocks noChangeShapeType="1"/>
              </p:cNvSpPr>
              <p:nvPr/>
            </p:nvSpPr>
            <p:spPr bwMode="auto">
              <a:xfrm flipV="1">
                <a:off x="2680" y="3225"/>
                <a:ext cx="111" cy="6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5"/>
              <p:cNvSpPr>
                <a:spLocks noChangeShapeType="1"/>
              </p:cNvSpPr>
              <p:nvPr/>
            </p:nvSpPr>
            <p:spPr bwMode="auto">
              <a:xfrm>
                <a:off x="2790" y="3227"/>
                <a:ext cx="112" cy="6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46"/>
              <p:cNvSpPr>
                <a:spLocks noChangeShapeType="1"/>
              </p:cNvSpPr>
              <p:nvPr/>
            </p:nvSpPr>
            <p:spPr bwMode="auto">
              <a:xfrm flipV="1">
                <a:off x="2695" y="3374"/>
                <a:ext cx="96"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47"/>
              <p:cNvSpPr>
                <a:spLocks noChangeShapeType="1"/>
              </p:cNvSpPr>
              <p:nvPr/>
            </p:nvSpPr>
            <p:spPr bwMode="auto">
              <a:xfrm>
                <a:off x="2790" y="3374"/>
                <a:ext cx="82" cy="136"/>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49"/>
            <p:cNvSpPr>
              <a:spLocks noChangeArrowheads="1"/>
            </p:cNvSpPr>
            <p:nvPr/>
          </p:nvSpPr>
          <p:spPr bwMode="auto">
            <a:xfrm>
              <a:off x="2770" y="3526"/>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50"/>
            <p:cNvSpPr>
              <a:spLocks noChangeShapeType="1"/>
            </p:cNvSpPr>
            <p:nvPr/>
          </p:nvSpPr>
          <p:spPr bwMode="auto">
            <a:xfrm>
              <a:off x="2510" y="3285"/>
              <a:ext cx="165" cy="0"/>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51"/>
            <p:cNvSpPr>
              <a:spLocks/>
            </p:cNvSpPr>
            <p:nvPr/>
          </p:nvSpPr>
          <p:spPr bwMode="auto">
            <a:xfrm>
              <a:off x="2358" y="3260"/>
              <a:ext cx="153" cy="51"/>
            </a:xfrm>
            <a:custGeom>
              <a:avLst/>
              <a:gdLst>
                <a:gd name="T0" fmla="*/ 0 w 153"/>
                <a:gd name="T1" fmla="*/ 25 h 51"/>
                <a:gd name="T2" fmla="*/ 76 w 153"/>
                <a:gd name="T3" fmla="*/ 51 h 51"/>
                <a:gd name="T4" fmla="*/ 153 w 153"/>
                <a:gd name="T5" fmla="*/ 25 h 51"/>
                <a:gd name="T6" fmla="*/ 76 w 153"/>
                <a:gd name="T7" fmla="*/ 0 h 51"/>
                <a:gd name="T8" fmla="*/ 0 w 153"/>
                <a:gd name="T9" fmla="*/ 25 h 51"/>
              </a:gdLst>
              <a:ahLst/>
              <a:cxnLst>
                <a:cxn ang="0">
                  <a:pos x="T0" y="T1"/>
                </a:cxn>
                <a:cxn ang="0">
                  <a:pos x="T2" y="T3"/>
                </a:cxn>
                <a:cxn ang="0">
                  <a:pos x="T4" y="T5"/>
                </a:cxn>
                <a:cxn ang="0">
                  <a:pos x="T6" y="T7"/>
                </a:cxn>
                <a:cxn ang="0">
                  <a:pos x="T8" y="T9"/>
                </a:cxn>
              </a:cxnLst>
              <a:rect l="0" t="0" r="r" b="b"/>
              <a:pathLst>
                <a:path w="153" h="51">
                  <a:moveTo>
                    <a:pt x="0" y="25"/>
                  </a:moveTo>
                  <a:lnTo>
                    <a:pt x="76" y="51"/>
                  </a:lnTo>
                  <a:lnTo>
                    <a:pt x="153" y="25"/>
                  </a:lnTo>
                  <a:lnTo>
                    <a:pt x="76" y="0"/>
                  </a:lnTo>
                  <a:lnTo>
                    <a:pt x="0" y="25"/>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1" name="Group 58"/>
            <p:cNvGrpSpPr>
              <a:grpSpLocks/>
            </p:cNvGrpSpPr>
            <p:nvPr/>
          </p:nvGrpSpPr>
          <p:grpSpPr bwMode="auto">
            <a:xfrm>
              <a:off x="2125" y="2414"/>
              <a:ext cx="222" cy="465"/>
              <a:chOff x="2125" y="2414"/>
              <a:chExt cx="222" cy="465"/>
            </a:xfrm>
          </p:grpSpPr>
          <p:sp>
            <p:nvSpPr>
              <p:cNvPr id="59" name="Line 52"/>
              <p:cNvSpPr>
                <a:spLocks noChangeShapeType="1"/>
              </p:cNvSpPr>
              <p:nvPr/>
            </p:nvSpPr>
            <p:spPr bwMode="auto">
              <a:xfrm>
                <a:off x="2238" y="2528"/>
                <a:ext cx="0" cy="21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Oval 53"/>
              <p:cNvSpPr>
                <a:spLocks noChangeArrowheads="1"/>
              </p:cNvSpPr>
              <p:nvPr/>
            </p:nvSpPr>
            <p:spPr bwMode="auto">
              <a:xfrm>
                <a:off x="2179" y="2414"/>
                <a:ext cx="115" cy="116"/>
              </a:xfrm>
              <a:prstGeom prst="ellipse">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V="1">
                <a:off x="2125" y="2588"/>
                <a:ext cx="111" cy="6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5"/>
              <p:cNvSpPr>
                <a:spLocks noChangeShapeType="1"/>
              </p:cNvSpPr>
              <p:nvPr/>
            </p:nvSpPr>
            <p:spPr bwMode="auto">
              <a:xfrm>
                <a:off x="2235" y="2590"/>
                <a:ext cx="112" cy="6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6"/>
              <p:cNvSpPr>
                <a:spLocks noChangeShapeType="1"/>
              </p:cNvSpPr>
              <p:nvPr/>
            </p:nvSpPr>
            <p:spPr bwMode="auto">
              <a:xfrm flipV="1">
                <a:off x="2141" y="2737"/>
                <a:ext cx="95"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a:off x="2235" y="2738"/>
                <a:ext cx="82" cy="135"/>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2" name="Rectangle 59"/>
            <p:cNvSpPr>
              <a:spLocks noChangeArrowheads="1"/>
            </p:cNvSpPr>
            <p:nvPr/>
          </p:nvSpPr>
          <p:spPr bwMode="auto">
            <a:xfrm>
              <a:off x="2215" y="2889"/>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Oval 60"/>
            <p:cNvSpPr>
              <a:spLocks noChangeArrowheads="1"/>
            </p:cNvSpPr>
            <p:nvPr/>
          </p:nvSpPr>
          <p:spPr bwMode="auto">
            <a:xfrm>
              <a:off x="2036" y="3748"/>
              <a:ext cx="490" cy="26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61"/>
            <p:cNvSpPr>
              <a:spLocks noChangeArrowheads="1"/>
            </p:cNvSpPr>
            <p:nvPr/>
          </p:nvSpPr>
          <p:spPr bwMode="auto">
            <a:xfrm>
              <a:off x="2257" y="3837"/>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Oval 62"/>
            <p:cNvSpPr>
              <a:spLocks noChangeArrowheads="1"/>
            </p:cNvSpPr>
            <p:nvPr/>
          </p:nvSpPr>
          <p:spPr bwMode="auto">
            <a:xfrm>
              <a:off x="2036" y="3748"/>
              <a:ext cx="490" cy="264"/>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Oval 63"/>
            <p:cNvSpPr>
              <a:spLocks noChangeArrowheads="1"/>
            </p:cNvSpPr>
            <p:nvPr/>
          </p:nvSpPr>
          <p:spPr bwMode="auto">
            <a:xfrm>
              <a:off x="2718" y="3748"/>
              <a:ext cx="468" cy="259"/>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64"/>
            <p:cNvSpPr>
              <a:spLocks noChangeArrowheads="1"/>
            </p:cNvSpPr>
            <p:nvPr/>
          </p:nvSpPr>
          <p:spPr bwMode="auto">
            <a:xfrm>
              <a:off x="2930" y="3836"/>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Oval 65"/>
            <p:cNvSpPr>
              <a:spLocks noChangeArrowheads="1"/>
            </p:cNvSpPr>
            <p:nvPr/>
          </p:nvSpPr>
          <p:spPr bwMode="auto">
            <a:xfrm>
              <a:off x="2718" y="3748"/>
              <a:ext cx="468" cy="259"/>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66"/>
            <p:cNvSpPr>
              <a:spLocks noChangeArrowheads="1"/>
            </p:cNvSpPr>
            <p:nvPr/>
          </p:nvSpPr>
          <p:spPr bwMode="auto">
            <a:xfrm>
              <a:off x="1994" y="4173"/>
              <a:ext cx="490" cy="26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67"/>
            <p:cNvSpPr>
              <a:spLocks noChangeArrowheads="1"/>
            </p:cNvSpPr>
            <p:nvPr/>
          </p:nvSpPr>
          <p:spPr bwMode="auto">
            <a:xfrm>
              <a:off x="2214" y="4261"/>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Oval 68"/>
            <p:cNvSpPr>
              <a:spLocks noChangeArrowheads="1"/>
            </p:cNvSpPr>
            <p:nvPr/>
          </p:nvSpPr>
          <p:spPr bwMode="auto">
            <a:xfrm>
              <a:off x="1994" y="4173"/>
              <a:ext cx="490" cy="264"/>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69"/>
            <p:cNvSpPr>
              <a:spLocks noChangeArrowheads="1"/>
            </p:cNvSpPr>
            <p:nvPr/>
          </p:nvSpPr>
          <p:spPr bwMode="auto">
            <a:xfrm>
              <a:off x="2761" y="4173"/>
              <a:ext cx="468" cy="30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70"/>
            <p:cNvSpPr>
              <a:spLocks noChangeArrowheads="1"/>
            </p:cNvSpPr>
            <p:nvPr/>
          </p:nvSpPr>
          <p:spPr bwMode="auto">
            <a:xfrm>
              <a:off x="2972" y="4281"/>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Oval 71"/>
            <p:cNvSpPr>
              <a:spLocks noChangeArrowheads="1"/>
            </p:cNvSpPr>
            <p:nvPr/>
          </p:nvSpPr>
          <p:spPr bwMode="auto">
            <a:xfrm>
              <a:off x="2761" y="4173"/>
              <a:ext cx="468" cy="301"/>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72"/>
            <p:cNvSpPr>
              <a:spLocks noChangeArrowheads="1"/>
            </p:cNvSpPr>
            <p:nvPr/>
          </p:nvSpPr>
          <p:spPr bwMode="auto">
            <a:xfrm>
              <a:off x="2633" y="2517"/>
              <a:ext cx="490" cy="26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73"/>
            <p:cNvSpPr>
              <a:spLocks noChangeArrowheads="1"/>
            </p:cNvSpPr>
            <p:nvPr/>
          </p:nvSpPr>
          <p:spPr bwMode="auto">
            <a:xfrm>
              <a:off x="2854" y="2606"/>
              <a:ext cx="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Oval 74"/>
            <p:cNvSpPr>
              <a:spLocks noChangeArrowheads="1"/>
            </p:cNvSpPr>
            <p:nvPr/>
          </p:nvSpPr>
          <p:spPr bwMode="auto">
            <a:xfrm>
              <a:off x="2633" y="2517"/>
              <a:ext cx="490" cy="264"/>
            </a:xfrm>
            <a:prstGeom prst="ellipse">
              <a:avLst/>
            </a:prstGeom>
            <a:noFill/>
            <a:ln w="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75"/>
            <p:cNvSpPr>
              <a:spLocks noChangeShapeType="1"/>
            </p:cNvSpPr>
            <p:nvPr/>
          </p:nvSpPr>
          <p:spPr bwMode="auto">
            <a:xfrm>
              <a:off x="2357" y="2649"/>
              <a:ext cx="275" cy="0"/>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6"/>
            <p:cNvSpPr>
              <a:spLocks/>
            </p:cNvSpPr>
            <p:nvPr/>
          </p:nvSpPr>
          <p:spPr bwMode="auto">
            <a:xfrm>
              <a:off x="2526" y="3877"/>
              <a:ext cx="191" cy="3"/>
            </a:xfrm>
            <a:custGeom>
              <a:avLst/>
              <a:gdLst>
                <a:gd name="T0" fmla="*/ 0 w 191"/>
                <a:gd name="T1" fmla="*/ 3 h 3"/>
                <a:gd name="T2" fmla="*/ 171 w 191"/>
                <a:gd name="T3" fmla="*/ 3 h 3"/>
                <a:gd name="T4" fmla="*/ 171 w 191"/>
                <a:gd name="T5" fmla="*/ 0 h 3"/>
                <a:gd name="T6" fmla="*/ 191 w 191"/>
                <a:gd name="T7" fmla="*/ 0 h 3"/>
              </a:gdLst>
              <a:ahLst/>
              <a:cxnLst>
                <a:cxn ang="0">
                  <a:pos x="T0" y="T1"/>
                </a:cxn>
                <a:cxn ang="0">
                  <a:pos x="T2" y="T3"/>
                </a:cxn>
                <a:cxn ang="0">
                  <a:pos x="T4" y="T5"/>
                </a:cxn>
                <a:cxn ang="0">
                  <a:pos x="T6" y="T7"/>
                </a:cxn>
              </a:cxnLst>
              <a:rect l="0" t="0" r="r" b="b"/>
              <a:pathLst>
                <a:path w="191" h="3">
                  <a:moveTo>
                    <a:pt x="0" y="3"/>
                  </a:moveTo>
                  <a:lnTo>
                    <a:pt x="171" y="3"/>
                  </a:lnTo>
                  <a:lnTo>
                    <a:pt x="171" y="0"/>
                  </a:lnTo>
                  <a:lnTo>
                    <a:pt x="191" y="0"/>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7"/>
            <p:cNvSpPr>
              <a:spLocks noEditPoints="1"/>
            </p:cNvSpPr>
            <p:nvPr/>
          </p:nvSpPr>
          <p:spPr bwMode="auto">
            <a:xfrm>
              <a:off x="2646" y="3852"/>
              <a:ext cx="71" cy="50"/>
            </a:xfrm>
            <a:custGeom>
              <a:avLst/>
              <a:gdLst>
                <a:gd name="T0" fmla="*/ 71 w 71"/>
                <a:gd name="T1" fmla="*/ 25 h 50"/>
                <a:gd name="T2" fmla="*/ 0 w 71"/>
                <a:gd name="T3" fmla="*/ 50 h 50"/>
                <a:gd name="T4" fmla="*/ 71 w 71"/>
                <a:gd name="T5" fmla="*/ 25 h 50"/>
                <a:gd name="T6" fmla="*/ 0 w 71"/>
                <a:gd name="T7" fmla="*/ 0 h 50"/>
              </a:gdLst>
              <a:ahLst/>
              <a:cxnLst>
                <a:cxn ang="0">
                  <a:pos x="T0" y="T1"/>
                </a:cxn>
                <a:cxn ang="0">
                  <a:pos x="T2" y="T3"/>
                </a:cxn>
                <a:cxn ang="0">
                  <a:pos x="T4" y="T5"/>
                </a:cxn>
                <a:cxn ang="0">
                  <a:pos x="T6" y="T7"/>
                </a:cxn>
              </a:cxnLst>
              <a:rect l="0" t="0" r="r" b="b"/>
              <a:pathLst>
                <a:path w="71" h="50">
                  <a:moveTo>
                    <a:pt x="71" y="25"/>
                  </a:moveTo>
                  <a:lnTo>
                    <a:pt x="0" y="50"/>
                  </a:lnTo>
                  <a:moveTo>
                    <a:pt x="71" y="25"/>
                  </a:moveTo>
                  <a:lnTo>
                    <a:pt x="0" y="0"/>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8"/>
            <p:cNvSpPr>
              <a:spLocks/>
            </p:cNvSpPr>
            <p:nvPr/>
          </p:nvSpPr>
          <p:spPr bwMode="auto">
            <a:xfrm>
              <a:off x="2635" y="4304"/>
              <a:ext cx="125" cy="19"/>
            </a:xfrm>
            <a:custGeom>
              <a:avLst/>
              <a:gdLst>
                <a:gd name="T0" fmla="*/ 0 w 125"/>
                <a:gd name="T1" fmla="*/ 0 h 19"/>
                <a:gd name="T2" fmla="*/ 104 w 125"/>
                <a:gd name="T3" fmla="*/ 0 h 19"/>
                <a:gd name="T4" fmla="*/ 104 w 125"/>
                <a:gd name="T5" fmla="*/ 19 h 19"/>
                <a:gd name="T6" fmla="*/ 125 w 125"/>
                <a:gd name="T7" fmla="*/ 19 h 19"/>
              </a:gdLst>
              <a:ahLst/>
              <a:cxnLst>
                <a:cxn ang="0">
                  <a:pos x="T0" y="T1"/>
                </a:cxn>
                <a:cxn ang="0">
                  <a:pos x="T2" y="T3"/>
                </a:cxn>
                <a:cxn ang="0">
                  <a:pos x="T4" y="T5"/>
                </a:cxn>
                <a:cxn ang="0">
                  <a:pos x="T6" y="T7"/>
                </a:cxn>
              </a:cxnLst>
              <a:rect l="0" t="0" r="r" b="b"/>
              <a:pathLst>
                <a:path w="125" h="19">
                  <a:moveTo>
                    <a:pt x="0" y="0"/>
                  </a:moveTo>
                  <a:lnTo>
                    <a:pt x="104" y="0"/>
                  </a:lnTo>
                  <a:lnTo>
                    <a:pt x="104" y="19"/>
                  </a:lnTo>
                  <a:lnTo>
                    <a:pt x="125" y="19"/>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79"/>
            <p:cNvSpPr>
              <a:spLocks/>
            </p:cNvSpPr>
            <p:nvPr/>
          </p:nvSpPr>
          <p:spPr bwMode="auto">
            <a:xfrm>
              <a:off x="2483" y="4279"/>
              <a:ext cx="153" cy="51"/>
            </a:xfrm>
            <a:custGeom>
              <a:avLst/>
              <a:gdLst>
                <a:gd name="T0" fmla="*/ 0 w 153"/>
                <a:gd name="T1" fmla="*/ 25 h 51"/>
                <a:gd name="T2" fmla="*/ 77 w 153"/>
                <a:gd name="T3" fmla="*/ 51 h 51"/>
                <a:gd name="T4" fmla="*/ 153 w 153"/>
                <a:gd name="T5" fmla="*/ 25 h 51"/>
                <a:gd name="T6" fmla="*/ 77 w 153"/>
                <a:gd name="T7" fmla="*/ 0 h 51"/>
                <a:gd name="T8" fmla="*/ 0 w 153"/>
                <a:gd name="T9" fmla="*/ 25 h 51"/>
              </a:gdLst>
              <a:ahLst/>
              <a:cxnLst>
                <a:cxn ang="0">
                  <a:pos x="T0" y="T1"/>
                </a:cxn>
                <a:cxn ang="0">
                  <a:pos x="T2" y="T3"/>
                </a:cxn>
                <a:cxn ang="0">
                  <a:pos x="T4" y="T5"/>
                </a:cxn>
                <a:cxn ang="0">
                  <a:pos x="T6" y="T7"/>
                </a:cxn>
                <a:cxn ang="0">
                  <a:pos x="T8" y="T9"/>
                </a:cxn>
              </a:cxnLst>
              <a:rect l="0" t="0" r="r" b="b"/>
              <a:pathLst>
                <a:path w="153" h="51">
                  <a:moveTo>
                    <a:pt x="0" y="25"/>
                  </a:moveTo>
                  <a:lnTo>
                    <a:pt x="77" y="51"/>
                  </a:lnTo>
                  <a:lnTo>
                    <a:pt x="153" y="25"/>
                  </a:lnTo>
                  <a:lnTo>
                    <a:pt x="77" y="0"/>
                  </a:lnTo>
                  <a:lnTo>
                    <a:pt x="0" y="25"/>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80"/>
            <p:cNvSpPr>
              <a:spLocks noChangeArrowheads="1"/>
            </p:cNvSpPr>
            <p:nvPr/>
          </p:nvSpPr>
          <p:spPr bwMode="auto">
            <a:xfrm>
              <a:off x="3427" y="2519"/>
              <a:ext cx="152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Actor A interacts with Use Case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81"/>
            <p:cNvSpPr>
              <a:spLocks noChangeArrowheads="1"/>
            </p:cNvSpPr>
            <p:nvPr/>
          </p:nvSpPr>
          <p:spPr bwMode="auto">
            <a:xfrm>
              <a:off x="3409" y="3113"/>
              <a:ext cx="182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Actor B interacts with all Use Cases that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82"/>
            <p:cNvSpPr>
              <a:spLocks noChangeArrowheads="1"/>
            </p:cNvSpPr>
            <p:nvPr/>
          </p:nvSpPr>
          <p:spPr bwMode="auto">
            <a:xfrm>
              <a:off x="3409" y="3215"/>
              <a:ext cx="142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Actor A is able to interact 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83"/>
            <p:cNvSpPr>
              <a:spLocks noChangeArrowheads="1"/>
            </p:cNvSpPr>
            <p:nvPr/>
          </p:nvSpPr>
          <p:spPr bwMode="auto">
            <a:xfrm>
              <a:off x="3418" y="3793"/>
              <a:ext cx="145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Use Case A includes Use Case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84"/>
            <p:cNvSpPr>
              <a:spLocks noChangeArrowheads="1"/>
            </p:cNvSpPr>
            <p:nvPr/>
          </p:nvSpPr>
          <p:spPr bwMode="auto">
            <a:xfrm>
              <a:off x="3432" y="4260"/>
              <a:ext cx="220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cs typeface="Arial" pitchFamily="34" charset="0"/>
                </a:rPr>
                <a:t>Use Case B is a more specific type of Use Case 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85"/>
            <p:cNvSpPr>
              <a:spLocks noChangeArrowheads="1"/>
            </p:cNvSpPr>
            <p:nvPr/>
          </p:nvSpPr>
          <p:spPr bwMode="auto">
            <a:xfrm>
              <a:off x="2121" y="-196"/>
              <a:ext cx="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itle 1"/>
          <p:cNvSpPr>
            <a:spLocks noGrp="1"/>
          </p:cNvSpPr>
          <p:nvPr>
            <p:ph type="title"/>
          </p:nvPr>
        </p:nvSpPr>
        <p:spPr>
          <a:xfrm>
            <a:off x="2157271" y="0"/>
            <a:ext cx="5629340" cy="946760"/>
          </a:xfrm>
        </p:spPr>
        <p:txBody>
          <a:bodyPr/>
          <a:lstStyle/>
          <a:p>
            <a:r>
              <a:rPr lang="en-US" dirty="0" smtClean="0">
                <a:solidFill>
                  <a:schemeClr val="bg1"/>
                </a:solidFill>
              </a:rPr>
              <a:t>UML Use Case Legend</a:t>
            </a:r>
            <a:endParaRPr lang="en-US" dirty="0">
              <a:solidFill>
                <a:schemeClr val="bg1"/>
              </a:solidFill>
            </a:endParaRPr>
          </a:p>
        </p:txBody>
      </p:sp>
      <p:sp>
        <p:nvSpPr>
          <p:cNvPr id="90" name="Rectangle 89"/>
          <p:cNvSpPr/>
          <p:nvPr/>
        </p:nvSpPr>
        <p:spPr>
          <a:xfrm>
            <a:off x="10908589" y="52904"/>
            <a:ext cx="1037463" cy="1015663"/>
          </a:xfrm>
          <a:prstGeom prst="rect">
            <a:avLst/>
          </a:prstGeom>
        </p:spPr>
        <p:txBody>
          <a:bodyPr wrap="none">
            <a:spAutoFit/>
          </a:bodyPr>
          <a:lstStyle/>
          <a:p>
            <a:fld id="{D57F1E4F-1CFF-5643-939E-217C01CDF565}" type="slidenum">
              <a:rPr lang="en-US" sz="6000" b="1">
                <a:solidFill>
                  <a:schemeClr val="tx1">
                    <a:lumMod val="75000"/>
                  </a:schemeClr>
                </a:solidFill>
                <a:effectLst>
                  <a:outerShdw blurRad="38100" dist="38100" dir="2700000" algn="tl">
                    <a:srgbClr val="000000">
                      <a:alpha val="43137"/>
                    </a:srgbClr>
                  </a:outerShdw>
                </a:effectLst>
              </a:rPr>
              <a:pPr/>
              <a:t>13</a:t>
            </a:fld>
            <a:endParaRPr lang="en-US" sz="6000" b="1"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06600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69769" y="268086"/>
            <a:ext cx="1084054" cy="365125"/>
          </a:xfrm>
        </p:spPr>
        <p:txBody>
          <a:bodyPr/>
          <a:lstStyle/>
          <a:p>
            <a:fld id="{D57F1E4F-1CFF-5643-939E-217C01CDF565}" type="slidenum">
              <a:rPr lang="en-US" sz="6000" smtClean="0"/>
              <a:pPr/>
              <a:t>14</a:t>
            </a:fld>
            <a:endParaRPr lang="en-US" sz="6000" dirty="0"/>
          </a:p>
        </p:txBody>
      </p:sp>
      <p:grpSp>
        <p:nvGrpSpPr>
          <p:cNvPr id="2" name="Group 4"/>
          <p:cNvGrpSpPr>
            <a:grpSpLocks noChangeAspect="1"/>
          </p:cNvGrpSpPr>
          <p:nvPr/>
        </p:nvGrpSpPr>
        <p:grpSpPr bwMode="auto">
          <a:xfrm>
            <a:off x="940924" y="428652"/>
            <a:ext cx="9903853" cy="6253355"/>
            <a:chOff x="1791" y="-171"/>
            <a:chExt cx="4088" cy="4602"/>
          </a:xfrm>
        </p:grpSpPr>
        <p:sp>
          <p:nvSpPr>
            <p:cNvPr id="3" name="AutoShape 3"/>
            <p:cNvSpPr>
              <a:spLocks noChangeAspect="1" noChangeArrowheads="1" noTextEdit="1"/>
            </p:cNvSpPr>
            <p:nvPr/>
          </p:nvSpPr>
          <p:spPr bwMode="auto">
            <a:xfrm>
              <a:off x="1791" y="-171"/>
              <a:ext cx="4088" cy="46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2476" y="273"/>
              <a:ext cx="2839" cy="4085"/>
            </a:xfrm>
            <a:prstGeom prst="rect">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12"/>
            <p:cNvGrpSpPr>
              <a:grpSpLocks/>
            </p:cNvGrpSpPr>
            <p:nvPr/>
          </p:nvGrpSpPr>
          <p:grpSpPr bwMode="auto">
            <a:xfrm>
              <a:off x="2048" y="1358"/>
              <a:ext cx="176" cy="460"/>
              <a:chOff x="2048" y="1358"/>
              <a:chExt cx="176" cy="460"/>
            </a:xfrm>
          </p:grpSpPr>
          <p:sp>
            <p:nvSpPr>
              <p:cNvPr id="4232" name="Line 6"/>
              <p:cNvSpPr>
                <a:spLocks noChangeShapeType="1"/>
              </p:cNvSpPr>
              <p:nvPr/>
            </p:nvSpPr>
            <p:spPr bwMode="auto">
              <a:xfrm>
                <a:off x="2138" y="1471"/>
                <a:ext cx="0" cy="211"/>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3" name="Oval 7"/>
              <p:cNvSpPr>
                <a:spLocks noChangeArrowheads="1"/>
              </p:cNvSpPr>
              <p:nvPr/>
            </p:nvSpPr>
            <p:spPr bwMode="auto">
              <a:xfrm>
                <a:off x="2091" y="1358"/>
                <a:ext cx="92" cy="115"/>
              </a:xfrm>
              <a:prstGeom prst="ellipse">
                <a:avLst/>
              </a:pr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4" name="Line 8"/>
              <p:cNvSpPr>
                <a:spLocks noChangeShapeType="1"/>
              </p:cNvSpPr>
              <p:nvPr/>
            </p:nvSpPr>
            <p:spPr bwMode="auto">
              <a:xfrm flipV="1">
                <a:off x="2048" y="1530"/>
                <a:ext cx="88" cy="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5" name="Line 9"/>
              <p:cNvSpPr>
                <a:spLocks noChangeShapeType="1"/>
              </p:cNvSpPr>
              <p:nvPr/>
            </p:nvSpPr>
            <p:spPr bwMode="auto">
              <a:xfrm>
                <a:off x="2136" y="1532"/>
                <a:ext cx="88" cy="67"/>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6" name="Line 10"/>
              <p:cNvSpPr>
                <a:spLocks noChangeShapeType="1"/>
              </p:cNvSpPr>
              <p:nvPr/>
            </p:nvSpPr>
            <p:spPr bwMode="auto">
              <a:xfrm flipV="1">
                <a:off x="2061" y="1678"/>
                <a:ext cx="75" cy="14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7" name="Line 11"/>
              <p:cNvSpPr>
                <a:spLocks noChangeShapeType="1"/>
              </p:cNvSpPr>
              <p:nvPr/>
            </p:nvSpPr>
            <p:spPr bwMode="auto">
              <a:xfrm>
                <a:off x="2136" y="1678"/>
                <a:ext cx="64" cy="134"/>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13"/>
            <p:cNvSpPr>
              <a:spLocks noChangeArrowheads="1"/>
            </p:cNvSpPr>
            <p:nvPr/>
          </p:nvSpPr>
          <p:spPr bwMode="auto">
            <a:xfrm>
              <a:off x="2074" y="1825"/>
              <a:ext cx="16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User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20"/>
            <p:cNvGrpSpPr>
              <a:grpSpLocks/>
            </p:cNvGrpSpPr>
            <p:nvPr/>
          </p:nvGrpSpPr>
          <p:grpSpPr bwMode="auto">
            <a:xfrm>
              <a:off x="5563" y="981"/>
              <a:ext cx="176" cy="459"/>
              <a:chOff x="5563" y="981"/>
              <a:chExt cx="176" cy="459"/>
            </a:xfrm>
          </p:grpSpPr>
          <p:sp>
            <p:nvSpPr>
              <p:cNvPr id="4226" name="Line 14"/>
              <p:cNvSpPr>
                <a:spLocks noChangeShapeType="1"/>
              </p:cNvSpPr>
              <p:nvPr/>
            </p:nvSpPr>
            <p:spPr bwMode="auto">
              <a:xfrm>
                <a:off x="5653" y="1094"/>
                <a:ext cx="0" cy="21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7" name="Oval 15"/>
              <p:cNvSpPr>
                <a:spLocks noChangeArrowheads="1"/>
              </p:cNvSpPr>
              <p:nvPr/>
            </p:nvSpPr>
            <p:spPr bwMode="auto">
              <a:xfrm>
                <a:off x="5606" y="981"/>
                <a:ext cx="91" cy="114"/>
              </a:xfrm>
              <a:prstGeom prst="ellipse">
                <a:avLst/>
              </a:pr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8" name="Line 16"/>
              <p:cNvSpPr>
                <a:spLocks noChangeShapeType="1"/>
              </p:cNvSpPr>
              <p:nvPr/>
            </p:nvSpPr>
            <p:spPr bwMode="auto">
              <a:xfrm flipV="1">
                <a:off x="5563" y="1153"/>
                <a:ext cx="88" cy="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9" name="Line 17"/>
              <p:cNvSpPr>
                <a:spLocks noChangeShapeType="1"/>
              </p:cNvSpPr>
              <p:nvPr/>
            </p:nvSpPr>
            <p:spPr bwMode="auto">
              <a:xfrm>
                <a:off x="5651" y="1154"/>
                <a:ext cx="88" cy="68"/>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0" name="Line 18"/>
              <p:cNvSpPr>
                <a:spLocks noChangeShapeType="1"/>
              </p:cNvSpPr>
              <p:nvPr/>
            </p:nvSpPr>
            <p:spPr bwMode="auto">
              <a:xfrm flipV="1">
                <a:off x="5575" y="1300"/>
                <a:ext cx="76" cy="14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1" name="Line 19"/>
              <p:cNvSpPr>
                <a:spLocks noChangeShapeType="1"/>
              </p:cNvSpPr>
              <p:nvPr/>
            </p:nvSpPr>
            <p:spPr bwMode="auto">
              <a:xfrm>
                <a:off x="5651" y="1301"/>
                <a:ext cx="64" cy="133"/>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21"/>
            <p:cNvSpPr>
              <a:spLocks noChangeArrowheads="1"/>
            </p:cNvSpPr>
            <p:nvPr/>
          </p:nvSpPr>
          <p:spPr bwMode="auto">
            <a:xfrm>
              <a:off x="5555" y="144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cs typeface="Arial" pitchFamily="34" charset="0"/>
                </a:rPr>
                <a:t>MySQL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2"/>
            <p:cNvSpPr>
              <a:spLocks noChangeArrowheads="1"/>
            </p:cNvSpPr>
            <p:nvPr/>
          </p:nvSpPr>
          <p:spPr bwMode="auto">
            <a:xfrm>
              <a:off x="5568" y="1533"/>
              <a:ext cx="14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cs typeface="Arial" pitchFamily="34" charset="0"/>
                </a:rPr>
                <a:t>DBMS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3"/>
            <p:cNvSpPr>
              <a:spLocks noChangeArrowheads="1"/>
            </p:cNvSpPr>
            <p:nvPr/>
          </p:nvSpPr>
          <p:spPr bwMode="auto">
            <a:xfrm>
              <a:off x="5053" y="132"/>
              <a:ext cx="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24"/>
            <p:cNvSpPr>
              <a:spLocks noChangeArrowheads="1"/>
            </p:cNvSpPr>
            <p:nvPr/>
          </p:nvSpPr>
          <p:spPr bwMode="auto">
            <a:xfrm>
              <a:off x="3558" y="314"/>
              <a:ext cx="608" cy="37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5"/>
            <p:cNvSpPr>
              <a:spLocks noChangeArrowheads="1"/>
            </p:cNvSpPr>
            <p:nvPr/>
          </p:nvSpPr>
          <p:spPr bwMode="auto">
            <a:xfrm>
              <a:off x="3672" y="457"/>
              <a:ext cx="42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Change Color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Oval 26"/>
            <p:cNvSpPr>
              <a:spLocks noChangeArrowheads="1"/>
            </p:cNvSpPr>
            <p:nvPr/>
          </p:nvSpPr>
          <p:spPr bwMode="auto">
            <a:xfrm>
              <a:off x="3558" y="314"/>
              <a:ext cx="608" cy="37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27"/>
            <p:cNvSpPr>
              <a:spLocks noChangeArrowheads="1"/>
            </p:cNvSpPr>
            <p:nvPr/>
          </p:nvSpPr>
          <p:spPr bwMode="auto">
            <a:xfrm>
              <a:off x="3524" y="3001"/>
              <a:ext cx="608" cy="37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8"/>
            <p:cNvSpPr>
              <a:spLocks noChangeArrowheads="1"/>
            </p:cNvSpPr>
            <p:nvPr/>
          </p:nvSpPr>
          <p:spPr bwMode="auto">
            <a:xfrm>
              <a:off x="3658" y="3101"/>
              <a:ext cx="38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Select Make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9"/>
            <p:cNvSpPr>
              <a:spLocks noChangeArrowheads="1"/>
            </p:cNvSpPr>
            <p:nvPr/>
          </p:nvSpPr>
          <p:spPr bwMode="auto">
            <a:xfrm>
              <a:off x="3684" y="3187"/>
              <a:ext cx="32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and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Oval 30"/>
            <p:cNvSpPr>
              <a:spLocks noChangeArrowheads="1"/>
            </p:cNvSpPr>
            <p:nvPr/>
          </p:nvSpPr>
          <p:spPr bwMode="auto">
            <a:xfrm>
              <a:off x="3524" y="3001"/>
              <a:ext cx="608" cy="37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31"/>
            <p:cNvSpPr>
              <a:spLocks noChangeArrowheads="1"/>
            </p:cNvSpPr>
            <p:nvPr/>
          </p:nvSpPr>
          <p:spPr bwMode="auto">
            <a:xfrm>
              <a:off x="4335" y="1741"/>
              <a:ext cx="608" cy="37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32"/>
            <p:cNvSpPr>
              <a:spLocks noChangeArrowheads="1"/>
            </p:cNvSpPr>
            <p:nvPr/>
          </p:nvSpPr>
          <p:spPr bwMode="auto">
            <a:xfrm>
              <a:off x="4482" y="1885"/>
              <a:ext cx="3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Save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Oval 33"/>
            <p:cNvSpPr>
              <a:spLocks noChangeArrowheads="1"/>
            </p:cNvSpPr>
            <p:nvPr/>
          </p:nvSpPr>
          <p:spPr bwMode="auto">
            <a:xfrm>
              <a:off x="4335" y="1741"/>
              <a:ext cx="608" cy="371"/>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34"/>
            <p:cNvSpPr>
              <a:spLocks noChangeArrowheads="1"/>
            </p:cNvSpPr>
            <p:nvPr/>
          </p:nvSpPr>
          <p:spPr bwMode="auto">
            <a:xfrm>
              <a:off x="3051" y="1741"/>
              <a:ext cx="608" cy="37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35"/>
            <p:cNvSpPr>
              <a:spLocks noChangeArrowheads="1"/>
            </p:cNvSpPr>
            <p:nvPr/>
          </p:nvSpPr>
          <p:spPr bwMode="auto">
            <a:xfrm>
              <a:off x="3172" y="1885"/>
              <a:ext cx="40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Change View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Oval 36"/>
            <p:cNvSpPr>
              <a:spLocks noChangeArrowheads="1"/>
            </p:cNvSpPr>
            <p:nvPr/>
          </p:nvSpPr>
          <p:spPr bwMode="auto">
            <a:xfrm>
              <a:off x="3051" y="1741"/>
              <a:ext cx="608" cy="371"/>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37"/>
            <p:cNvSpPr>
              <a:spLocks noChangeArrowheads="1"/>
            </p:cNvSpPr>
            <p:nvPr/>
          </p:nvSpPr>
          <p:spPr bwMode="auto">
            <a:xfrm>
              <a:off x="2966" y="772"/>
              <a:ext cx="437" cy="29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38"/>
            <p:cNvSpPr>
              <a:spLocks noChangeArrowheads="1"/>
            </p:cNvSpPr>
            <p:nvPr/>
          </p:nvSpPr>
          <p:spPr bwMode="auto">
            <a:xfrm>
              <a:off x="3101" y="832"/>
              <a:ext cx="2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Upper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9"/>
            <p:cNvSpPr>
              <a:spLocks noChangeArrowheads="1"/>
            </p:cNvSpPr>
            <p:nvPr/>
          </p:nvSpPr>
          <p:spPr bwMode="auto">
            <a:xfrm>
              <a:off x="3115" y="917"/>
              <a:ext cx="17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Body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Oval 40"/>
            <p:cNvSpPr>
              <a:spLocks noChangeArrowheads="1"/>
            </p:cNvSpPr>
            <p:nvPr/>
          </p:nvSpPr>
          <p:spPr bwMode="auto">
            <a:xfrm>
              <a:off x="2966" y="772"/>
              <a:ext cx="437" cy="291"/>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Oval 41"/>
            <p:cNvSpPr>
              <a:spLocks noChangeArrowheads="1"/>
            </p:cNvSpPr>
            <p:nvPr/>
          </p:nvSpPr>
          <p:spPr bwMode="auto">
            <a:xfrm>
              <a:off x="3131" y="1189"/>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 name="Rectangle 42"/>
            <p:cNvSpPr>
              <a:spLocks noChangeArrowheads="1"/>
            </p:cNvSpPr>
            <p:nvPr/>
          </p:nvSpPr>
          <p:spPr bwMode="auto">
            <a:xfrm>
              <a:off x="3272" y="1254"/>
              <a:ext cx="2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Lower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 name="Rectangle 43"/>
            <p:cNvSpPr>
              <a:spLocks noChangeArrowheads="1"/>
            </p:cNvSpPr>
            <p:nvPr/>
          </p:nvSpPr>
          <p:spPr bwMode="auto">
            <a:xfrm>
              <a:off x="3286" y="1340"/>
              <a:ext cx="17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Body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 name="Oval 44"/>
            <p:cNvSpPr>
              <a:spLocks noChangeArrowheads="1"/>
            </p:cNvSpPr>
            <p:nvPr/>
          </p:nvSpPr>
          <p:spPr bwMode="auto">
            <a:xfrm>
              <a:off x="3131" y="1189"/>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Oval 45"/>
            <p:cNvSpPr>
              <a:spLocks noChangeArrowheads="1"/>
            </p:cNvSpPr>
            <p:nvPr/>
          </p:nvSpPr>
          <p:spPr bwMode="auto">
            <a:xfrm>
              <a:off x="3608" y="1233"/>
              <a:ext cx="444" cy="29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Rectangle 46"/>
            <p:cNvSpPr>
              <a:spLocks noChangeArrowheads="1"/>
            </p:cNvSpPr>
            <p:nvPr/>
          </p:nvSpPr>
          <p:spPr bwMode="auto">
            <a:xfrm>
              <a:off x="3762" y="1336"/>
              <a:ext cx="17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Rims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Oval 47"/>
            <p:cNvSpPr>
              <a:spLocks noChangeArrowheads="1"/>
            </p:cNvSpPr>
            <p:nvPr/>
          </p:nvSpPr>
          <p:spPr bwMode="auto">
            <a:xfrm>
              <a:off x="3608" y="1233"/>
              <a:ext cx="444" cy="292"/>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Oval 48"/>
            <p:cNvSpPr>
              <a:spLocks noChangeArrowheads="1"/>
            </p:cNvSpPr>
            <p:nvPr/>
          </p:nvSpPr>
          <p:spPr bwMode="auto">
            <a:xfrm>
              <a:off x="4111" y="1315"/>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 name="Rectangle 49"/>
            <p:cNvSpPr>
              <a:spLocks noChangeArrowheads="1"/>
            </p:cNvSpPr>
            <p:nvPr/>
          </p:nvSpPr>
          <p:spPr bwMode="auto">
            <a:xfrm>
              <a:off x="4225" y="1422"/>
              <a:ext cx="25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Bumper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Oval 50"/>
            <p:cNvSpPr>
              <a:spLocks noChangeArrowheads="1"/>
            </p:cNvSpPr>
            <p:nvPr/>
          </p:nvSpPr>
          <p:spPr bwMode="auto">
            <a:xfrm>
              <a:off x="4111" y="1315"/>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Oval 51"/>
            <p:cNvSpPr>
              <a:spLocks noChangeArrowheads="1"/>
            </p:cNvSpPr>
            <p:nvPr/>
          </p:nvSpPr>
          <p:spPr bwMode="auto">
            <a:xfrm>
              <a:off x="4453" y="1107"/>
              <a:ext cx="438" cy="29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Rectangle 52"/>
            <p:cNvSpPr>
              <a:spLocks noChangeArrowheads="1"/>
            </p:cNvSpPr>
            <p:nvPr/>
          </p:nvSpPr>
          <p:spPr bwMode="auto">
            <a:xfrm>
              <a:off x="4551" y="1167"/>
              <a:ext cx="2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Pinstripe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9" name="Rectangle 53"/>
            <p:cNvSpPr>
              <a:spLocks noChangeArrowheads="1"/>
            </p:cNvSpPr>
            <p:nvPr/>
          </p:nvSpPr>
          <p:spPr bwMode="auto">
            <a:xfrm>
              <a:off x="4557" y="1253"/>
              <a:ext cx="2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on Body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Oval 54"/>
            <p:cNvSpPr>
              <a:spLocks noChangeArrowheads="1"/>
            </p:cNvSpPr>
            <p:nvPr/>
          </p:nvSpPr>
          <p:spPr bwMode="auto">
            <a:xfrm>
              <a:off x="4453" y="1107"/>
              <a:ext cx="438" cy="292"/>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Oval 55"/>
            <p:cNvSpPr>
              <a:spLocks noChangeArrowheads="1"/>
            </p:cNvSpPr>
            <p:nvPr/>
          </p:nvSpPr>
          <p:spPr bwMode="auto">
            <a:xfrm>
              <a:off x="4483" y="727"/>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Rectangle 56"/>
            <p:cNvSpPr>
              <a:spLocks noChangeArrowheads="1"/>
            </p:cNvSpPr>
            <p:nvPr/>
          </p:nvSpPr>
          <p:spPr bwMode="auto">
            <a:xfrm>
              <a:off x="4586" y="792"/>
              <a:ext cx="2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Pinstripe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3" name="Rectangle 57"/>
            <p:cNvSpPr>
              <a:spLocks noChangeArrowheads="1"/>
            </p:cNvSpPr>
            <p:nvPr/>
          </p:nvSpPr>
          <p:spPr bwMode="auto">
            <a:xfrm>
              <a:off x="4562" y="878"/>
              <a:ext cx="33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on Wheels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4" name="Oval 58"/>
            <p:cNvSpPr>
              <a:spLocks noChangeArrowheads="1"/>
            </p:cNvSpPr>
            <p:nvPr/>
          </p:nvSpPr>
          <p:spPr bwMode="auto">
            <a:xfrm>
              <a:off x="4483" y="727"/>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Oval 59"/>
            <p:cNvSpPr>
              <a:spLocks noChangeArrowheads="1"/>
            </p:cNvSpPr>
            <p:nvPr/>
          </p:nvSpPr>
          <p:spPr bwMode="auto">
            <a:xfrm>
              <a:off x="4352" y="394"/>
              <a:ext cx="437" cy="29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 name="Rectangle 60"/>
            <p:cNvSpPr>
              <a:spLocks noChangeArrowheads="1"/>
            </p:cNvSpPr>
            <p:nvPr/>
          </p:nvSpPr>
          <p:spPr bwMode="auto">
            <a:xfrm>
              <a:off x="4514" y="497"/>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Grill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Oval 61"/>
            <p:cNvSpPr>
              <a:spLocks noChangeArrowheads="1"/>
            </p:cNvSpPr>
            <p:nvPr/>
          </p:nvSpPr>
          <p:spPr bwMode="auto">
            <a:xfrm>
              <a:off x="4352" y="394"/>
              <a:ext cx="437" cy="291"/>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Oval 62"/>
            <p:cNvSpPr>
              <a:spLocks noChangeArrowheads="1"/>
            </p:cNvSpPr>
            <p:nvPr/>
          </p:nvSpPr>
          <p:spPr bwMode="auto">
            <a:xfrm>
              <a:off x="2863" y="396"/>
              <a:ext cx="444" cy="29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 name="Rectangle 63"/>
            <p:cNvSpPr>
              <a:spLocks noChangeArrowheads="1"/>
            </p:cNvSpPr>
            <p:nvPr/>
          </p:nvSpPr>
          <p:spPr bwMode="auto">
            <a:xfrm>
              <a:off x="2989" y="498"/>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Fender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Oval 64"/>
            <p:cNvSpPr>
              <a:spLocks noChangeArrowheads="1"/>
            </p:cNvSpPr>
            <p:nvPr/>
          </p:nvSpPr>
          <p:spPr bwMode="auto">
            <a:xfrm>
              <a:off x="2863" y="396"/>
              <a:ext cx="444" cy="291"/>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Oval 65"/>
            <p:cNvSpPr>
              <a:spLocks noChangeArrowheads="1"/>
            </p:cNvSpPr>
            <p:nvPr/>
          </p:nvSpPr>
          <p:spPr bwMode="auto">
            <a:xfrm>
              <a:off x="4358" y="2382"/>
              <a:ext cx="563" cy="37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 name="Rectangle 66"/>
            <p:cNvSpPr>
              <a:spLocks noChangeArrowheads="1"/>
            </p:cNvSpPr>
            <p:nvPr/>
          </p:nvSpPr>
          <p:spPr bwMode="auto">
            <a:xfrm>
              <a:off x="4456" y="2486"/>
              <a:ext cx="41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Input Unique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67"/>
            <p:cNvSpPr>
              <a:spLocks noChangeArrowheads="1"/>
            </p:cNvSpPr>
            <p:nvPr/>
          </p:nvSpPr>
          <p:spPr bwMode="auto">
            <a:xfrm>
              <a:off x="4559" y="2571"/>
              <a:ext cx="19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Name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4" name="Oval 68"/>
            <p:cNvSpPr>
              <a:spLocks noChangeArrowheads="1"/>
            </p:cNvSpPr>
            <p:nvPr/>
          </p:nvSpPr>
          <p:spPr bwMode="auto">
            <a:xfrm>
              <a:off x="4358" y="2382"/>
              <a:ext cx="563" cy="377"/>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Oval 69"/>
            <p:cNvSpPr>
              <a:spLocks noChangeArrowheads="1"/>
            </p:cNvSpPr>
            <p:nvPr/>
          </p:nvSpPr>
          <p:spPr bwMode="auto">
            <a:xfrm>
              <a:off x="2861" y="2448"/>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 name="Rectangle 70"/>
            <p:cNvSpPr>
              <a:spLocks noChangeArrowheads="1"/>
            </p:cNvSpPr>
            <p:nvPr/>
          </p:nvSpPr>
          <p:spPr bwMode="auto">
            <a:xfrm>
              <a:off x="2948" y="2555"/>
              <a:ext cx="3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Side View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Oval 71"/>
            <p:cNvSpPr>
              <a:spLocks noChangeArrowheads="1"/>
            </p:cNvSpPr>
            <p:nvPr/>
          </p:nvSpPr>
          <p:spPr bwMode="auto">
            <a:xfrm>
              <a:off x="2861" y="2448"/>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8" name="Oval 72"/>
            <p:cNvSpPr>
              <a:spLocks noChangeArrowheads="1"/>
            </p:cNvSpPr>
            <p:nvPr/>
          </p:nvSpPr>
          <p:spPr bwMode="auto">
            <a:xfrm>
              <a:off x="3537" y="2411"/>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 name="Rectangle 73"/>
            <p:cNvSpPr>
              <a:spLocks noChangeArrowheads="1"/>
            </p:cNvSpPr>
            <p:nvPr/>
          </p:nvSpPr>
          <p:spPr bwMode="auto">
            <a:xfrm>
              <a:off x="3612" y="2519"/>
              <a:ext cx="34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Front View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0" name="Oval 74"/>
            <p:cNvSpPr>
              <a:spLocks noChangeArrowheads="1"/>
            </p:cNvSpPr>
            <p:nvPr/>
          </p:nvSpPr>
          <p:spPr bwMode="auto">
            <a:xfrm>
              <a:off x="3537" y="2411"/>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1" name="Oval 75"/>
            <p:cNvSpPr>
              <a:spLocks noChangeArrowheads="1"/>
            </p:cNvSpPr>
            <p:nvPr/>
          </p:nvSpPr>
          <p:spPr bwMode="auto">
            <a:xfrm>
              <a:off x="2962" y="3456"/>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 name="Rectangle 76"/>
            <p:cNvSpPr>
              <a:spLocks noChangeArrowheads="1"/>
            </p:cNvSpPr>
            <p:nvPr/>
          </p:nvSpPr>
          <p:spPr bwMode="auto">
            <a:xfrm>
              <a:off x="3124" y="3563"/>
              <a:ext cx="16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3" name="Oval 77"/>
            <p:cNvSpPr>
              <a:spLocks noChangeArrowheads="1"/>
            </p:cNvSpPr>
            <p:nvPr/>
          </p:nvSpPr>
          <p:spPr bwMode="auto">
            <a:xfrm>
              <a:off x="2962" y="3456"/>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4" name="Oval 78"/>
            <p:cNvSpPr>
              <a:spLocks noChangeArrowheads="1"/>
            </p:cNvSpPr>
            <p:nvPr/>
          </p:nvSpPr>
          <p:spPr bwMode="auto">
            <a:xfrm>
              <a:off x="3401" y="3624"/>
              <a:ext cx="449"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 name="Rectangle 79"/>
            <p:cNvSpPr>
              <a:spLocks noChangeArrowheads="1"/>
            </p:cNvSpPr>
            <p:nvPr/>
          </p:nvSpPr>
          <p:spPr bwMode="auto">
            <a:xfrm>
              <a:off x="3475" y="3732"/>
              <a:ext cx="34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Body Style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6" name="Oval 80"/>
            <p:cNvSpPr>
              <a:spLocks noChangeArrowheads="1"/>
            </p:cNvSpPr>
            <p:nvPr/>
          </p:nvSpPr>
          <p:spPr bwMode="auto">
            <a:xfrm>
              <a:off x="3401" y="3624"/>
              <a:ext cx="449"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7" name="Oval 81"/>
            <p:cNvSpPr>
              <a:spLocks noChangeArrowheads="1"/>
            </p:cNvSpPr>
            <p:nvPr/>
          </p:nvSpPr>
          <p:spPr bwMode="auto">
            <a:xfrm>
              <a:off x="3908" y="3624"/>
              <a:ext cx="449"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 name="Rectangle 82"/>
            <p:cNvSpPr>
              <a:spLocks noChangeArrowheads="1"/>
            </p:cNvSpPr>
            <p:nvPr/>
          </p:nvSpPr>
          <p:spPr bwMode="auto">
            <a:xfrm>
              <a:off x="4023" y="3689"/>
              <a:ext cx="25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Window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9" name="Rectangle 83"/>
            <p:cNvSpPr>
              <a:spLocks noChangeArrowheads="1"/>
            </p:cNvSpPr>
            <p:nvPr/>
          </p:nvSpPr>
          <p:spPr bwMode="auto">
            <a:xfrm>
              <a:off x="4063" y="3774"/>
              <a:ext cx="17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Style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0" name="Oval 84"/>
            <p:cNvSpPr>
              <a:spLocks noChangeArrowheads="1"/>
            </p:cNvSpPr>
            <p:nvPr/>
          </p:nvSpPr>
          <p:spPr bwMode="auto">
            <a:xfrm>
              <a:off x="3908" y="3624"/>
              <a:ext cx="449"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1" name="Oval 85"/>
            <p:cNvSpPr>
              <a:spLocks noChangeArrowheads="1"/>
            </p:cNvSpPr>
            <p:nvPr/>
          </p:nvSpPr>
          <p:spPr bwMode="auto">
            <a:xfrm>
              <a:off x="4348" y="3414"/>
              <a:ext cx="448" cy="3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 name="Rectangle 86"/>
            <p:cNvSpPr>
              <a:spLocks noChangeArrowheads="1"/>
            </p:cNvSpPr>
            <p:nvPr/>
          </p:nvSpPr>
          <p:spPr bwMode="auto">
            <a:xfrm>
              <a:off x="4438" y="3521"/>
              <a:ext cx="30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Cab Style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3" name="Oval 87"/>
            <p:cNvSpPr>
              <a:spLocks noChangeArrowheads="1"/>
            </p:cNvSpPr>
            <p:nvPr/>
          </p:nvSpPr>
          <p:spPr bwMode="auto">
            <a:xfrm>
              <a:off x="4348" y="3414"/>
              <a:ext cx="448" cy="300"/>
            </a:xfrm>
            <a:prstGeom prst="ellipse">
              <a:avLst/>
            </a:prstGeom>
            <a:noFill/>
            <a:ln w="4"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4" name="Line 88"/>
            <p:cNvSpPr>
              <a:spLocks noChangeShapeType="1"/>
            </p:cNvSpPr>
            <p:nvPr/>
          </p:nvSpPr>
          <p:spPr bwMode="auto">
            <a:xfrm flipV="1">
              <a:off x="3289" y="3186"/>
              <a:ext cx="235" cy="28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5" name="Freeform 89"/>
            <p:cNvSpPr>
              <a:spLocks noEditPoints="1"/>
            </p:cNvSpPr>
            <p:nvPr/>
          </p:nvSpPr>
          <p:spPr bwMode="auto">
            <a:xfrm>
              <a:off x="3286" y="3404"/>
              <a:ext cx="55" cy="67"/>
            </a:xfrm>
            <a:custGeom>
              <a:avLst/>
              <a:gdLst>
                <a:gd name="T0" fmla="*/ 0 w 55"/>
                <a:gd name="T1" fmla="*/ 67 h 67"/>
                <a:gd name="T2" fmla="*/ 27 w 55"/>
                <a:gd name="T3" fmla="*/ 0 h 67"/>
                <a:gd name="T4" fmla="*/ 0 w 55"/>
                <a:gd name="T5" fmla="*/ 67 h 67"/>
                <a:gd name="T6" fmla="*/ 55 w 55"/>
                <a:gd name="T7" fmla="*/ 36 h 67"/>
              </a:gdLst>
              <a:ahLst/>
              <a:cxnLst>
                <a:cxn ang="0">
                  <a:pos x="T0" y="T1"/>
                </a:cxn>
                <a:cxn ang="0">
                  <a:pos x="T2" y="T3"/>
                </a:cxn>
                <a:cxn ang="0">
                  <a:pos x="T4" y="T5"/>
                </a:cxn>
                <a:cxn ang="0">
                  <a:pos x="T6" y="T7"/>
                </a:cxn>
              </a:cxnLst>
              <a:rect l="0" t="0" r="r" b="b"/>
              <a:pathLst>
                <a:path w="55" h="67">
                  <a:moveTo>
                    <a:pt x="0" y="67"/>
                  </a:moveTo>
                  <a:lnTo>
                    <a:pt x="27" y="0"/>
                  </a:lnTo>
                  <a:moveTo>
                    <a:pt x="0" y="67"/>
                  </a:moveTo>
                  <a:lnTo>
                    <a:pt x="55" y="36"/>
                  </a:lnTo>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6" name="Line 90"/>
            <p:cNvSpPr>
              <a:spLocks noChangeShapeType="1"/>
            </p:cNvSpPr>
            <p:nvPr/>
          </p:nvSpPr>
          <p:spPr bwMode="auto">
            <a:xfrm flipV="1">
              <a:off x="3628" y="3370"/>
              <a:ext cx="200" cy="250"/>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7" name="Freeform 91"/>
            <p:cNvSpPr>
              <a:spLocks noEditPoints="1"/>
            </p:cNvSpPr>
            <p:nvPr/>
          </p:nvSpPr>
          <p:spPr bwMode="auto">
            <a:xfrm>
              <a:off x="3625" y="3555"/>
              <a:ext cx="55" cy="68"/>
            </a:xfrm>
            <a:custGeom>
              <a:avLst/>
              <a:gdLst>
                <a:gd name="T0" fmla="*/ 0 w 55"/>
                <a:gd name="T1" fmla="*/ 68 h 68"/>
                <a:gd name="T2" fmla="*/ 26 w 55"/>
                <a:gd name="T3" fmla="*/ 0 h 68"/>
                <a:gd name="T4" fmla="*/ 0 w 55"/>
                <a:gd name="T5" fmla="*/ 68 h 68"/>
                <a:gd name="T6" fmla="*/ 55 w 55"/>
                <a:gd name="T7" fmla="*/ 36 h 68"/>
              </a:gdLst>
              <a:ahLst/>
              <a:cxnLst>
                <a:cxn ang="0">
                  <a:pos x="T0" y="T1"/>
                </a:cxn>
                <a:cxn ang="0">
                  <a:pos x="T2" y="T3"/>
                </a:cxn>
                <a:cxn ang="0">
                  <a:pos x="T4" y="T5"/>
                </a:cxn>
                <a:cxn ang="0">
                  <a:pos x="T6" y="T7"/>
                </a:cxn>
              </a:cxnLst>
              <a:rect l="0" t="0" r="r" b="b"/>
              <a:pathLst>
                <a:path w="55" h="68">
                  <a:moveTo>
                    <a:pt x="0" y="68"/>
                  </a:moveTo>
                  <a:lnTo>
                    <a:pt x="26" y="0"/>
                  </a:lnTo>
                  <a:moveTo>
                    <a:pt x="0" y="68"/>
                  </a:moveTo>
                  <a:lnTo>
                    <a:pt x="55" y="36"/>
                  </a:lnTo>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8" name="Rectangle 92"/>
            <p:cNvSpPr>
              <a:spLocks noChangeArrowheads="1"/>
            </p:cNvSpPr>
            <p:nvPr/>
          </p:nvSpPr>
          <p:spPr bwMode="auto">
            <a:xfrm>
              <a:off x="3227" y="3296"/>
              <a:ext cx="324" cy="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Rectangle 93"/>
            <p:cNvSpPr>
              <a:spLocks noChangeArrowheads="1"/>
            </p:cNvSpPr>
            <p:nvPr/>
          </p:nvSpPr>
          <p:spPr bwMode="auto">
            <a:xfrm>
              <a:off x="3225" y="3293"/>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&lt;&lt;includes&gt;&gt;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0" name="Rectangle 94"/>
            <p:cNvSpPr>
              <a:spLocks noChangeArrowheads="1"/>
            </p:cNvSpPr>
            <p:nvPr/>
          </p:nvSpPr>
          <p:spPr bwMode="auto">
            <a:xfrm>
              <a:off x="3531" y="3479"/>
              <a:ext cx="324" cy="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Rectangle 95"/>
            <p:cNvSpPr>
              <a:spLocks noChangeArrowheads="1"/>
            </p:cNvSpPr>
            <p:nvPr/>
          </p:nvSpPr>
          <p:spPr bwMode="auto">
            <a:xfrm>
              <a:off x="3529" y="3476"/>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&lt;&lt;includes&gt;&gt;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52" name="Group 102"/>
            <p:cNvGrpSpPr>
              <a:grpSpLocks/>
            </p:cNvGrpSpPr>
            <p:nvPr/>
          </p:nvGrpSpPr>
          <p:grpSpPr bwMode="auto">
            <a:xfrm>
              <a:off x="5529" y="1904"/>
              <a:ext cx="176" cy="460"/>
              <a:chOff x="5529" y="1904"/>
              <a:chExt cx="176" cy="460"/>
            </a:xfrm>
          </p:grpSpPr>
          <p:sp>
            <p:nvSpPr>
              <p:cNvPr id="4220" name="Line 96"/>
              <p:cNvSpPr>
                <a:spLocks noChangeShapeType="1"/>
              </p:cNvSpPr>
              <p:nvPr/>
            </p:nvSpPr>
            <p:spPr bwMode="auto">
              <a:xfrm>
                <a:off x="5619" y="2017"/>
                <a:ext cx="0" cy="21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1" name="Oval 97"/>
              <p:cNvSpPr>
                <a:spLocks noChangeArrowheads="1"/>
              </p:cNvSpPr>
              <p:nvPr/>
            </p:nvSpPr>
            <p:spPr bwMode="auto">
              <a:xfrm>
                <a:off x="5572" y="1904"/>
                <a:ext cx="92" cy="115"/>
              </a:xfrm>
              <a:prstGeom prst="ellipse">
                <a:avLst/>
              </a:pr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2" name="Line 98"/>
              <p:cNvSpPr>
                <a:spLocks noChangeShapeType="1"/>
              </p:cNvSpPr>
              <p:nvPr/>
            </p:nvSpPr>
            <p:spPr bwMode="auto">
              <a:xfrm flipV="1">
                <a:off x="5529" y="2076"/>
                <a:ext cx="89" cy="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3" name="Line 99"/>
              <p:cNvSpPr>
                <a:spLocks noChangeShapeType="1"/>
              </p:cNvSpPr>
              <p:nvPr/>
            </p:nvSpPr>
            <p:spPr bwMode="auto">
              <a:xfrm>
                <a:off x="5617" y="2078"/>
                <a:ext cx="88" cy="67"/>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4" name="Line 100"/>
              <p:cNvSpPr>
                <a:spLocks noChangeShapeType="1"/>
              </p:cNvSpPr>
              <p:nvPr/>
            </p:nvSpPr>
            <p:spPr bwMode="auto">
              <a:xfrm flipV="1">
                <a:off x="5542" y="2223"/>
                <a:ext cx="76" cy="141"/>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5" name="Line 101"/>
              <p:cNvSpPr>
                <a:spLocks noChangeShapeType="1"/>
              </p:cNvSpPr>
              <p:nvPr/>
            </p:nvSpPr>
            <p:spPr bwMode="auto">
              <a:xfrm>
                <a:off x="5617" y="2224"/>
                <a:ext cx="65" cy="134"/>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53" name="Rectangle 103"/>
            <p:cNvSpPr>
              <a:spLocks noChangeArrowheads="1"/>
            </p:cNvSpPr>
            <p:nvPr/>
          </p:nvSpPr>
          <p:spPr bwMode="auto">
            <a:xfrm>
              <a:off x="5515" y="2371"/>
              <a:ext cx="24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Apache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4" name="Rectangle 104"/>
            <p:cNvSpPr>
              <a:spLocks noChangeArrowheads="1"/>
            </p:cNvSpPr>
            <p:nvPr/>
          </p:nvSpPr>
          <p:spPr bwMode="auto">
            <a:xfrm>
              <a:off x="5467" y="2456"/>
              <a:ext cx="3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Webserver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5" name="Rectangle 105"/>
            <p:cNvSpPr>
              <a:spLocks noChangeArrowheads="1"/>
            </p:cNvSpPr>
            <p:nvPr/>
          </p:nvSpPr>
          <p:spPr bwMode="auto">
            <a:xfrm>
              <a:off x="5391" y="2542"/>
              <a:ext cx="37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Webhosting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6" name="Rectangle 106"/>
            <p:cNvSpPr>
              <a:spLocks noChangeArrowheads="1"/>
            </p:cNvSpPr>
            <p:nvPr/>
          </p:nvSpPr>
          <p:spPr bwMode="auto">
            <a:xfrm>
              <a:off x="5674" y="2545"/>
              <a:ext cx="15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Verdana" pitchFamily="34" charset="0"/>
                  <a:cs typeface="Arial" pitchFamily="34" charset="0"/>
                </a:rPr>
                <a:t> Pad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157" name="Group 113"/>
            <p:cNvGrpSpPr>
              <a:grpSpLocks/>
            </p:cNvGrpSpPr>
            <p:nvPr/>
          </p:nvGrpSpPr>
          <p:grpSpPr bwMode="auto">
            <a:xfrm>
              <a:off x="1845" y="2156"/>
              <a:ext cx="176" cy="460"/>
              <a:chOff x="1845" y="2156"/>
              <a:chExt cx="176" cy="460"/>
            </a:xfrm>
          </p:grpSpPr>
          <p:sp>
            <p:nvSpPr>
              <p:cNvPr id="4214" name="Line 107"/>
              <p:cNvSpPr>
                <a:spLocks noChangeShapeType="1"/>
              </p:cNvSpPr>
              <p:nvPr/>
            </p:nvSpPr>
            <p:spPr bwMode="auto">
              <a:xfrm>
                <a:off x="1935" y="2269"/>
                <a:ext cx="0" cy="21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5" name="Oval 108"/>
              <p:cNvSpPr>
                <a:spLocks noChangeArrowheads="1"/>
              </p:cNvSpPr>
              <p:nvPr/>
            </p:nvSpPr>
            <p:spPr bwMode="auto">
              <a:xfrm>
                <a:off x="1888" y="2156"/>
                <a:ext cx="92" cy="115"/>
              </a:xfrm>
              <a:prstGeom prst="ellipse">
                <a:avLst/>
              </a:pr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6" name="Line 109"/>
              <p:cNvSpPr>
                <a:spLocks noChangeShapeType="1"/>
              </p:cNvSpPr>
              <p:nvPr/>
            </p:nvSpPr>
            <p:spPr bwMode="auto">
              <a:xfrm flipV="1">
                <a:off x="1845" y="2328"/>
                <a:ext cx="89" cy="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7" name="Line 110"/>
              <p:cNvSpPr>
                <a:spLocks noChangeShapeType="1"/>
              </p:cNvSpPr>
              <p:nvPr/>
            </p:nvSpPr>
            <p:spPr bwMode="auto">
              <a:xfrm>
                <a:off x="1933" y="2330"/>
                <a:ext cx="88" cy="67"/>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8" name="Line 111"/>
              <p:cNvSpPr>
                <a:spLocks noChangeShapeType="1"/>
              </p:cNvSpPr>
              <p:nvPr/>
            </p:nvSpPr>
            <p:spPr bwMode="auto">
              <a:xfrm flipV="1">
                <a:off x="1858" y="2475"/>
                <a:ext cx="76" cy="141"/>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9" name="Line 112"/>
              <p:cNvSpPr>
                <a:spLocks noChangeShapeType="1"/>
              </p:cNvSpPr>
              <p:nvPr/>
            </p:nvSpPr>
            <p:spPr bwMode="auto">
              <a:xfrm>
                <a:off x="1933" y="2476"/>
                <a:ext cx="65" cy="134"/>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58" name="Rectangle 114"/>
            <p:cNvSpPr>
              <a:spLocks noChangeArrowheads="1"/>
            </p:cNvSpPr>
            <p:nvPr/>
          </p:nvSpPr>
          <p:spPr bwMode="auto">
            <a:xfrm>
              <a:off x="1814" y="2623"/>
              <a:ext cx="27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Restorer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59" name="Group 121"/>
            <p:cNvGrpSpPr>
              <a:grpSpLocks/>
            </p:cNvGrpSpPr>
            <p:nvPr/>
          </p:nvGrpSpPr>
          <p:grpSpPr bwMode="auto">
            <a:xfrm>
              <a:off x="2183" y="2156"/>
              <a:ext cx="176" cy="460"/>
              <a:chOff x="2183" y="2156"/>
              <a:chExt cx="176" cy="460"/>
            </a:xfrm>
          </p:grpSpPr>
          <p:sp>
            <p:nvSpPr>
              <p:cNvPr id="4208" name="Line 115"/>
              <p:cNvSpPr>
                <a:spLocks noChangeShapeType="1"/>
              </p:cNvSpPr>
              <p:nvPr/>
            </p:nvSpPr>
            <p:spPr bwMode="auto">
              <a:xfrm>
                <a:off x="2273" y="2269"/>
                <a:ext cx="0" cy="21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9" name="Oval 116"/>
              <p:cNvSpPr>
                <a:spLocks noChangeArrowheads="1"/>
              </p:cNvSpPr>
              <p:nvPr/>
            </p:nvSpPr>
            <p:spPr bwMode="auto">
              <a:xfrm>
                <a:off x="2226" y="2156"/>
                <a:ext cx="92" cy="115"/>
              </a:xfrm>
              <a:prstGeom prst="ellipse">
                <a:avLst/>
              </a:pr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0" name="Line 117"/>
              <p:cNvSpPr>
                <a:spLocks noChangeShapeType="1"/>
              </p:cNvSpPr>
              <p:nvPr/>
            </p:nvSpPr>
            <p:spPr bwMode="auto">
              <a:xfrm flipV="1">
                <a:off x="2183" y="2328"/>
                <a:ext cx="89" cy="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1" name="Line 118"/>
              <p:cNvSpPr>
                <a:spLocks noChangeShapeType="1"/>
              </p:cNvSpPr>
              <p:nvPr/>
            </p:nvSpPr>
            <p:spPr bwMode="auto">
              <a:xfrm>
                <a:off x="2271" y="2330"/>
                <a:ext cx="88" cy="67"/>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2" name="Line 119"/>
              <p:cNvSpPr>
                <a:spLocks noChangeShapeType="1"/>
              </p:cNvSpPr>
              <p:nvPr/>
            </p:nvSpPr>
            <p:spPr bwMode="auto">
              <a:xfrm flipV="1">
                <a:off x="2196" y="2475"/>
                <a:ext cx="76" cy="141"/>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3" name="Line 120"/>
              <p:cNvSpPr>
                <a:spLocks noChangeShapeType="1"/>
              </p:cNvSpPr>
              <p:nvPr/>
            </p:nvSpPr>
            <p:spPr bwMode="auto">
              <a:xfrm>
                <a:off x="2271" y="2476"/>
                <a:ext cx="65" cy="134"/>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60" name="Rectangle 122"/>
            <p:cNvSpPr>
              <a:spLocks noChangeArrowheads="1"/>
            </p:cNvSpPr>
            <p:nvPr/>
          </p:nvSpPr>
          <p:spPr bwMode="auto">
            <a:xfrm>
              <a:off x="2113" y="2623"/>
              <a:ext cx="3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Customizer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1" name="Line 123"/>
            <p:cNvSpPr>
              <a:spLocks noChangeShapeType="1"/>
            </p:cNvSpPr>
            <p:nvPr/>
          </p:nvSpPr>
          <p:spPr bwMode="auto">
            <a:xfrm flipV="1">
              <a:off x="1982" y="1975"/>
              <a:ext cx="34" cy="176"/>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2" name="Freeform 124"/>
            <p:cNvSpPr>
              <a:spLocks/>
            </p:cNvSpPr>
            <p:nvPr/>
          </p:nvSpPr>
          <p:spPr bwMode="auto">
            <a:xfrm>
              <a:off x="2010" y="1828"/>
              <a:ext cx="39" cy="147"/>
            </a:xfrm>
            <a:custGeom>
              <a:avLst/>
              <a:gdLst>
                <a:gd name="T0" fmla="*/ 34 w 39"/>
                <a:gd name="T1" fmla="*/ 0 h 147"/>
                <a:gd name="T2" fmla="*/ 39 w 39"/>
                <a:gd name="T3" fmla="*/ 80 h 147"/>
                <a:gd name="T4" fmla="*/ 6 w 39"/>
                <a:gd name="T5" fmla="*/ 147 h 147"/>
                <a:gd name="T6" fmla="*/ 0 w 39"/>
                <a:gd name="T7" fmla="*/ 68 h 147"/>
                <a:gd name="T8" fmla="*/ 34 w 39"/>
                <a:gd name="T9" fmla="*/ 0 h 147"/>
              </a:gdLst>
              <a:ahLst/>
              <a:cxnLst>
                <a:cxn ang="0">
                  <a:pos x="T0" y="T1"/>
                </a:cxn>
                <a:cxn ang="0">
                  <a:pos x="T2" y="T3"/>
                </a:cxn>
                <a:cxn ang="0">
                  <a:pos x="T4" y="T5"/>
                </a:cxn>
                <a:cxn ang="0">
                  <a:pos x="T6" y="T7"/>
                </a:cxn>
                <a:cxn ang="0">
                  <a:pos x="T8" y="T9"/>
                </a:cxn>
              </a:cxnLst>
              <a:rect l="0" t="0" r="r" b="b"/>
              <a:pathLst>
                <a:path w="39" h="147">
                  <a:moveTo>
                    <a:pt x="34" y="0"/>
                  </a:moveTo>
                  <a:lnTo>
                    <a:pt x="39" y="80"/>
                  </a:lnTo>
                  <a:lnTo>
                    <a:pt x="6" y="147"/>
                  </a:lnTo>
                  <a:lnTo>
                    <a:pt x="0" y="68"/>
                  </a:lnTo>
                  <a:lnTo>
                    <a:pt x="34"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3" name="Line 125"/>
            <p:cNvSpPr>
              <a:spLocks noChangeShapeType="1"/>
            </p:cNvSpPr>
            <p:nvPr/>
          </p:nvSpPr>
          <p:spPr bwMode="auto">
            <a:xfrm>
              <a:off x="2193" y="1961"/>
              <a:ext cx="80" cy="190"/>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4" name="Freeform 126"/>
            <p:cNvSpPr>
              <a:spLocks/>
            </p:cNvSpPr>
            <p:nvPr/>
          </p:nvSpPr>
          <p:spPr bwMode="auto">
            <a:xfrm>
              <a:off x="2138" y="1828"/>
              <a:ext cx="56" cy="134"/>
            </a:xfrm>
            <a:custGeom>
              <a:avLst/>
              <a:gdLst>
                <a:gd name="T0" fmla="*/ 0 w 56"/>
                <a:gd name="T1" fmla="*/ 0 h 134"/>
                <a:gd name="T2" fmla="*/ 10 w 56"/>
                <a:gd name="T3" fmla="*/ 79 h 134"/>
                <a:gd name="T4" fmla="*/ 56 w 56"/>
                <a:gd name="T5" fmla="*/ 134 h 134"/>
                <a:gd name="T6" fmla="*/ 46 w 56"/>
                <a:gd name="T7" fmla="*/ 55 h 134"/>
                <a:gd name="T8" fmla="*/ 0 w 56"/>
                <a:gd name="T9" fmla="*/ 0 h 134"/>
              </a:gdLst>
              <a:ahLst/>
              <a:cxnLst>
                <a:cxn ang="0">
                  <a:pos x="T0" y="T1"/>
                </a:cxn>
                <a:cxn ang="0">
                  <a:pos x="T2" y="T3"/>
                </a:cxn>
                <a:cxn ang="0">
                  <a:pos x="T4" y="T5"/>
                </a:cxn>
                <a:cxn ang="0">
                  <a:pos x="T6" y="T7"/>
                </a:cxn>
                <a:cxn ang="0">
                  <a:pos x="T8" y="T9"/>
                </a:cxn>
              </a:cxnLst>
              <a:rect l="0" t="0" r="r" b="b"/>
              <a:pathLst>
                <a:path w="56" h="134">
                  <a:moveTo>
                    <a:pt x="0" y="0"/>
                  </a:moveTo>
                  <a:lnTo>
                    <a:pt x="10" y="79"/>
                  </a:lnTo>
                  <a:lnTo>
                    <a:pt x="56" y="134"/>
                  </a:lnTo>
                  <a:lnTo>
                    <a:pt x="46" y="55"/>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5" name="Line 127"/>
            <p:cNvSpPr>
              <a:spLocks noChangeShapeType="1"/>
            </p:cNvSpPr>
            <p:nvPr/>
          </p:nvSpPr>
          <p:spPr bwMode="auto">
            <a:xfrm flipV="1">
              <a:off x="2232" y="1294"/>
              <a:ext cx="244" cy="296"/>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6" name="Line 128"/>
            <p:cNvSpPr>
              <a:spLocks noChangeShapeType="1"/>
            </p:cNvSpPr>
            <p:nvPr/>
          </p:nvSpPr>
          <p:spPr bwMode="auto">
            <a:xfrm flipV="1">
              <a:off x="5315" y="1212"/>
              <a:ext cx="244" cy="8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7" name="Line 129"/>
            <p:cNvSpPr>
              <a:spLocks noChangeShapeType="1"/>
            </p:cNvSpPr>
            <p:nvPr/>
          </p:nvSpPr>
          <p:spPr bwMode="auto">
            <a:xfrm flipV="1">
              <a:off x="5315" y="2136"/>
              <a:ext cx="210" cy="180"/>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8" name="Line 130"/>
            <p:cNvSpPr>
              <a:spLocks noChangeShapeType="1"/>
            </p:cNvSpPr>
            <p:nvPr/>
          </p:nvSpPr>
          <p:spPr bwMode="auto">
            <a:xfrm flipV="1">
              <a:off x="3306" y="518"/>
              <a:ext cx="131" cy="23"/>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9" name="Freeform 131"/>
            <p:cNvSpPr>
              <a:spLocks/>
            </p:cNvSpPr>
            <p:nvPr/>
          </p:nvSpPr>
          <p:spPr bwMode="auto">
            <a:xfrm>
              <a:off x="3437" y="484"/>
              <a:ext cx="121" cy="50"/>
            </a:xfrm>
            <a:custGeom>
              <a:avLst/>
              <a:gdLst>
                <a:gd name="T0" fmla="*/ 121 w 121"/>
                <a:gd name="T1" fmla="*/ 15 h 50"/>
                <a:gd name="T2" fmla="*/ 63 w 121"/>
                <a:gd name="T3" fmla="*/ 50 h 50"/>
                <a:gd name="T4" fmla="*/ 0 w 121"/>
                <a:gd name="T5" fmla="*/ 35 h 50"/>
                <a:gd name="T6" fmla="*/ 58 w 121"/>
                <a:gd name="T7" fmla="*/ 0 h 50"/>
                <a:gd name="T8" fmla="*/ 121 w 121"/>
                <a:gd name="T9" fmla="*/ 15 h 50"/>
              </a:gdLst>
              <a:ahLst/>
              <a:cxnLst>
                <a:cxn ang="0">
                  <a:pos x="T0" y="T1"/>
                </a:cxn>
                <a:cxn ang="0">
                  <a:pos x="T2" y="T3"/>
                </a:cxn>
                <a:cxn ang="0">
                  <a:pos x="T4" y="T5"/>
                </a:cxn>
                <a:cxn ang="0">
                  <a:pos x="T6" y="T7"/>
                </a:cxn>
                <a:cxn ang="0">
                  <a:pos x="T8" y="T9"/>
                </a:cxn>
              </a:cxnLst>
              <a:rect l="0" t="0" r="r" b="b"/>
              <a:pathLst>
                <a:path w="121" h="50">
                  <a:moveTo>
                    <a:pt x="121" y="15"/>
                  </a:moveTo>
                  <a:lnTo>
                    <a:pt x="63" y="50"/>
                  </a:lnTo>
                  <a:lnTo>
                    <a:pt x="0" y="35"/>
                  </a:lnTo>
                  <a:lnTo>
                    <a:pt x="58" y="0"/>
                  </a:lnTo>
                  <a:lnTo>
                    <a:pt x="121" y="15"/>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0" name="Line 132"/>
            <p:cNvSpPr>
              <a:spLocks noChangeShapeType="1"/>
            </p:cNvSpPr>
            <p:nvPr/>
          </p:nvSpPr>
          <p:spPr bwMode="auto">
            <a:xfrm flipV="1">
              <a:off x="3380" y="689"/>
              <a:ext cx="125" cy="16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1" name="Freeform 133"/>
            <p:cNvSpPr>
              <a:spLocks/>
            </p:cNvSpPr>
            <p:nvPr/>
          </p:nvSpPr>
          <p:spPr bwMode="auto">
            <a:xfrm>
              <a:off x="3505" y="581"/>
              <a:ext cx="84" cy="108"/>
            </a:xfrm>
            <a:custGeom>
              <a:avLst/>
              <a:gdLst>
                <a:gd name="T0" fmla="*/ 84 w 84"/>
                <a:gd name="T1" fmla="*/ 0 h 108"/>
                <a:gd name="T2" fmla="*/ 57 w 84"/>
                <a:gd name="T3" fmla="*/ 72 h 108"/>
                <a:gd name="T4" fmla="*/ 0 w 84"/>
                <a:gd name="T5" fmla="*/ 108 h 108"/>
                <a:gd name="T6" fmla="*/ 28 w 84"/>
                <a:gd name="T7" fmla="*/ 37 h 108"/>
                <a:gd name="T8" fmla="*/ 84 w 84"/>
                <a:gd name="T9" fmla="*/ 0 h 108"/>
              </a:gdLst>
              <a:ahLst/>
              <a:cxnLst>
                <a:cxn ang="0">
                  <a:pos x="T0" y="T1"/>
                </a:cxn>
                <a:cxn ang="0">
                  <a:pos x="T2" y="T3"/>
                </a:cxn>
                <a:cxn ang="0">
                  <a:pos x="T4" y="T5"/>
                </a:cxn>
                <a:cxn ang="0">
                  <a:pos x="T6" y="T7"/>
                </a:cxn>
                <a:cxn ang="0">
                  <a:pos x="T8" y="T9"/>
                </a:cxn>
              </a:cxnLst>
              <a:rect l="0" t="0" r="r" b="b"/>
              <a:pathLst>
                <a:path w="84" h="108">
                  <a:moveTo>
                    <a:pt x="84" y="0"/>
                  </a:moveTo>
                  <a:lnTo>
                    <a:pt x="57" y="72"/>
                  </a:lnTo>
                  <a:lnTo>
                    <a:pt x="0" y="108"/>
                  </a:lnTo>
                  <a:lnTo>
                    <a:pt x="28" y="37"/>
                  </a:lnTo>
                  <a:lnTo>
                    <a:pt x="84"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2" name="Line 134"/>
            <p:cNvSpPr>
              <a:spLocks noChangeShapeType="1"/>
            </p:cNvSpPr>
            <p:nvPr/>
          </p:nvSpPr>
          <p:spPr bwMode="auto">
            <a:xfrm flipV="1">
              <a:off x="3455" y="768"/>
              <a:ext cx="145" cy="436"/>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3" name="Freeform 135"/>
            <p:cNvSpPr>
              <a:spLocks/>
            </p:cNvSpPr>
            <p:nvPr/>
          </p:nvSpPr>
          <p:spPr bwMode="auto">
            <a:xfrm>
              <a:off x="3599" y="629"/>
              <a:ext cx="47" cy="139"/>
            </a:xfrm>
            <a:custGeom>
              <a:avLst/>
              <a:gdLst>
                <a:gd name="T0" fmla="*/ 47 w 47"/>
                <a:gd name="T1" fmla="*/ 0 h 139"/>
                <a:gd name="T2" fmla="*/ 42 w 47"/>
                <a:gd name="T3" fmla="*/ 80 h 139"/>
                <a:gd name="T4" fmla="*/ 0 w 47"/>
                <a:gd name="T5" fmla="*/ 139 h 139"/>
                <a:gd name="T6" fmla="*/ 5 w 47"/>
                <a:gd name="T7" fmla="*/ 60 h 139"/>
                <a:gd name="T8" fmla="*/ 47 w 47"/>
                <a:gd name="T9" fmla="*/ 0 h 139"/>
              </a:gdLst>
              <a:ahLst/>
              <a:cxnLst>
                <a:cxn ang="0">
                  <a:pos x="T0" y="T1"/>
                </a:cxn>
                <a:cxn ang="0">
                  <a:pos x="T2" y="T3"/>
                </a:cxn>
                <a:cxn ang="0">
                  <a:pos x="T4" y="T5"/>
                </a:cxn>
                <a:cxn ang="0">
                  <a:pos x="T6" y="T7"/>
                </a:cxn>
                <a:cxn ang="0">
                  <a:pos x="T8" y="T9"/>
                </a:cxn>
              </a:cxnLst>
              <a:rect l="0" t="0" r="r" b="b"/>
              <a:pathLst>
                <a:path w="47" h="139">
                  <a:moveTo>
                    <a:pt x="47" y="0"/>
                  </a:moveTo>
                  <a:lnTo>
                    <a:pt x="42" y="80"/>
                  </a:lnTo>
                  <a:lnTo>
                    <a:pt x="0" y="139"/>
                  </a:lnTo>
                  <a:lnTo>
                    <a:pt x="5" y="60"/>
                  </a:lnTo>
                  <a:lnTo>
                    <a:pt x="47"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4" name="Line 136"/>
            <p:cNvSpPr>
              <a:spLocks noChangeShapeType="1"/>
            </p:cNvSpPr>
            <p:nvPr/>
          </p:nvSpPr>
          <p:spPr bwMode="auto">
            <a:xfrm>
              <a:off x="3752" y="811"/>
              <a:ext cx="78" cy="42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5" name="Freeform 137"/>
            <p:cNvSpPr>
              <a:spLocks/>
            </p:cNvSpPr>
            <p:nvPr/>
          </p:nvSpPr>
          <p:spPr bwMode="auto">
            <a:xfrm>
              <a:off x="3719" y="664"/>
              <a:ext cx="39" cy="147"/>
            </a:xfrm>
            <a:custGeom>
              <a:avLst/>
              <a:gdLst>
                <a:gd name="T0" fmla="*/ 6 w 39"/>
                <a:gd name="T1" fmla="*/ 0 h 147"/>
                <a:gd name="T2" fmla="*/ 0 w 39"/>
                <a:gd name="T3" fmla="*/ 79 h 147"/>
                <a:gd name="T4" fmla="*/ 33 w 39"/>
                <a:gd name="T5" fmla="*/ 147 h 147"/>
                <a:gd name="T6" fmla="*/ 39 w 39"/>
                <a:gd name="T7" fmla="*/ 68 h 147"/>
                <a:gd name="T8" fmla="*/ 6 w 39"/>
                <a:gd name="T9" fmla="*/ 0 h 147"/>
              </a:gdLst>
              <a:ahLst/>
              <a:cxnLst>
                <a:cxn ang="0">
                  <a:pos x="T0" y="T1"/>
                </a:cxn>
                <a:cxn ang="0">
                  <a:pos x="T2" y="T3"/>
                </a:cxn>
                <a:cxn ang="0">
                  <a:pos x="T4" y="T5"/>
                </a:cxn>
                <a:cxn ang="0">
                  <a:pos x="T6" y="T7"/>
                </a:cxn>
                <a:cxn ang="0">
                  <a:pos x="T8" y="T9"/>
                </a:cxn>
              </a:cxnLst>
              <a:rect l="0" t="0" r="r" b="b"/>
              <a:pathLst>
                <a:path w="39" h="147">
                  <a:moveTo>
                    <a:pt x="6" y="0"/>
                  </a:moveTo>
                  <a:lnTo>
                    <a:pt x="0" y="79"/>
                  </a:lnTo>
                  <a:lnTo>
                    <a:pt x="33" y="147"/>
                  </a:lnTo>
                  <a:lnTo>
                    <a:pt x="39" y="68"/>
                  </a:lnTo>
                  <a:lnTo>
                    <a:pt x="6"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6" name="Line 138"/>
            <p:cNvSpPr>
              <a:spLocks noChangeShapeType="1"/>
            </p:cNvSpPr>
            <p:nvPr/>
          </p:nvSpPr>
          <p:spPr bwMode="auto">
            <a:xfrm>
              <a:off x="4046" y="802"/>
              <a:ext cx="188" cy="528"/>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7" name="Freeform 139"/>
            <p:cNvSpPr>
              <a:spLocks/>
            </p:cNvSpPr>
            <p:nvPr/>
          </p:nvSpPr>
          <p:spPr bwMode="auto">
            <a:xfrm>
              <a:off x="3998" y="664"/>
              <a:ext cx="49" cy="139"/>
            </a:xfrm>
            <a:custGeom>
              <a:avLst/>
              <a:gdLst>
                <a:gd name="T0" fmla="*/ 0 w 49"/>
                <a:gd name="T1" fmla="*/ 0 h 139"/>
                <a:gd name="T2" fmla="*/ 6 w 49"/>
                <a:gd name="T3" fmla="*/ 79 h 139"/>
                <a:gd name="T4" fmla="*/ 49 w 49"/>
                <a:gd name="T5" fmla="*/ 139 h 139"/>
                <a:gd name="T6" fmla="*/ 43 w 49"/>
                <a:gd name="T7" fmla="*/ 59 h 139"/>
                <a:gd name="T8" fmla="*/ 0 w 49"/>
                <a:gd name="T9" fmla="*/ 0 h 139"/>
              </a:gdLst>
              <a:ahLst/>
              <a:cxnLst>
                <a:cxn ang="0">
                  <a:pos x="T0" y="T1"/>
                </a:cxn>
                <a:cxn ang="0">
                  <a:pos x="T2" y="T3"/>
                </a:cxn>
                <a:cxn ang="0">
                  <a:pos x="T4" y="T5"/>
                </a:cxn>
                <a:cxn ang="0">
                  <a:pos x="T6" y="T7"/>
                </a:cxn>
                <a:cxn ang="0">
                  <a:pos x="T8" y="T9"/>
                </a:cxn>
              </a:cxnLst>
              <a:rect l="0" t="0" r="r" b="b"/>
              <a:pathLst>
                <a:path w="49" h="139">
                  <a:moveTo>
                    <a:pt x="0" y="0"/>
                  </a:moveTo>
                  <a:lnTo>
                    <a:pt x="6" y="79"/>
                  </a:lnTo>
                  <a:lnTo>
                    <a:pt x="49" y="139"/>
                  </a:lnTo>
                  <a:lnTo>
                    <a:pt x="43" y="59"/>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8" name="Line 140"/>
            <p:cNvSpPr>
              <a:spLocks noChangeShapeType="1"/>
            </p:cNvSpPr>
            <p:nvPr/>
          </p:nvSpPr>
          <p:spPr bwMode="auto">
            <a:xfrm>
              <a:off x="4165" y="733"/>
              <a:ext cx="352" cy="416"/>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9" name="Freeform 141"/>
            <p:cNvSpPr>
              <a:spLocks/>
            </p:cNvSpPr>
            <p:nvPr/>
          </p:nvSpPr>
          <p:spPr bwMode="auto">
            <a:xfrm>
              <a:off x="4077" y="629"/>
              <a:ext cx="88" cy="104"/>
            </a:xfrm>
            <a:custGeom>
              <a:avLst/>
              <a:gdLst>
                <a:gd name="T0" fmla="*/ 0 w 88"/>
                <a:gd name="T1" fmla="*/ 0 h 104"/>
                <a:gd name="T2" fmla="*/ 29 w 88"/>
                <a:gd name="T3" fmla="*/ 70 h 104"/>
                <a:gd name="T4" fmla="*/ 88 w 88"/>
                <a:gd name="T5" fmla="*/ 104 h 104"/>
                <a:gd name="T6" fmla="*/ 58 w 88"/>
                <a:gd name="T7" fmla="*/ 34 h 104"/>
                <a:gd name="T8" fmla="*/ 0 w 88"/>
                <a:gd name="T9" fmla="*/ 0 h 104"/>
              </a:gdLst>
              <a:ahLst/>
              <a:cxnLst>
                <a:cxn ang="0">
                  <a:pos x="T0" y="T1"/>
                </a:cxn>
                <a:cxn ang="0">
                  <a:pos x="T2" y="T3"/>
                </a:cxn>
                <a:cxn ang="0">
                  <a:pos x="T4" y="T5"/>
                </a:cxn>
                <a:cxn ang="0">
                  <a:pos x="T6" y="T7"/>
                </a:cxn>
                <a:cxn ang="0">
                  <a:pos x="T8" y="T9"/>
                </a:cxn>
              </a:cxnLst>
              <a:rect l="0" t="0" r="r" b="b"/>
              <a:pathLst>
                <a:path w="88" h="104">
                  <a:moveTo>
                    <a:pt x="0" y="0"/>
                  </a:moveTo>
                  <a:lnTo>
                    <a:pt x="29" y="70"/>
                  </a:lnTo>
                  <a:lnTo>
                    <a:pt x="88" y="104"/>
                  </a:lnTo>
                  <a:lnTo>
                    <a:pt x="58" y="34"/>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0" name="Line 142"/>
            <p:cNvSpPr>
              <a:spLocks noChangeShapeType="1"/>
            </p:cNvSpPr>
            <p:nvPr/>
          </p:nvSpPr>
          <p:spPr bwMode="auto">
            <a:xfrm>
              <a:off x="4242" y="647"/>
              <a:ext cx="264" cy="16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1" name="Freeform 143"/>
            <p:cNvSpPr>
              <a:spLocks/>
            </p:cNvSpPr>
            <p:nvPr/>
          </p:nvSpPr>
          <p:spPr bwMode="auto">
            <a:xfrm>
              <a:off x="4133" y="581"/>
              <a:ext cx="110" cy="66"/>
            </a:xfrm>
            <a:custGeom>
              <a:avLst/>
              <a:gdLst>
                <a:gd name="T0" fmla="*/ 0 w 110"/>
                <a:gd name="T1" fmla="*/ 0 h 66"/>
                <a:gd name="T2" fmla="*/ 46 w 110"/>
                <a:gd name="T3" fmla="*/ 56 h 66"/>
                <a:gd name="T4" fmla="*/ 110 w 110"/>
                <a:gd name="T5" fmla="*/ 66 h 66"/>
                <a:gd name="T6" fmla="*/ 64 w 110"/>
                <a:gd name="T7" fmla="*/ 11 h 66"/>
                <a:gd name="T8" fmla="*/ 0 w 110"/>
                <a:gd name="T9" fmla="*/ 0 h 66"/>
              </a:gdLst>
              <a:ahLst/>
              <a:cxnLst>
                <a:cxn ang="0">
                  <a:pos x="T0" y="T1"/>
                </a:cxn>
                <a:cxn ang="0">
                  <a:pos x="T2" y="T3"/>
                </a:cxn>
                <a:cxn ang="0">
                  <a:pos x="T4" y="T5"/>
                </a:cxn>
                <a:cxn ang="0">
                  <a:pos x="T6" y="T7"/>
                </a:cxn>
                <a:cxn ang="0">
                  <a:pos x="T8" y="T9"/>
                </a:cxn>
              </a:cxnLst>
              <a:rect l="0" t="0" r="r" b="b"/>
              <a:pathLst>
                <a:path w="110" h="66">
                  <a:moveTo>
                    <a:pt x="0" y="0"/>
                  </a:moveTo>
                  <a:lnTo>
                    <a:pt x="46" y="56"/>
                  </a:lnTo>
                  <a:lnTo>
                    <a:pt x="110" y="66"/>
                  </a:lnTo>
                  <a:lnTo>
                    <a:pt x="64" y="11"/>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2" name="Line 144"/>
            <p:cNvSpPr>
              <a:spLocks noChangeShapeType="1"/>
            </p:cNvSpPr>
            <p:nvPr/>
          </p:nvSpPr>
          <p:spPr bwMode="auto">
            <a:xfrm>
              <a:off x="4254" y="424"/>
              <a:ext cx="161" cy="1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3" name="Freeform 145"/>
            <p:cNvSpPr>
              <a:spLocks/>
            </p:cNvSpPr>
            <p:nvPr/>
          </p:nvSpPr>
          <p:spPr bwMode="auto">
            <a:xfrm>
              <a:off x="4133" y="395"/>
              <a:ext cx="122" cy="50"/>
            </a:xfrm>
            <a:custGeom>
              <a:avLst/>
              <a:gdLst>
                <a:gd name="T0" fmla="*/ 0 w 122"/>
                <a:gd name="T1" fmla="*/ 21 h 50"/>
                <a:gd name="T2" fmla="*/ 60 w 122"/>
                <a:gd name="T3" fmla="*/ 50 h 50"/>
                <a:gd name="T4" fmla="*/ 122 w 122"/>
                <a:gd name="T5" fmla="*/ 29 h 50"/>
                <a:gd name="T6" fmla="*/ 63 w 122"/>
                <a:gd name="T7" fmla="*/ 0 h 50"/>
                <a:gd name="T8" fmla="*/ 0 w 122"/>
                <a:gd name="T9" fmla="*/ 21 h 50"/>
              </a:gdLst>
              <a:ahLst/>
              <a:cxnLst>
                <a:cxn ang="0">
                  <a:pos x="T0" y="T1"/>
                </a:cxn>
                <a:cxn ang="0">
                  <a:pos x="T2" y="T3"/>
                </a:cxn>
                <a:cxn ang="0">
                  <a:pos x="T4" y="T5"/>
                </a:cxn>
                <a:cxn ang="0">
                  <a:pos x="T6" y="T7"/>
                </a:cxn>
                <a:cxn ang="0">
                  <a:pos x="T8" y="T9"/>
                </a:cxn>
              </a:cxnLst>
              <a:rect l="0" t="0" r="r" b="b"/>
              <a:pathLst>
                <a:path w="122" h="50">
                  <a:moveTo>
                    <a:pt x="0" y="21"/>
                  </a:moveTo>
                  <a:lnTo>
                    <a:pt x="60" y="50"/>
                  </a:lnTo>
                  <a:lnTo>
                    <a:pt x="122" y="29"/>
                  </a:lnTo>
                  <a:lnTo>
                    <a:pt x="63" y="0"/>
                  </a:lnTo>
                  <a:lnTo>
                    <a:pt x="0" y="21"/>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4" name="Rectangle 146"/>
            <p:cNvSpPr>
              <a:spLocks noChangeArrowheads="1"/>
            </p:cNvSpPr>
            <p:nvPr/>
          </p:nvSpPr>
          <p:spPr bwMode="auto">
            <a:xfrm>
              <a:off x="3265" y="483"/>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5" name="Rectangle 147"/>
            <p:cNvSpPr>
              <a:spLocks noChangeArrowheads="1"/>
            </p:cNvSpPr>
            <p:nvPr/>
          </p:nvSpPr>
          <p:spPr bwMode="auto">
            <a:xfrm>
              <a:off x="3253" y="693"/>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6" name="Rectangle 148"/>
            <p:cNvSpPr>
              <a:spLocks noChangeArrowheads="1"/>
            </p:cNvSpPr>
            <p:nvPr/>
          </p:nvSpPr>
          <p:spPr bwMode="auto">
            <a:xfrm>
              <a:off x="3354" y="861"/>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7" name="Rectangle 149"/>
            <p:cNvSpPr>
              <a:spLocks noChangeArrowheads="1"/>
            </p:cNvSpPr>
            <p:nvPr/>
          </p:nvSpPr>
          <p:spPr bwMode="auto">
            <a:xfrm>
              <a:off x="3603" y="987"/>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8" name="Rectangle 150"/>
            <p:cNvSpPr>
              <a:spLocks noChangeArrowheads="1"/>
            </p:cNvSpPr>
            <p:nvPr/>
          </p:nvSpPr>
          <p:spPr bwMode="auto">
            <a:xfrm>
              <a:off x="3962" y="987"/>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9" name="Rectangle 151"/>
            <p:cNvSpPr>
              <a:spLocks noChangeArrowheads="1"/>
            </p:cNvSpPr>
            <p:nvPr/>
          </p:nvSpPr>
          <p:spPr bwMode="auto">
            <a:xfrm>
              <a:off x="4131" y="861"/>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0" name="Rectangle 152"/>
            <p:cNvSpPr>
              <a:spLocks noChangeArrowheads="1"/>
            </p:cNvSpPr>
            <p:nvPr/>
          </p:nvSpPr>
          <p:spPr bwMode="auto">
            <a:xfrm>
              <a:off x="4199" y="693"/>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1" name="Rectangle 153"/>
            <p:cNvSpPr>
              <a:spLocks noChangeArrowheads="1"/>
            </p:cNvSpPr>
            <p:nvPr/>
          </p:nvSpPr>
          <p:spPr bwMode="auto">
            <a:xfrm>
              <a:off x="4233" y="399"/>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2" name="Line 154"/>
            <p:cNvSpPr>
              <a:spLocks noChangeShapeType="1"/>
            </p:cNvSpPr>
            <p:nvPr/>
          </p:nvSpPr>
          <p:spPr bwMode="auto">
            <a:xfrm flipV="1">
              <a:off x="3084" y="2205"/>
              <a:ext cx="35" cy="243"/>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3" name="Freeform 155"/>
            <p:cNvSpPr>
              <a:spLocks/>
            </p:cNvSpPr>
            <p:nvPr/>
          </p:nvSpPr>
          <p:spPr bwMode="auto">
            <a:xfrm>
              <a:off x="3109" y="2056"/>
              <a:ext cx="40" cy="149"/>
            </a:xfrm>
            <a:custGeom>
              <a:avLst/>
              <a:gdLst>
                <a:gd name="T0" fmla="*/ 30 w 40"/>
                <a:gd name="T1" fmla="*/ 0 h 149"/>
                <a:gd name="T2" fmla="*/ 40 w 40"/>
                <a:gd name="T3" fmla="*/ 79 h 149"/>
                <a:gd name="T4" fmla="*/ 9 w 40"/>
                <a:gd name="T5" fmla="*/ 149 h 149"/>
                <a:gd name="T6" fmla="*/ 0 w 40"/>
                <a:gd name="T7" fmla="*/ 71 h 149"/>
                <a:gd name="T8" fmla="*/ 30 w 40"/>
                <a:gd name="T9" fmla="*/ 0 h 149"/>
              </a:gdLst>
              <a:ahLst/>
              <a:cxnLst>
                <a:cxn ang="0">
                  <a:pos x="T0" y="T1"/>
                </a:cxn>
                <a:cxn ang="0">
                  <a:pos x="T2" y="T3"/>
                </a:cxn>
                <a:cxn ang="0">
                  <a:pos x="T4" y="T5"/>
                </a:cxn>
                <a:cxn ang="0">
                  <a:pos x="T6" y="T7"/>
                </a:cxn>
                <a:cxn ang="0">
                  <a:pos x="T8" y="T9"/>
                </a:cxn>
              </a:cxnLst>
              <a:rect l="0" t="0" r="r" b="b"/>
              <a:pathLst>
                <a:path w="40" h="149">
                  <a:moveTo>
                    <a:pt x="30" y="0"/>
                  </a:moveTo>
                  <a:lnTo>
                    <a:pt x="40" y="79"/>
                  </a:lnTo>
                  <a:lnTo>
                    <a:pt x="9" y="149"/>
                  </a:lnTo>
                  <a:lnTo>
                    <a:pt x="0" y="71"/>
                  </a:lnTo>
                  <a:lnTo>
                    <a:pt x="3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4" name="Line 156"/>
            <p:cNvSpPr>
              <a:spLocks noChangeShapeType="1"/>
            </p:cNvSpPr>
            <p:nvPr/>
          </p:nvSpPr>
          <p:spPr bwMode="auto">
            <a:xfrm>
              <a:off x="3637" y="2181"/>
              <a:ext cx="123" cy="230"/>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5" name="Freeform 157"/>
            <p:cNvSpPr>
              <a:spLocks/>
            </p:cNvSpPr>
            <p:nvPr/>
          </p:nvSpPr>
          <p:spPr bwMode="auto">
            <a:xfrm>
              <a:off x="3570" y="2056"/>
              <a:ext cx="67" cy="126"/>
            </a:xfrm>
            <a:custGeom>
              <a:avLst/>
              <a:gdLst>
                <a:gd name="T0" fmla="*/ 0 w 67"/>
                <a:gd name="T1" fmla="*/ 0 h 126"/>
                <a:gd name="T2" fmla="*/ 17 w 67"/>
                <a:gd name="T3" fmla="*/ 77 h 126"/>
                <a:gd name="T4" fmla="*/ 67 w 67"/>
                <a:gd name="T5" fmla="*/ 126 h 126"/>
                <a:gd name="T6" fmla="*/ 50 w 67"/>
                <a:gd name="T7" fmla="*/ 49 h 126"/>
                <a:gd name="T8" fmla="*/ 0 w 67"/>
                <a:gd name="T9" fmla="*/ 0 h 126"/>
              </a:gdLst>
              <a:ahLst/>
              <a:cxnLst>
                <a:cxn ang="0">
                  <a:pos x="T0" y="T1"/>
                </a:cxn>
                <a:cxn ang="0">
                  <a:pos x="T2" y="T3"/>
                </a:cxn>
                <a:cxn ang="0">
                  <a:pos x="T4" y="T5"/>
                </a:cxn>
                <a:cxn ang="0">
                  <a:pos x="T6" y="T7"/>
                </a:cxn>
                <a:cxn ang="0">
                  <a:pos x="T8" y="T9"/>
                </a:cxn>
              </a:cxnLst>
              <a:rect l="0" t="0" r="r" b="b"/>
              <a:pathLst>
                <a:path w="67" h="126">
                  <a:moveTo>
                    <a:pt x="0" y="0"/>
                  </a:moveTo>
                  <a:lnTo>
                    <a:pt x="17" y="77"/>
                  </a:lnTo>
                  <a:lnTo>
                    <a:pt x="67" y="126"/>
                  </a:lnTo>
                  <a:lnTo>
                    <a:pt x="50" y="49"/>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6" name="Rectangle 158"/>
            <p:cNvSpPr>
              <a:spLocks noChangeArrowheads="1"/>
            </p:cNvSpPr>
            <p:nvPr/>
          </p:nvSpPr>
          <p:spPr bwMode="auto">
            <a:xfrm>
              <a:off x="2948" y="2246"/>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7" name="Rectangle 159"/>
            <p:cNvSpPr>
              <a:spLocks noChangeArrowheads="1"/>
            </p:cNvSpPr>
            <p:nvPr/>
          </p:nvSpPr>
          <p:spPr bwMode="auto">
            <a:xfrm>
              <a:off x="3523" y="2204"/>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 name="Line 160"/>
            <p:cNvSpPr>
              <a:spLocks noChangeShapeType="1"/>
            </p:cNvSpPr>
            <p:nvPr/>
          </p:nvSpPr>
          <p:spPr bwMode="auto">
            <a:xfrm>
              <a:off x="4639" y="2111"/>
              <a:ext cx="0" cy="265"/>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9" name="Freeform 161"/>
            <p:cNvSpPr>
              <a:spLocks noEditPoints="1"/>
            </p:cNvSpPr>
            <p:nvPr/>
          </p:nvSpPr>
          <p:spPr bwMode="auto">
            <a:xfrm>
              <a:off x="4619" y="2311"/>
              <a:ext cx="40" cy="70"/>
            </a:xfrm>
            <a:custGeom>
              <a:avLst/>
              <a:gdLst>
                <a:gd name="T0" fmla="*/ 20 w 40"/>
                <a:gd name="T1" fmla="*/ 70 h 70"/>
                <a:gd name="T2" fmla="*/ 0 w 40"/>
                <a:gd name="T3" fmla="*/ 0 h 70"/>
                <a:gd name="T4" fmla="*/ 20 w 40"/>
                <a:gd name="T5" fmla="*/ 70 h 70"/>
                <a:gd name="T6" fmla="*/ 40 w 40"/>
                <a:gd name="T7" fmla="*/ 0 h 70"/>
              </a:gdLst>
              <a:ahLst/>
              <a:cxnLst>
                <a:cxn ang="0">
                  <a:pos x="T0" y="T1"/>
                </a:cxn>
                <a:cxn ang="0">
                  <a:pos x="T2" y="T3"/>
                </a:cxn>
                <a:cxn ang="0">
                  <a:pos x="T4" y="T5"/>
                </a:cxn>
                <a:cxn ang="0">
                  <a:pos x="T6" y="T7"/>
                </a:cxn>
              </a:cxnLst>
              <a:rect l="0" t="0" r="r" b="b"/>
              <a:pathLst>
                <a:path w="40" h="70">
                  <a:moveTo>
                    <a:pt x="20" y="70"/>
                  </a:moveTo>
                  <a:lnTo>
                    <a:pt x="0" y="0"/>
                  </a:lnTo>
                  <a:moveTo>
                    <a:pt x="20" y="70"/>
                  </a:moveTo>
                  <a:lnTo>
                    <a:pt x="40" y="0"/>
                  </a:lnTo>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0" name="Rectangle 162"/>
            <p:cNvSpPr>
              <a:spLocks noChangeArrowheads="1"/>
            </p:cNvSpPr>
            <p:nvPr/>
          </p:nvSpPr>
          <p:spPr bwMode="auto">
            <a:xfrm>
              <a:off x="4461" y="2162"/>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&lt;&lt;includes&gt;&gt;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1" name="Line 163"/>
            <p:cNvSpPr>
              <a:spLocks noChangeShapeType="1"/>
            </p:cNvSpPr>
            <p:nvPr/>
          </p:nvSpPr>
          <p:spPr bwMode="auto">
            <a:xfrm>
              <a:off x="4037" y="3470"/>
              <a:ext cx="95" cy="153"/>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2" name="Freeform 164"/>
            <p:cNvSpPr>
              <a:spLocks/>
            </p:cNvSpPr>
            <p:nvPr/>
          </p:nvSpPr>
          <p:spPr bwMode="auto">
            <a:xfrm>
              <a:off x="3964" y="3351"/>
              <a:ext cx="74" cy="120"/>
            </a:xfrm>
            <a:custGeom>
              <a:avLst/>
              <a:gdLst>
                <a:gd name="T0" fmla="*/ 0 w 74"/>
                <a:gd name="T1" fmla="*/ 0 h 120"/>
                <a:gd name="T2" fmla="*/ 21 w 74"/>
                <a:gd name="T3" fmla="*/ 76 h 120"/>
                <a:gd name="T4" fmla="*/ 74 w 74"/>
                <a:gd name="T5" fmla="*/ 120 h 120"/>
                <a:gd name="T6" fmla="*/ 53 w 74"/>
                <a:gd name="T7" fmla="*/ 44 h 120"/>
                <a:gd name="T8" fmla="*/ 0 w 74"/>
                <a:gd name="T9" fmla="*/ 0 h 120"/>
              </a:gdLst>
              <a:ahLst/>
              <a:cxnLst>
                <a:cxn ang="0">
                  <a:pos x="T0" y="T1"/>
                </a:cxn>
                <a:cxn ang="0">
                  <a:pos x="T2" y="T3"/>
                </a:cxn>
                <a:cxn ang="0">
                  <a:pos x="T4" y="T5"/>
                </a:cxn>
                <a:cxn ang="0">
                  <a:pos x="T6" y="T7"/>
                </a:cxn>
                <a:cxn ang="0">
                  <a:pos x="T8" y="T9"/>
                </a:cxn>
              </a:cxnLst>
              <a:rect l="0" t="0" r="r" b="b"/>
              <a:pathLst>
                <a:path w="74" h="120">
                  <a:moveTo>
                    <a:pt x="0" y="0"/>
                  </a:moveTo>
                  <a:lnTo>
                    <a:pt x="21" y="76"/>
                  </a:lnTo>
                  <a:lnTo>
                    <a:pt x="74" y="120"/>
                  </a:lnTo>
                  <a:lnTo>
                    <a:pt x="53" y="44"/>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3" name="Line 165"/>
            <p:cNvSpPr>
              <a:spLocks noChangeShapeType="1"/>
            </p:cNvSpPr>
            <p:nvPr/>
          </p:nvSpPr>
          <p:spPr bwMode="auto">
            <a:xfrm>
              <a:off x="4214" y="3317"/>
              <a:ext cx="257" cy="112"/>
            </a:xfrm>
            <a:prstGeom prst="line">
              <a:avLst/>
            </a:prstGeom>
            <a:noFill/>
            <a:ln w="4"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4" name="Freeform 166"/>
            <p:cNvSpPr>
              <a:spLocks/>
            </p:cNvSpPr>
            <p:nvPr/>
          </p:nvSpPr>
          <p:spPr bwMode="auto">
            <a:xfrm>
              <a:off x="4100" y="3268"/>
              <a:ext cx="115" cy="49"/>
            </a:xfrm>
            <a:custGeom>
              <a:avLst/>
              <a:gdLst>
                <a:gd name="T0" fmla="*/ 0 w 115"/>
                <a:gd name="T1" fmla="*/ 0 h 49"/>
                <a:gd name="T2" fmla="*/ 50 w 115"/>
                <a:gd name="T3" fmla="*/ 49 h 49"/>
                <a:gd name="T4" fmla="*/ 115 w 115"/>
                <a:gd name="T5" fmla="*/ 49 h 49"/>
                <a:gd name="T6" fmla="*/ 64 w 115"/>
                <a:gd name="T7" fmla="*/ 1 h 49"/>
                <a:gd name="T8" fmla="*/ 0 w 115"/>
                <a:gd name="T9" fmla="*/ 0 h 49"/>
              </a:gdLst>
              <a:ahLst/>
              <a:cxnLst>
                <a:cxn ang="0">
                  <a:pos x="T0" y="T1"/>
                </a:cxn>
                <a:cxn ang="0">
                  <a:pos x="T2" y="T3"/>
                </a:cxn>
                <a:cxn ang="0">
                  <a:pos x="T4" y="T5"/>
                </a:cxn>
                <a:cxn ang="0">
                  <a:pos x="T6" y="T7"/>
                </a:cxn>
                <a:cxn ang="0">
                  <a:pos x="T8" y="T9"/>
                </a:cxn>
              </a:cxnLst>
              <a:rect l="0" t="0" r="r" b="b"/>
              <a:pathLst>
                <a:path w="115" h="49">
                  <a:moveTo>
                    <a:pt x="0" y="0"/>
                  </a:moveTo>
                  <a:lnTo>
                    <a:pt x="50" y="49"/>
                  </a:lnTo>
                  <a:lnTo>
                    <a:pt x="115" y="49"/>
                  </a:lnTo>
                  <a:lnTo>
                    <a:pt x="64" y="1"/>
                  </a:lnTo>
                  <a:lnTo>
                    <a:pt x="0" y="0"/>
                  </a:lnTo>
                  <a:close/>
                </a:path>
              </a:pathLst>
            </a:custGeom>
            <a:noFill/>
            <a:ln w="4"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5" name="Rectangle 167"/>
            <p:cNvSpPr>
              <a:spLocks noChangeArrowheads="1"/>
            </p:cNvSpPr>
            <p:nvPr/>
          </p:nvSpPr>
          <p:spPr bwMode="auto">
            <a:xfrm>
              <a:off x="3929" y="3506"/>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6" name="Rectangle 168"/>
            <p:cNvSpPr>
              <a:spLocks noChangeArrowheads="1"/>
            </p:cNvSpPr>
            <p:nvPr/>
          </p:nvSpPr>
          <p:spPr bwMode="auto">
            <a:xfrm>
              <a:off x="4233" y="3296"/>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&lt;&lt;extends&gt;&gt;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7" name="Rectangle 169"/>
            <p:cNvSpPr>
              <a:spLocks noChangeArrowheads="1"/>
            </p:cNvSpPr>
            <p:nvPr/>
          </p:nvSpPr>
          <p:spPr bwMode="auto">
            <a:xfrm>
              <a:off x="3130" y="-115"/>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38" name="Title 4237"/>
          <p:cNvSpPr>
            <a:spLocks noGrp="1"/>
          </p:cNvSpPr>
          <p:nvPr>
            <p:ph type="ctrTitle"/>
          </p:nvPr>
        </p:nvSpPr>
        <p:spPr>
          <a:xfrm>
            <a:off x="953037" y="110046"/>
            <a:ext cx="9894162" cy="658315"/>
          </a:xfrm>
          <a:solidFill>
            <a:schemeClr val="tx1"/>
          </a:solidFill>
        </p:spPr>
        <p:txBody>
          <a:bodyPr>
            <a:normAutofit fontScale="90000"/>
          </a:bodyPr>
          <a:lstStyle/>
          <a:p>
            <a:r>
              <a:rPr lang="en-US" dirty="0" smtClean="0">
                <a:solidFill>
                  <a:schemeClr val="bg1"/>
                </a:solidFill>
              </a:rPr>
              <a:t>Cads </a:t>
            </a:r>
            <a:r>
              <a:rPr lang="en-US" dirty="0" err="1" smtClean="0">
                <a:solidFill>
                  <a:schemeClr val="bg1"/>
                </a:solidFill>
              </a:rPr>
              <a:t>Uml</a:t>
            </a:r>
            <a:r>
              <a:rPr lang="en-US" dirty="0" smtClean="0">
                <a:solidFill>
                  <a:schemeClr val="bg1"/>
                </a:solidFill>
              </a:rPr>
              <a:t> use case diagram</a:t>
            </a:r>
            <a:endParaRPr lang="en-US" dirty="0">
              <a:solidFill>
                <a:schemeClr val="bg1"/>
              </a:solidFill>
            </a:endParaRPr>
          </a:p>
        </p:txBody>
      </p:sp>
    </p:spTree>
    <p:extLst>
      <p:ext uri="{BB962C8B-B14F-4D97-AF65-F5344CB8AC3E}">
        <p14:creationId xmlns:p14="http://schemas.microsoft.com/office/powerpoint/2010/main" val="37931913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69769" y="242329"/>
            <a:ext cx="1096931" cy="365125"/>
          </a:xfrm>
        </p:spPr>
        <p:txBody>
          <a:bodyPr/>
          <a:lstStyle/>
          <a:p>
            <a:fld id="{D57F1E4F-1CFF-5643-939E-217C01CDF565}" type="slidenum">
              <a:rPr lang="en-US" sz="6000" smtClean="0"/>
              <a:pPr/>
              <a:t>15</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2645245469"/>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noStrike" dirty="0" smtClean="0">
                          <a:solidFill>
                            <a:srgbClr val="008000"/>
                          </a:solidFill>
                        </a:rPr>
                        <a:t>UML Deployment Diagram</a:t>
                      </a:r>
                      <a:endParaRPr lang="en-US" sz="2000" strike="noStrike" dirty="0">
                        <a:solidFill>
                          <a:srgbClr val="008000"/>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009226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4012" y="271600"/>
            <a:ext cx="1242483" cy="637939"/>
          </a:xfrm>
        </p:spPr>
        <p:txBody>
          <a:bodyPr/>
          <a:lstStyle/>
          <a:p>
            <a:fld id="{D57F1E4F-1CFF-5643-939E-217C01CDF565}" type="slidenum">
              <a:rPr lang="en-US" sz="6000" smtClean="0"/>
              <a:pPr/>
              <a:t>16</a:t>
            </a:fld>
            <a:endParaRPr lang="en-US" sz="6000" dirty="0"/>
          </a:p>
        </p:txBody>
      </p:sp>
      <p:sp>
        <p:nvSpPr>
          <p:cNvPr id="7" name="TextBox 6"/>
          <p:cNvSpPr txBox="1"/>
          <p:nvPr/>
        </p:nvSpPr>
        <p:spPr>
          <a:xfrm>
            <a:off x="720836" y="257416"/>
            <a:ext cx="10761054" cy="584776"/>
          </a:xfrm>
          <a:prstGeom prst="rect">
            <a:avLst/>
          </a:prstGeom>
          <a:noFill/>
        </p:spPr>
        <p:txBody>
          <a:bodyPr wrap="square" rtlCol="0">
            <a:spAutoFit/>
          </a:bodyPr>
          <a:lstStyle/>
          <a:p>
            <a:pPr algn="ctr"/>
            <a:r>
              <a:rPr lang="en-US" sz="3200" dirty="0" smtClean="0"/>
              <a:t>UML Deployment Diagram</a:t>
            </a:r>
            <a:endParaRPr lang="en-US" sz="3200" dirty="0"/>
          </a:p>
        </p:txBody>
      </p:sp>
      <p:grpSp>
        <p:nvGrpSpPr>
          <p:cNvPr id="2" name="Group 4"/>
          <p:cNvGrpSpPr>
            <a:grpSpLocks noChangeAspect="1"/>
          </p:cNvGrpSpPr>
          <p:nvPr/>
        </p:nvGrpSpPr>
        <p:grpSpPr bwMode="auto">
          <a:xfrm>
            <a:off x="3055938" y="1352550"/>
            <a:ext cx="5943600" cy="5183188"/>
            <a:chOff x="1925" y="852"/>
            <a:chExt cx="3744" cy="3265"/>
          </a:xfrm>
        </p:grpSpPr>
        <p:sp>
          <p:nvSpPr>
            <p:cNvPr id="3" name="AutoShape 3"/>
            <p:cNvSpPr>
              <a:spLocks noChangeAspect="1" noChangeArrowheads="1" noTextEdit="1"/>
            </p:cNvSpPr>
            <p:nvPr/>
          </p:nvSpPr>
          <p:spPr bwMode="auto">
            <a:xfrm>
              <a:off x="1925" y="852"/>
              <a:ext cx="3744" cy="3265"/>
            </a:xfrm>
            <a:prstGeom prst="rect">
              <a:avLst/>
            </a:prstGeom>
            <a:solidFill>
              <a:srgbClr val="EDEDED"/>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39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298" y="1314"/>
              <a:ext cx="2338" cy="1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298" y="1314"/>
              <a:ext cx="2338" cy="1433"/>
            </a:xfrm>
            <a:prstGeom prst="rect">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3385" y="1736"/>
              <a:ext cx="122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1" i="0" u="none" strike="noStrike" cap="none" normalizeH="0" baseline="0" smtClean="0">
                  <a:ln>
                    <a:noFill/>
                  </a:ln>
                  <a:solidFill>
                    <a:srgbClr val="000000"/>
                  </a:solidFill>
                  <a:effectLst/>
                  <a:latin typeface="Verdana" pitchFamily="34" charset="0"/>
                  <a:cs typeface="Arial" pitchFamily="34" charset="0"/>
                </a:rPr>
                <a:t>CADS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 12"/>
            <p:cNvGrpSpPr>
              <a:grpSpLocks/>
            </p:cNvGrpSpPr>
            <p:nvPr/>
          </p:nvGrpSpPr>
          <p:grpSpPr bwMode="auto">
            <a:xfrm>
              <a:off x="5026" y="1751"/>
              <a:ext cx="364" cy="367"/>
              <a:chOff x="5026" y="1751"/>
              <a:chExt cx="364" cy="367"/>
            </a:xfrm>
          </p:grpSpPr>
          <p:sp>
            <p:nvSpPr>
              <p:cNvPr id="2060" name="Freeform 8"/>
              <p:cNvSpPr>
                <a:spLocks/>
              </p:cNvSpPr>
              <p:nvPr/>
            </p:nvSpPr>
            <p:spPr bwMode="auto">
              <a:xfrm>
                <a:off x="5030" y="1813"/>
                <a:ext cx="355" cy="305"/>
              </a:xfrm>
              <a:custGeom>
                <a:avLst/>
                <a:gdLst>
                  <a:gd name="T0" fmla="*/ 346 w 355"/>
                  <a:gd name="T1" fmla="*/ 245 h 305"/>
                  <a:gd name="T2" fmla="*/ 327 w 355"/>
                  <a:gd name="T3" fmla="*/ 264 h 305"/>
                  <a:gd name="T4" fmla="*/ 309 w 355"/>
                  <a:gd name="T5" fmla="*/ 276 h 305"/>
                  <a:gd name="T6" fmla="*/ 291 w 355"/>
                  <a:gd name="T7" fmla="*/ 284 h 305"/>
                  <a:gd name="T8" fmla="*/ 272 w 355"/>
                  <a:gd name="T9" fmla="*/ 291 h 305"/>
                  <a:gd name="T10" fmla="*/ 254 w 355"/>
                  <a:gd name="T11" fmla="*/ 296 h 305"/>
                  <a:gd name="T12" fmla="*/ 237 w 355"/>
                  <a:gd name="T13" fmla="*/ 300 h 305"/>
                  <a:gd name="T14" fmla="*/ 219 w 355"/>
                  <a:gd name="T15" fmla="*/ 303 h 305"/>
                  <a:gd name="T16" fmla="*/ 200 w 355"/>
                  <a:gd name="T17" fmla="*/ 305 h 305"/>
                  <a:gd name="T18" fmla="*/ 182 w 355"/>
                  <a:gd name="T19" fmla="*/ 305 h 305"/>
                  <a:gd name="T20" fmla="*/ 164 w 355"/>
                  <a:gd name="T21" fmla="*/ 305 h 305"/>
                  <a:gd name="T22" fmla="*/ 145 w 355"/>
                  <a:gd name="T23" fmla="*/ 304 h 305"/>
                  <a:gd name="T24" fmla="*/ 127 w 355"/>
                  <a:gd name="T25" fmla="*/ 302 h 305"/>
                  <a:gd name="T26" fmla="*/ 109 w 355"/>
                  <a:gd name="T27" fmla="*/ 298 h 305"/>
                  <a:gd name="T28" fmla="*/ 90 w 355"/>
                  <a:gd name="T29" fmla="*/ 294 h 305"/>
                  <a:gd name="T30" fmla="*/ 72 w 355"/>
                  <a:gd name="T31" fmla="*/ 289 h 305"/>
                  <a:gd name="T32" fmla="*/ 54 w 355"/>
                  <a:gd name="T33" fmla="*/ 280 h 305"/>
                  <a:gd name="T34" fmla="*/ 35 w 355"/>
                  <a:gd name="T35" fmla="*/ 271 h 305"/>
                  <a:gd name="T36" fmla="*/ 17 w 355"/>
                  <a:gd name="T37" fmla="*/ 256 h 305"/>
                  <a:gd name="T38" fmla="*/ 0 w 355"/>
                  <a:gd name="T39" fmla="*/ 217 h 305"/>
                  <a:gd name="T40" fmla="*/ 8 w 355"/>
                  <a:gd name="T41" fmla="*/ 28 h 305"/>
                  <a:gd name="T42" fmla="*/ 27 w 355"/>
                  <a:gd name="T43" fmla="*/ 47 h 305"/>
                  <a:gd name="T44" fmla="*/ 45 w 355"/>
                  <a:gd name="T45" fmla="*/ 59 h 305"/>
                  <a:gd name="T46" fmla="*/ 63 w 355"/>
                  <a:gd name="T47" fmla="*/ 68 h 305"/>
                  <a:gd name="T48" fmla="*/ 82 w 355"/>
                  <a:gd name="T49" fmla="*/ 74 h 305"/>
                  <a:gd name="T50" fmla="*/ 100 w 355"/>
                  <a:gd name="T51" fmla="*/ 79 h 305"/>
                  <a:gd name="T52" fmla="*/ 118 w 355"/>
                  <a:gd name="T53" fmla="*/ 84 h 305"/>
                  <a:gd name="T54" fmla="*/ 136 w 355"/>
                  <a:gd name="T55" fmla="*/ 86 h 305"/>
                  <a:gd name="T56" fmla="*/ 154 w 355"/>
                  <a:gd name="T57" fmla="*/ 88 h 305"/>
                  <a:gd name="T58" fmla="*/ 172 w 355"/>
                  <a:gd name="T59" fmla="*/ 88 h 305"/>
                  <a:gd name="T60" fmla="*/ 191 w 355"/>
                  <a:gd name="T61" fmla="*/ 88 h 305"/>
                  <a:gd name="T62" fmla="*/ 209 w 355"/>
                  <a:gd name="T63" fmla="*/ 87 h 305"/>
                  <a:gd name="T64" fmla="*/ 227 w 355"/>
                  <a:gd name="T65" fmla="*/ 85 h 305"/>
                  <a:gd name="T66" fmla="*/ 245 w 355"/>
                  <a:gd name="T67" fmla="*/ 81 h 305"/>
                  <a:gd name="T68" fmla="*/ 264 w 355"/>
                  <a:gd name="T69" fmla="*/ 77 h 305"/>
                  <a:gd name="T70" fmla="*/ 282 w 355"/>
                  <a:gd name="T71" fmla="*/ 72 h 305"/>
                  <a:gd name="T72" fmla="*/ 300 w 355"/>
                  <a:gd name="T73" fmla="*/ 63 h 305"/>
                  <a:gd name="T74" fmla="*/ 319 w 355"/>
                  <a:gd name="T75" fmla="*/ 54 h 305"/>
                  <a:gd name="T76" fmla="*/ 337 w 355"/>
                  <a:gd name="T77" fmla="*/ 39 h 305"/>
                  <a:gd name="T78" fmla="*/ 355 w 355"/>
                  <a:gd name="T7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305">
                    <a:moveTo>
                      <a:pt x="355" y="217"/>
                    </a:moveTo>
                    <a:lnTo>
                      <a:pt x="346" y="245"/>
                    </a:lnTo>
                    <a:lnTo>
                      <a:pt x="337" y="256"/>
                    </a:lnTo>
                    <a:lnTo>
                      <a:pt x="327" y="264"/>
                    </a:lnTo>
                    <a:lnTo>
                      <a:pt x="319" y="271"/>
                    </a:lnTo>
                    <a:lnTo>
                      <a:pt x="309" y="276"/>
                    </a:lnTo>
                    <a:lnTo>
                      <a:pt x="300" y="280"/>
                    </a:lnTo>
                    <a:lnTo>
                      <a:pt x="291" y="284"/>
                    </a:lnTo>
                    <a:lnTo>
                      <a:pt x="282" y="289"/>
                    </a:lnTo>
                    <a:lnTo>
                      <a:pt x="272" y="291"/>
                    </a:lnTo>
                    <a:lnTo>
                      <a:pt x="264" y="294"/>
                    </a:lnTo>
                    <a:lnTo>
                      <a:pt x="254" y="296"/>
                    </a:lnTo>
                    <a:lnTo>
                      <a:pt x="245" y="298"/>
                    </a:lnTo>
                    <a:lnTo>
                      <a:pt x="237" y="300"/>
                    </a:lnTo>
                    <a:lnTo>
                      <a:pt x="227" y="302"/>
                    </a:lnTo>
                    <a:lnTo>
                      <a:pt x="219" y="303"/>
                    </a:lnTo>
                    <a:lnTo>
                      <a:pt x="209" y="304"/>
                    </a:lnTo>
                    <a:lnTo>
                      <a:pt x="200" y="305"/>
                    </a:lnTo>
                    <a:lnTo>
                      <a:pt x="191" y="305"/>
                    </a:lnTo>
                    <a:lnTo>
                      <a:pt x="182" y="305"/>
                    </a:lnTo>
                    <a:lnTo>
                      <a:pt x="172" y="305"/>
                    </a:lnTo>
                    <a:lnTo>
                      <a:pt x="164" y="305"/>
                    </a:lnTo>
                    <a:lnTo>
                      <a:pt x="154" y="305"/>
                    </a:lnTo>
                    <a:lnTo>
                      <a:pt x="145" y="304"/>
                    </a:lnTo>
                    <a:lnTo>
                      <a:pt x="136" y="303"/>
                    </a:lnTo>
                    <a:lnTo>
                      <a:pt x="127" y="302"/>
                    </a:lnTo>
                    <a:lnTo>
                      <a:pt x="118" y="300"/>
                    </a:lnTo>
                    <a:lnTo>
                      <a:pt x="109" y="298"/>
                    </a:lnTo>
                    <a:lnTo>
                      <a:pt x="100" y="296"/>
                    </a:lnTo>
                    <a:lnTo>
                      <a:pt x="90" y="294"/>
                    </a:lnTo>
                    <a:lnTo>
                      <a:pt x="82" y="291"/>
                    </a:lnTo>
                    <a:lnTo>
                      <a:pt x="72" y="289"/>
                    </a:lnTo>
                    <a:lnTo>
                      <a:pt x="63" y="284"/>
                    </a:lnTo>
                    <a:lnTo>
                      <a:pt x="54" y="280"/>
                    </a:lnTo>
                    <a:lnTo>
                      <a:pt x="45" y="276"/>
                    </a:lnTo>
                    <a:lnTo>
                      <a:pt x="35" y="271"/>
                    </a:lnTo>
                    <a:lnTo>
                      <a:pt x="27" y="264"/>
                    </a:lnTo>
                    <a:lnTo>
                      <a:pt x="17" y="256"/>
                    </a:lnTo>
                    <a:lnTo>
                      <a:pt x="8" y="245"/>
                    </a:lnTo>
                    <a:lnTo>
                      <a:pt x="0" y="217"/>
                    </a:lnTo>
                    <a:lnTo>
                      <a:pt x="0" y="0"/>
                    </a:lnTo>
                    <a:lnTo>
                      <a:pt x="8" y="28"/>
                    </a:lnTo>
                    <a:lnTo>
                      <a:pt x="17" y="39"/>
                    </a:lnTo>
                    <a:lnTo>
                      <a:pt x="27" y="47"/>
                    </a:lnTo>
                    <a:lnTo>
                      <a:pt x="35" y="54"/>
                    </a:lnTo>
                    <a:lnTo>
                      <a:pt x="45" y="59"/>
                    </a:lnTo>
                    <a:lnTo>
                      <a:pt x="54" y="63"/>
                    </a:lnTo>
                    <a:lnTo>
                      <a:pt x="63" y="68"/>
                    </a:lnTo>
                    <a:lnTo>
                      <a:pt x="72" y="72"/>
                    </a:lnTo>
                    <a:lnTo>
                      <a:pt x="82" y="74"/>
                    </a:lnTo>
                    <a:lnTo>
                      <a:pt x="90" y="77"/>
                    </a:lnTo>
                    <a:lnTo>
                      <a:pt x="100" y="79"/>
                    </a:lnTo>
                    <a:lnTo>
                      <a:pt x="109" y="81"/>
                    </a:lnTo>
                    <a:lnTo>
                      <a:pt x="118" y="84"/>
                    </a:lnTo>
                    <a:lnTo>
                      <a:pt x="127" y="85"/>
                    </a:lnTo>
                    <a:lnTo>
                      <a:pt x="136" y="86"/>
                    </a:lnTo>
                    <a:lnTo>
                      <a:pt x="145" y="87"/>
                    </a:lnTo>
                    <a:lnTo>
                      <a:pt x="154" y="88"/>
                    </a:lnTo>
                    <a:lnTo>
                      <a:pt x="164" y="88"/>
                    </a:lnTo>
                    <a:lnTo>
                      <a:pt x="172" y="88"/>
                    </a:lnTo>
                    <a:lnTo>
                      <a:pt x="182" y="88"/>
                    </a:lnTo>
                    <a:lnTo>
                      <a:pt x="191" y="88"/>
                    </a:lnTo>
                    <a:lnTo>
                      <a:pt x="200" y="88"/>
                    </a:lnTo>
                    <a:lnTo>
                      <a:pt x="209" y="87"/>
                    </a:lnTo>
                    <a:lnTo>
                      <a:pt x="219" y="86"/>
                    </a:lnTo>
                    <a:lnTo>
                      <a:pt x="227" y="85"/>
                    </a:lnTo>
                    <a:lnTo>
                      <a:pt x="237" y="84"/>
                    </a:lnTo>
                    <a:lnTo>
                      <a:pt x="245" y="81"/>
                    </a:lnTo>
                    <a:lnTo>
                      <a:pt x="254" y="79"/>
                    </a:lnTo>
                    <a:lnTo>
                      <a:pt x="264" y="77"/>
                    </a:lnTo>
                    <a:lnTo>
                      <a:pt x="272" y="74"/>
                    </a:lnTo>
                    <a:lnTo>
                      <a:pt x="282" y="72"/>
                    </a:lnTo>
                    <a:lnTo>
                      <a:pt x="291" y="68"/>
                    </a:lnTo>
                    <a:lnTo>
                      <a:pt x="300" y="63"/>
                    </a:lnTo>
                    <a:lnTo>
                      <a:pt x="309" y="59"/>
                    </a:lnTo>
                    <a:lnTo>
                      <a:pt x="319" y="54"/>
                    </a:lnTo>
                    <a:lnTo>
                      <a:pt x="327" y="47"/>
                    </a:lnTo>
                    <a:lnTo>
                      <a:pt x="337" y="39"/>
                    </a:lnTo>
                    <a:lnTo>
                      <a:pt x="346" y="28"/>
                    </a:lnTo>
                    <a:lnTo>
                      <a:pt x="355" y="0"/>
                    </a:lnTo>
                    <a:lnTo>
                      <a:pt x="355" y="21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9"/>
              <p:cNvSpPr>
                <a:spLocks/>
              </p:cNvSpPr>
              <p:nvPr/>
            </p:nvSpPr>
            <p:spPr bwMode="auto">
              <a:xfrm>
                <a:off x="5030" y="1813"/>
                <a:ext cx="355" cy="305"/>
              </a:xfrm>
              <a:custGeom>
                <a:avLst/>
                <a:gdLst>
                  <a:gd name="T0" fmla="*/ 346 w 355"/>
                  <a:gd name="T1" fmla="*/ 245 h 305"/>
                  <a:gd name="T2" fmla="*/ 327 w 355"/>
                  <a:gd name="T3" fmla="*/ 264 h 305"/>
                  <a:gd name="T4" fmla="*/ 309 w 355"/>
                  <a:gd name="T5" fmla="*/ 276 h 305"/>
                  <a:gd name="T6" fmla="*/ 291 w 355"/>
                  <a:gd name="T7" fmla="*/ 284 h 305"/>
                  <a:gd name="T8" fmla="*/ 272 w 355"/>
                  <a:gd name="T9" fmla="*/ 291 h 305"/>
                  <a:gd name="T10" fmla="*/ 254 w 355"/>
                  <a:gd name="T11" fmla="*/ 296 h 305"/>
                  <a:gd name="T12" fmla="*/ 237 w 355"/>
                  <a:gd name="T13" fmla="*/ 300 h 305"/>
                  <a:gd name="T14" fmla="*/ 219 w 355"/>
                  <a:gd name="T15" fmla="*/ 303 h 305"/>
                  <a:gd name="T16" fmla="*/ 200 w 355"/>
                  <a:gd name="T17" fmla="*/ 305 h 305"/>
                  <a:gd name="T18" fmla="*/ 182 w 355"/>
                  <a:gd name="T19" fmla="*/ 305 h 305"/>
                  <a:gd name="T20" fmla="*/ 164 w 355"/>
                  <a:gd name="T21" fmla="*/ 305 h 305"/>
                  <a:gd name="T22" fmla="*/ 145 w 355"/>
                  <a:gd name="T23" fmla="*/ 304 h 305"/>
                  <a:gd name="T24" fmla="*/ 127 w 355"/>
                  <a:gd name="T25" fmla="*/ 302 h 305"/>
                  <a:gd name="T26" fmla="*/ 109 w 355"/>
                  <a:gd name="T27" fmla="*/ 298 h 305"/>
                  <a:gd name="T28" fmla="*/ 90 w 355"/>
                  <a:gd name="T29" fmla="*/ 294 h 305"/>
                  <a:gd name="T30" fmla="*/ 72 w 355"/>
                  <a:gd name="T31" fmla="*/ 289 h 305"/>
                  <a:gd name="T32" fmla="*/ 54 w 355"/>
                  <a:gd name="T33" fmla="*/ 280 h 305"/>
                  <a:gd name="T34" fmla="*/ 35 w 355"/>
                  <a:gd name="T35" fmla="*/ 271 h 305"/>
                  <a:gd name="T36" fmla="*/ 17 w 355"/>
                  <a:gd name="T37" fmla="*/ 256 h 305"/>
                  <a:gd name="T38" fmla="*/ 0 w 355"/>
                  <a:gd name="T39" fmla="*/ 217 h 305"/>
                  <a:gd name="T40" fmla="*/ 8 w 355"/>
                  <a:gd name="T41" fmla="*/ 28 h 305"/>
                  <a:gd name="T42" fmla="*/ 27 w 355"/>
                  <a:gd name="T43" fmla="*/ 47 h 305"/>
                  <a:gd name="T44" fmla="*/ 45 w 355"/>
                  <a:gd name="T45" fmla="*/ 59 h 305"/>
                  <a:gd name="T46" fmla="*/ 63 w 355"/>
                  <a:gd name="T47" fmla="*/ 68 h 305"/>
                  <a:gd name="T48" fmla="*/ 82 w 355"/>
                  <a:gd name="T49" fmla="*/ 74 h 305"/>
                  <a:gd name="T50" fmla="*/ 100 w 355"/>
                  <a:gd name="T51" fmla="*/ 79 h 305"/>
                  <a:gd name="T52" fmla="*/ 118 w 355"/>
                  <a:gd name="T53" fmla="*/ 84 h 305"/>
                  <a:gd name="T54" fmla="*/ 136 w 355"/>
                  <a:gd name="T55" fmla="*/ 86 h 305"/>
                  <a:gd name="T56" fmla="*/ 154 w 355"/>
                  <a:gd name="T57" fmla="*/ 88 h 305"/>
                  <a:gd name="T58" fmla="*/ 172 w 355"/>
                  <a:gd name="T59" fmla="*/ 88 h 305"/>
                  <a:gd name="T60" fmla="*/ 191 w 355"/>
                  <a:gd name="T61" fmla="*/ 88 h 305"/>
                  <a:gd name="T62" fmla="*/ 209 w 355"/>
                  <a:gd name="T63" fmla="*/ 87 h 305"/>
                  <a:gd name="T64" fmla="*/ 227 w 355"/>
                  <a:gd name="T65" fmla="*/ 85 h 305"/>
                  <a:gd name="T66" fmla="*/ 245 w 355"/>
                  <a:gd name="T67" fmla="*/ 81 h 305"/>
                  <a:gd name="T68" fmla="*/ 264 w 355"/>
                  <a:gd name="T69" fmla="*/ 77 h 305"/>
                  <a:gd name="T70" fmla="*/ 282 w 355"/>
                  <a:gd name="T71" fmla="*/ 72 h 305"/>
                  <a:gd name="T72" fmla="*/ 300 w 355"/>
                  <a:gd name="T73" fmla="*/ 63 h 305"/>
                  <a:gd name="T74" fmla="*/ 319 w 355"/>
                  <a:gd name="T75" fmla="*/ 54 h 305"/>
                  <a:gd name="T76" fmla="*/ 337 w 355"/>
                  <a:gd name="T77" fmla="*/ 39 h 305"/>
                  <a:gd name="T78" fmla="*/ 355 w 355"/>
                  <a:gd name="T7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305">
                    <a:moveTo>
                      <a:pt x="355" y="217"/>
                    </a:moveTo>
                    <a:lnTo>
                      <a:pt x="346" y="245"/>
                    </a:lnTo>
                    <a:lnTo>
                      <a:pt x="337" y="256"/>
                    </a:lnTo>
                    <a:lnTo>
                      <a:pt x="327" y="264"/>
                    </a:lnTo>
                    <a:lnTo>
                      <a:pt x="319" y="271"/>
                    </a:lnTo>
                    <a:lnTo>
                      <a:pt x="309" y="276"/>
                    </a:lnTo>
                    <a:lnTo>
                      <a:pt x="300" y="280"/>
                    </a:lnTo>
                    <a:lnTo>
                      <a:pt x="291" y="284"/>
                    </a:lnTo>
                    <a:lnTo>
                      <a:pt x="282" y="289"/>
                    </a:lnTo>
                    <a:lnTo>
                      <a:pt x="272" y="291"/>
                    </a:lnTo>
                    <a:lnTo>
                      <a:pt x="264" y="294"/>
                    </a:lnTo>
                    <a:lnTo>
                      <a:pt x="254" y="296"/>
                    </a:lnTo>
                    <a:lnTo>
                      <a:pt x="245" y="298"/>
                    </a:lnTo>
                    <a:lnTo>
                      <a:pt x="237" y="300"/>
                    </a:lnTo>
                    <a:lnTo>
                      <a:pt x="227" y="302"/>
                    </a:lnTo>
                    <a:lnTo>
                      <a:pt x="219" y="303"/>
                    </a:lnTo>
                    <a:lnTo>
                      <a:pt x="209" y="304"/>
                    </a:lnTo>
                    <a:lnTo>
                      <a:pt x="200" y="305"/>
                    </a:lnTo>
                    <a:lnTo>
                      <a:pt x="191" y="305"/>
                    </a:lnTo>
                    <a:lnTo>
                      <a:pt x="182" y="305"/>
                    </a:lnTo>
                    <a:lnTo>
                      <a:pt x="172" y="305"/>
                    </a:lnTo>
                    <a:lnTo>
                      <a:pt x="164" y="305"/>
                    </a:lnTo>
                    <a:lnTo>
                      <a:pt x="154" y="305"/>
                    </a:lnTo>
                    <a:lnTo>
                      <a:pt x="145" y="304"/>
                    </a:lnTo>
                    <a:lnTo>
                      <a:pt x="136" y="303"/>
                    </a:lnTo>
                    <a:lnTo>
                      <a:pt x="127" y="302"/>
                    </a:lnTo>
                    <a:lnTo>
                      <a:pt x="118" y="300"/>
                    </a:lnTo>
                    <a:lnTo>
                      <a:pt x="109" y="298"/>
                    </a:lnTo>
                    <a:lnTo>
                      <a:pt x="100" y="296"/>
                    </a:lnTo>
                    <a:lnTo>
                      <a:pt x="90" y="294"/>
                    </a:lnTo>
                    <a:lnTo>
                      <a:pt x="82" y="291"/>
                    </a:lnTo>
                    <a:lnTo>
                      <a:pt x="72" y="289"/>
                    </a:lnTo>
                    <a:lnTo>
                      <a:pt x="63" y="284"/>
                    </a:lnTo>
                    <a:lnTo>
                      <a:pt x="54" y="280"/>
                    </a:lnTo>
                    <a:lnTo>
                      <a:pt x="45" y="276"/>
                    </a:lnTo>
                    <a:lnTo>
                      <a:pt x="35" y="271"/>
                    </a:lnTo>
                    <a:lnTo>
                      <a:pt x="27" y="264"/>
                    </a:lnTo>
                    <a:lnTo>
                      <a:pt x="17" y="256"/>
                    </a:lnTo>
                    <a:lnTo>
                      <a:pt x="8" y="245"/>
                    </a:lnTo>
                    <a:lnTo>
                      <a:pt x="0" y="217"/>
                    </a:lnTo>
                    <a:lnTo>
                      <a:pt x="0" y="0"/>
                    </a:lnTo>
                    <a:lnTo>
                      <a:pt x="8" y="28"/>
                    </a:lnTo>
                    <a:lnTo>
                      <a:pt x="17" y="39"/>
                    </a:lnTo>
                    <a:lnTo>
                      <a:pt x="27" y="47"/>
                    </a:lnTo>
                    <a:lnTo>
                      <a:pt x="35" y="54"/>
                    </a:lnTo>
                    <a:lnTo>
                      <a:pt x="45" y="59"/>
                    </a:lnTo>
                    <a:lnTo>
                      <a:pt x="54" y="63"/>
                    </a:lnTo>
                    <a:lnTo>
                      <a:pt x="63" y="68"/>
                    </a:lnTo>
                    <a:lnTo>
                      <a:pt x="72" y="72"/>
                    </a:lnTo>
                    <a:lnTo>
                      <a:pt x="82" y="74"/>
                    </a:lnTo>
                    <a:lnTo>
                      <a:pt x="90" y="77"/>
                    </a:lnTo>
                    <a:lnTo>
                      <a:pt x="100" y="79"/>
                    </a:lnTo>
                    <a:lnTo>
                      <a:pt x="109" y="81"/>
                    </a:lnTo>
                    <a:lnTo>
                      <a:pt x="118" y="84"/>
                    </a:lnTo>
                    <a:lnTo>
                      <a:pt x="127" y="85"/>
                    </a:lnTo>
                    <a:lnTo>
                      <a:pt x="136" y="86"/>
                    </a:lnTo>
                    <a:lnTo>
                      <a:pt x="145" y="87"/>
                    </a:lnTo>
                    <a:lnTo>
                      <a:pt x="154" y="88"/>
                    </a:lnTo>
                    <a:lnTo>
                      <a:pt x="164" y="88"/>
                    </a:lnTo>
                    <a:lnTo>
                      <a:pt x="172" y="88"/>
                    </a:lnTo>
                    <a:lnTo>
                      <a:pt x="182" y="88"/>
                    </a:lnTo>
                    <a:lnTo>
                      <a:pt x="191" y="88"/>
                    </a:lnTo>
                    <a:lnTo>
                      <a:pt x="200" y="88"/>
                    </a:lnTo>
                    <a:lnTo>
                      <a:pt x="209" y="87"/>
                    </a:lnTo>
                    <a:lnTo>
                      <a:pt x="219" y="86"/>
                    </a:lnTo>
                    <a:lnTo>
                      <a:pt x="227" y="85"/>
                    </a:lnTo>
                    <a:lnTo>
                      <a:pt x="237" y="84"/>
                    </a:lnTo>
                    <a:lnTo>
                      <a:pt x="245" y="81"/>
                    </a:lnTo>
                    <a:lnTo>
                      <a:pt x="254" y="79"/>
                    </a:lnTo>
                    <a:lnTo>
                      <a:pt x="264" y="77"/>
                    </a:lnTo>
                    <a:lnTo>
                      <a:pt x="272" y="74"/>
                    </a:lnTo>
                    <a:lnTo>
                      <a:pt x="282" y="72"/>
                    </a:lnTo>
                    <a:lnTo>
                      <a:pt x="291" y="68"/>
                    </a:lnTo>
                    <a:lnTo>
                      <a:pt x="300" y="63"/>
                    </a:lnTo>
                    <a:lnTo>
                      <a:pt x="309" y="59"/>
                    </a:lnTo>
                    <a:lnTo>
                      <a:pt x="319" y="54"/>
                    </a:lnTo>
                    <a:lnTo>
                      <a:pt x="327" y="47"/>
                    </a:lnTo>
                    <a:lnTo>
                      <a:pt x="337" y="39"/>
                    </a:lnTo>
                    <a:lnTo>
                      <a:pt x="346" y="28"/>
                    </a:lnTo>
                    <a:lnTo>
                      <a:pt x="355" y="0"/>
                    </a:lnTo>
                    <a:lnTo>
                      <a:pt x="355" y="217"/>
                    </a:lnTo>
                    <a:close/>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Oval 10"/>
              <p:cNvSpPr>
                <a:spLocks noChangeArrowheads="1"/>
              </p:cNvSpPr>
              <p:nvPr/>
            </p:nvSpPr>
            <p:spPr bwMode="auto">
              <a:xfrm>
                <a:off x="5026" y="1751"/>
                <a:ext cx="364" cy="15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Oval 11"/>
              <p:cNvSpPr>
                <a:spLocks noChangeArrowheads="1"/>
              </p:cNvSpPr>
              <p:nvPr/>
            </p:nvSpPr>
            <p:spPr bwMode="auto">
              <a:xfrm>
                <a:off x="5026" y="1751"/>
                <a:ext cx="364" cy="157"/>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13"/>
            <p:cNvSpPr>
              <a:spLocks noChangeArrowheads="1"/>
            </p:cNvSpPr>
            <p:nvPr/>
          </p:nvSpPr>
          <p:spPr bwMode="auto">
            <a:xfrm>
              <a:off x="4890" y="1663"/>
              <a:ext cx="74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CADS Database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Freeform 14"/>
            <p:cNvSpPr>
              <a:spLocks/>
            </p:cNvSpPr>
            <p:nvPr/>
          </p:nvSpPr>
          <p:spPr bwMode="auto">
            <a:xfrm>
              <a:off x="4485" y="1937"/>
              <a:ext cx="543" cy="3"/>
            </a:xfrm>
            <a:custGeom>
              <a:avLst/>
              <a:gdLst>
                <a:gd name="T0" fmla="*/ 0 w 543"/>
                <a:gd name="T1" fmla="*/ 3 h 3"/>
                <a:gd name="T2" fmla="*/ 170 w 543"/>
                <a:gd name="T3" fmla="*/ 3 h 3"/>
                <a:gd name="T4" fmla="*/ 170 w 543"/>
                <a:gd name="T5" fmla="*/ 0 h 3"/>
                <a:gd name="T6" fmla="*/ 543 w 543"/>
                <a:gd name="T7" fmla="*/ 0 h 3"/>
              </a:gdLst>
              <a:ahLst/>
              <a:cxnLst>
                <a:cxn ang="0">
                  <a:pos x="T0" y="T1"/>
                </a:cxn>
                <a:cxn ang="0">
                  <a:pos x="T2" y="T3"/>
                </a:cxn>
                <a:cxn ang="0">
                  <a:pos x="T4" y="T5"/>
                </a:cxn>
                <a:cxn ang="0">
                  <a:pos x="T6" y="T7"/>
                </a:cxn>
              </a:cxnLst>
              <a:rect l="0" t="0" r="r" b="b"/>
              <a:pathLst>
                <a:path w="543" h="3">
                  <a:moveTo>
                    <a:pt x="0" y="3"/>
                  </a:moveTo>
                  <a:lnTo>
                    <a:pt x="170" y="3"/>
                  </a:lnTo>
                  <a:lnTo>
                    <a:pt x="170" y="0"/>
                  </a:lnTo>
                  <a:lnTo>
                    <a:pt x="543" y="0"/>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5"/>
            <p:cNvSpPr>
              <a:spLocks noChangeArrowheads="1"/>
            </p:cNvSpPr>
            <p:nvPr/>
          </p:nvSpPr>
          <p:spPr bwMode="auto">
            <a:xfrm>
              <a:off x="4582" y="1890"/>
              <a:ext cx="407"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6"/>
            <p:cNvSpPr>
              <a:spLocks noChangeArrowheads="1"/>
            </p:cNvSpPr>
            <p:nvPr/>
          </p:nvSpPr>
          <p:spPr bwMode="auto">
            <a:xfrm>
              <a:off x="4601" y="1891"/>
              <a:ext cx="11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&lt;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7"/>
            <p:cNvSpPr>
              <a:spLocks noChangeArrowheads="1"/>
            </p:cNvSpPr>
            <p:nvPr/>
          </p:nvSpPr>
          <p:spPr bwMode="auto">
            <a:xfrm>
              <a:off x="4665" y="1891"/>
              <a:ext cx="2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b="1" dirty="0">
                  <a:solidFill>
                    <a:srgbClr val="000000"/>
                  </a:solidFill>
                  <a:latin typeface="Verdana" pitchFamily="34" charset="0"/>
                  <a:cs typeface="Arial" pitchFamily="34" charset="0"/>
                </a:rPr>
                <a:t>O</a:t>
              </a:r>
              <a:r>
                <a:rPr kumimoji="0" lang="en-US" sz="900" b="1" i="0" u="none" strike="noStrike" cap="none" normalizeH="0" baseline="0" dirty="0" smtClean="0">
                  <a:ln>
                    <a:noFill/>
                  </a:ln>
                  <a:solidFill>
                    <a:srgbClr val="000000"/>
                  </a:solidFill>
                  <a:effectLst/>
                  <a:latin typeface="Verdana" pitchFamily="34" charset="0"/>
                  <a:cs typeface="Arial" pitchFamily="34" charset="0"/>
                </a:rPr>
                <a:t>DBC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8"/>
            <p:cNvSpPr>
              <a:spLocks noChangeArrowheads="1"/>
            </p:cNvSpPr>
            <p:nvPr/>
          </p:nvSpPr>
          <p:spPr bwMode="auto">
            <a:xfrm>
              <a:off x="4909" y="1891"/>
              <a:ext cx="11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 y="869"/>
              <a:ext cx="96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 y="1488"/>
              <a:ext cx="48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 y="2000"/>
              <a:ext cx="1027"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 y="2735"/>
              <a:ext cx="612"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3"/>
            <p:cNvSpPr>
              <a:spLocks noChangeShapeType="1"/>
            </p:cNvSpPr>
            <p:nvPr/>
          </p:nvSpPr>
          <p:spPr bwMode="auto">
            <a:xfrm>
              <a:off x="2909" y="1107"/>
              <a:ext cx="752" cy="632"/>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4"/>
            <p:cNvSpPr>
              <a:spLocks noChangeArrowheads="1"/>
            </p:cNvSpPr>
            <p:nvPr/>
          </p:nvSpPr>
          <p:spPr bwMode="auto">
            <a:xfrm>
              <a:off x="3093" y="1370"/>
              <a:ext cx="383"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5"/>
            <p:cNvSpPr>
              <a:spLocks noChangeArrowheads="1"/>
            </p:cNvSpPr>
            <p:nvPr/>
          </p:nvSpPr>
          <p:spPr bwMode="auto">
            <a:xfrm>
              <a:off x="3110" y="1379"/>
              <a:ext cx="42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&lt;HTTP&gt;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6"/>
            <p:cNvSpPr>
              <a:spLocks noChangeShapeType="1"/>
            </p:cNvSpPr>
            <p:nvPr/>
          </p:nvSpPr>
          <p:spPr bwMode="auto">
            <a:xfrm>
              <a:off x="2852" y="1778"/>
              <a:ext cx="535" cy="162"/>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7"/>
            <p:cNvSpPr>
              <a:spLocks noChangeArrowheads="1"/>
            </p:cNvSpPr>
            <p:nvPr/>
          </p:nvSpPr>
          <p:spPr bwMode="auto">
            <a:xfrm>
              <a:off x="2928" y="1807"/>
              <a:ext cx="383"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8"/>
            <p:cNvSpPr>
              <a:spLocks noChangeArrowheads="1"/>
            </p:cNvSpPr>
            <p:nvPr/>
          </p:nvSpPr>
          <p:spPr bwMode="auto">
            <a:xfrm>
              <a:off x="2945" y="1816"/>
              <a:ext cx="42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&lt;HTTP&gt;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29"/>
            <p:cNvSpPr>
              <a:spLocks noChangeShapeType="1"/>
            </p:cNvSpPr>
            <p:nvPr/>
          </p:nvSpPr>
          <p:spPr bwMode="auto">
            <a:xfrm flipV="1">
              <a:off x="2969" y="2142"/>
              <a:ext cx="418" cy="196"/>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30"/>
            <p:cNvSpPr>
              <a:spLocks noChangeArrowheads="1"/>
            </p:cNvSpPr>
            <p:nvPr/>
          </p:nvSpPr>
          <p:spPr bwMode="auto">
            <a:xfrm>
              <a:off x="2986" y="2196"/>
              <a:ext cx="383"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31"/>
            <p:cNvSpPr>
              <a:spLocks noChangeArrowheads="1"/>
            </p:cNvSpPr>
            <p:nvPr/>
          </p:nvSpPr>
          <p:spPr bwMode="auto">
            <a:xfrm>
              <a:off x="3003" y="2197"/>
              <a:ext cx="42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&lt;HTTP&gt;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32"/>
            <p:cNvSpPr>
              <a:spLocks noChangeShapeType="1"/>
            </p:cNvSpPr>
            <p:nvPr/>
          </p:nvSpPr>
          <p:spPr bwMode="auto">
            <a:xfrm flipV="1">
              <a:off x="2909" y="2142"/>
              <a:ext cx="752" cy="784"/>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33"/>
            <p:cNvSpPr>
              <a:spLocks noChangeArrowheads="1"/>
            </p:cNvSpPr>
            <p:nvPr/>
          </p:nvSpPr>
          <p:spPr bwMode="auto">
            <a:xfrm>
              <a:off x="3093" y="2490"/>
              <a:ext cx="383"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34"/>
            <p:cNvSpPr>
              <a:spLocks noChangeArrowheads="1"/>
            </p:cNvSpPr>
            <p:nvPr/>
          </p:nvSpPr>
          <p:spPr bwMode="auto">
            <a:xfrm>
              <a:off x="3110" y="2491"/>
              <a:ext cx="42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cs typeface="Arial" pitchFamily="34" charset="0"/>
                </a:rPr>
                <a:t>&lt;HTTP&gt;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5"/>
            <p:cNvSpPr>
              <a:spLocks noChangeArrowheads="1"/>
            </p:cNvSpPr>
            <p:nvPr/>
          </p:nvSpPr>
          <p:spPr bwMode="auto">
            <a:xfrm>
              <a:off x="3376" y="3066"/>
              <a:ext cx="1959" cy="9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6"/>
            <p:cNvSpPr>
              <a:spLocks noChangeArrowheads="1"/>
            </p:cNvSpPr>
            <p:nvPr/>
          </p:nvSpPr>
          <p:spPr bwMode="auto">
            <a:xfrm>
              <a:off x="3376" y="3066"/>
              <a:ext cx="1959" cy="980"/>
            </a:xfrm>
            <a:prstGeom prst="rect">
              <a:avLst/>
            </a:pr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5"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 y="3094"/>
              <a:ext cx="793"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0" y="3156"/>
              <a:ext cx="724"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9"/>
            <p:cNvSpPr>
              <a:spLocks noChangeArrowheads="1"/>
            </p:cNvSpPr>
            <p:nvPr/>
          </p:nvSpPr>
          <p:spPr bwMode="auto">
            <a:xfrm>
              <a:off x="3645" y="3888"/>
              <a:ext cx="30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SEA3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Rectangle 40"/>
            <p:cNvSpPr>
              <a:spLocks noChangeArrowheads="1"/>
            </p:cNvSpPr>
            <p:nvPr/>
          </p:nvSpPr>
          <p:spPr bwMode="auto">
            <a:xfrm>
              <a:off x="4765" y="3902"/>
              <a:ext cx="30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SEB3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41"/>
            <p:cNvSpPr>
              <a:spLocks noChangeArrowheads="1"/>
            </p:cNvSpPr>
            <p:nvPr/>
          </p:nvSpPr>
          <p:spPr bwMode="auto">
            <a:xfrm>
              <a:off x="4155" y="1160"/>
              <a:ext cx="92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www.cadspv.com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Line 42"/>
            <p:cNvSpPr>
              <a:spLocks noChangeShapeType="1"/>
            </p:cNvSpPr>
            <p:nvPr/>
          </p:nvSpPr>
          <p:spPr bwMode="auto">
            <a:xfrm flipV="1">
              <a:off x="3815" y="2142"/>
              <a:ext cx="121" cy="952"/>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43"/>
            <p:cNvSpPr>
              <a:spLocks noChangeArrowheads="1"/>
            </p:cNvSpPr>
            <p:nvPr/>
          </p:nvSpPr>
          <p:spPr bwMode="auto">
            <a:xfrm>
              <a:off x="3693" y="2565"/>
              <a:ext cx="365"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44"/>
            <p:cNvSpPr>
              <a:spLocks noChangeArrowheads="1"/>
            </p:cNvSpPr>
            <p:nvPr/>
          </p:nvSpPr>
          <p:spPr bwMode="auto">
            <a:xfrm>
              <a:off x="3710" y="2566"/>
              <a:ext cx="12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&lt;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45"/>
            <p:cNvSpPr>
              <a:spLocks noChangeArrowheads="1"/>
            </p:cNvSpPr>
            <p:nvPr/>
          </p:nvSpPr>
          <p:spPr bwMode="auto">
            <a:xfrm>
              <a:off x="3784" y="2566"/>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SCP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46"/>
            <p:cNvSpPr>
              <a:spLocks noChangeArrowheads="1"/>
            </p:cNvSpPr>
            <p:nvPr/>
          </p:nvSpPr>
          <p:spPr bwMode="auto">
            <a:xfrm>
              <a:off x="3968" y="2566"/>
              <a:ext cx="12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Line 47"/>
            <p:cNvSpPr>
              <a:spLocks noChangeShapeType="1"/>
            </p:cNvSpPr>
            <p:nvPr/>
          </p:nvSpPr>
          <p:spPr bwMode="auto">
            <a:xfrm>
              <a:off x="4210" y="2142"/>
              <a:ext cx="682" cy="1014"/>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48"/>
            <p:cNvSpPr>
              <a:spLocks noChangeArrowheads="1"/>
            </p:cNvSpPr>
            <p:nvPr/>
          </p:nvSpPr>
          <p:spPr bwMode="auto">
            <a:xfrm>
              <a:off x="4368" y="2589"/>
              <a:ext cx="366"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49"/>
            <p:cNvSpPr>
              <a:spLocks noChangeArrowheads="1"/>
            </p:cNvSpPr>
            <p:nvPr/>
          </p:nvSpPr>
          <p:spPr bwMode="auto">
            <a:xfrm>
              <a:off x="4386" y="2598"/>
              <a:ext cx="12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&lt;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50"/>
            <p:cNvSpPr>
              <a:spLocks noChangeArrowheads="1"/>
            </p:cNvSpPr>
            <p:nvPr/>
          </p:nvSpPr>
          <p:spPr bwMode="auto">
            <a:xfrm>
              <a:off x="4459" y="2598"/>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SCP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51"/>
            <p:cNvSpPr>
              <a:spLocks noChangeArrowheads="1"/>
            </p:cNvSpPr>
            <p:nvPr/>
          </p:nvSpPr>
          <p:spPr bwMode="auto">
            <a:xfrm>
              <a:off x="4644" y="2598"/>
              <a:ext cx="12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cs typeface="Arial" pitchFamily="34" charset="0"/>
                </a:rPr>
                <a:t>&gt;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5450358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19966" y="254438"/>
            <a:ext cx="1259646" cy="637939"/>
          </a:xfrm>
        </p:spPr>
        <p:txBody>
          <a:bodyPr/>
          <a:lstStyle/>
          <a:p>
            <a:fld id="{D57F1E4F-1CFF-5643-939E-217C01CDF565}" type="slidenum">
              <a:rPr lang="en-US" sz="6000" smtClean="0"/>
              <a:pPr/>
              <a:t>17</a:t>
            </a:fld>
            <a:endParaRPr lang="en-US" sz="6000" dirty="0"/>
          </a:p>
        </p:txBody>
      </p:sp>
      <p:graphicFrame>
        <p:nvGraphicFramePr>
          <p:cNvPr id="5" name="Content Placeholder 4"/>
          <p:cNvGraphicFramePr>
            <a:graphicFrameLocks/>
          </p:cNvGraphicFramePr>
          <p:nvPr>
            <p:extLst>
              <p:ext uri="{D42A27DB-BD31-4B8C-83A1-F6EECF244321}">
                <p14:modId xmlns:p14="http://schemas.microsoft.com/office/powerpoint/2010/main" val="1129090317"/>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dirty="0" smtClean="0">
                          <a:solidFill>
                            <a:srgbClr val="008000"/>
                          </a:solidFill>
                        </a:rPr>
                        <a:t>Website Map</a:t>
                      </a:r>
                      <a:endParaRPr lang="en-US" sz="2000" baseline="0" dirty="0" smtClean="0">
                        <a:solidFill>
                          <a:srgbClr val="008000"/>
                        </a:solidFill>
                      </a:endParaRPr>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371570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4012" y="305921"/>
            <a:ext cx="1311134" cy="603616"/>
          </a:xfrm>
        </p:spPr>
        <p:txBody>
          <a:bodyPr/>
          <a:lstStyle/>
          <a:p>
            <a:fld id="{D57F1E4F-1CFF-5643-939E-217C01CDF565}" type="slidenum">
              <a:rPr lang="en-US" sz="6000" smtClean="0"/>
              <a:pPr/>
              <a:t>18</a:t>
            </a:fld>
            <a:endParaRPr lang="en-US" sz="6000" dirty="0"/>
          </a:p>
        </p:txBody>
      </p:sp>
      <p:pic>
        <p:nvPicPr>
          <p:cNvPr id="9" name="Picture 8"/>
          <p:cNvPicPr/>
          <p:nvPr/>
        </p:nvPicPr>
        <p:blipFill>
          <a:blip r:embed="rId2" cstate="print"/>
          <a:srcRect/>
          <a:stretch>
            <a:fillRect/>
          </a:stretch>
        </p:blipFill>
        <p:spPr bwMode="auto">
          <a:xfrm>
            <a:off x="1115579" y="1235599"/>
            <a:ext cx="9851428" cy="4753621"/>
          </a:xfrm>
          <a:prstGeom prst="rect">
            <a:avLst/>
          </a:prstGeom>
          <a:noFill/>
          <a:ln w="9525">
            <a:noFill/>
            <a:miter lim="800000"/>
            <a:headEnd/>
            <a:tailEnd/>
          </a:ln>
        </p:spPr>
      </p:pic>
      <p:sp>
        <p:nvSpPr>
          <p:cNvPr id="10" name="TextBox 9"/>
          <p:cNvSpPr txBox="1"/>
          <p:nvPr/>
        </p:nvSpPr>
        <p:spPr>
          <a:xfrm>
            <a:off x="1167068" y="257416"/>
            <a:ext cx="9851428" cy="646331"/>
          </a:xfrm>
          <a:prstGeom prst="rect">
            <a:avLst/>
          </a:prstGeom>
          <a:noFill/>
        </p:spPr>
        <p:txBody>
          <a:bodyPr wrap="square" rtlCol="0">
            <a:spAutoFit/>
          </a:bodyPr>
          <a:lstStyle/>
          <a:p>
            <a:pPr algn="ctr"/>
            <a:r>
              <a:rPr lang="en-US" sz="3600" dirty="0" smtClean="0"/>
              <a:t>Website Map</a:t>
            </a:r>
            <a:endParaRPr lang="en-US" sz="3600" dirty="0"/>
          </a:p>
        </p:txBody>
      </p:sp>
    </p:spTree>
    <p:extLst>
      <p:ext uri="{BB962C8B-B14F-4D97-AF65-F5344CB8AC3E}">
        <p14:creationId xmlns:p14="http://schemas.microsoft.com/office/powerpoint/2010/main" val="5537849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4012" y="202954"/>
            <a:ext cx="1122343" cy="775227"/>
          </a:xfrm>
        </p:spPr>
        <p:txBody>
          <a:bodyPr/>
          <a:lstStyle/>
          <a:p>
            <a:fld id="{D57F1E4F-1CFF-5643-939E-217C01CDF565}" type="slidenum">
              <a:rPr lang="en-US" sz="6000" smtClean="0"/>
              <a:pPr/>
              <a:t>19</a:t>
            </a:fld>
            <a:endParaRPr lang="en-US" sz="6000" dirty="0"/>
          </a:p>
        </p:txBody>
      </p:sp>
      <p:sp>
        <p:nvSpPr>
          <p:cNvPr id="5" name="TextBox 4"/>
          <p:cNvSpPr txBox="1"/>
          <p:nvPr/>
        </p:nvSpPr>
        <p:spPr>
          <a:xfrm>
            <a:off x="1167068" y="257416"/>
            <a:ext cx="9851428" cy="646331"/>
          </a:xfrm>
          <a:prstGeom prst="rect">
            <a:avLst/>
          </a:prstGeom>
          <a:noFill/>
        </p:spPr>
        <p:txBody>
          <a:bodyPr wrap="square" rtlCol="0">
            <a:spAutoFit/>
          </a:bodyPr>
          <a:lstStyle/>
          <a:p>
            <a:pPr algn="ctr"/>
            <a:r>
              <a:rPr lang="en-US" sz="3600" dirty="0" smtClean="0"/>
              <a:t>Structure Diagram</a:t>
            </a:r>
            <a:endParaRPr lang="en-US" sz="36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370140" y="-1916637"/>
            <a:ext cx="5445286" cy="11602033"/>
          </a:xfrm>
          <a:prstGeom prst="rect">
            <a:avLst/>
          </a:prstGeom>
          <a:noFill/>
          <a:ln>
            <a:noFill/>
          </a:ln>
        </p:spPr>
      </p:pic>
    </p:spTree>
    <p:extLst>
      <p:ext uri="{BB962C8B-B14F-4D97-AF65-F5344CB8AC3E}">
        <p14:creationId xmlns:p14="http://schemas.microsoft.com/office/powerpoint/2010/main" val="24508341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533" y="242329"/>
            <a:ext cx="551167" cy="365125"/>
          </a:xfrm>
        </p:spPr>
        <p:txBody>
          <a:bodyPr/>
          <a:lstStyle/>
          <a:p>
            <a:fld id="{D57F1E4F-1CFF-5643-939E-217C01CDF565}" type="slidenum">
              <a:rPr lang="en-US" sz="6000" smtClean="0"/>
              <a:pPr/>
              <a:t>2</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860872"/>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noStrike" dirty="0" smtClean="0">
                          <a:solidFill>
                            <a:srgbClr val="008000"/>
                          </a:solidFill>
                        </a:rPr>
                        <a:t>Introduction</a:t>
                      </a:r>
                      <a:endParaRPr lang="en-US" sz="2000" b="1" strike="noStrike" dirty="0">
                        <a:solidFill>
                          <a:srgbClr val="008000"/>
                        </a:solidFill>
                      </a:endParaRPr>
                    </a:p>
                  </a:txBody>
                  <a:tcPr/>
                </a:tc>
              </a:tr>
              <a:tr h="355725">
                <a:tc>
                  <a:txBody>
                    <a:bodyPr/>
                    <a:lstStyle/>
                    <a:p>
                      <a:pPr algn="ctr"/>
                      <a:r>
                        <a:rPr lang="en-US" sz="2000" strike="noStrike" dirty="0" smtClean="0"/>
                        <a:t>Problem</a:t>
                      </a:r>
                      <a:r>
                        <a:rPr lang="en-US" sz="2000" strike="noStrike" baseline="0" dirty="0" smtClean="0"/>
                        <a:t> Overview</a:t>
                      </a:r>
                      <a:endParaRPr lang="en-US" sz="2000" strike="noStrike" dirty="0">
                        <a:solidFill>
                          <a:schemeClr val="bg1"/>
                        </a:solidFill>
                      </a:endParaRPr>
                    </a:p>
                  </a:txBody>
                  <a:tcPr/>
                </a:tc>
              </a:tr>
              <a:tr h="355725">
                <a:tc>
                  <a:txBody>
                    <a:bodyPr/>
                    <a:lstStyle/>
                    <a:p>
                      <a:pPr algn="ctr"/>
                      <a:r>
                        <a:rPr lang="en-US" sz="2000" strike="noStrike" dirty="0" smtClean="0"/>
                        <a:t>Project Progression</a:t>
                      </a:r>
                      <a:endParaRPr lang="en-US" sz="2000" strike="noStrike" dirty="0">
                        <a:solidFill>
                          <a:schemeClr val="bg1"/>
                        </a:solidFill>
                      </a:endParaRPr>
                    </a:p>
                  </a:txBody>
                  <a:tcPr/>
                </a:tc>
              </a:tr>
              <a:tr h="355725">
                <a:tc>
                  <a:txBody>
                    <a:bodyPr/>
                    <a:lstStyle/>
                    <a:p>
                      <a:pPr algn="ctr"/>
                      <a:r>
                        <a:rPr lang="en-US" sz="2000" strike="noStrike" dirty="0" smtClean="0"/>
                        <a:t>User Case Narratives</a:t>
                      </a:r>
                      <a:endParaRPr lang="en-US" sz="2000" strike="noStrike" dirty="0">
                        <a:solidFill>
                          <a:schemeClr val="bg1"/>
                        </a:solidFill>
                      </a:endParaRPr>
                    </a:p>
                  </a:txBody>
                  <a:tcPr/>
                </a:tc>
              </a:tr>
              <a:tr h="355725">
                <a:tc>
                  <a:txBody>
                    <a:bodyPr/>
                    <a:lstStyle/>
                    <a:p>
                      <a:pPr algn="ctr"/>
                      <a:r>
                        <a:rPr lang="en-US" sz="2000" strike="noStrike" dirty="0" smtClean="0"/>
                        <a:t>UML Use Case Diagram</a:t>
                      </a:r>
                      <a:endParaRPr lang="en-US" sz="2000" strike="noStrike" dirty="0">
                        <a:solidFill>
                          <a:schemeClr val="bg1"/>
                        </a:solidFill>
                      </a:endParaRPr>
                    </a:p>
                  </a:txBody>
                  <a:tcPr/>
                </a:tc>
              </a:tr>
              <a:tr h="355725">
                <a:tc>
                  <a:txBody>
                    <a:bodyPr/>
                    <a:lstStyle/>
                    <a:p>
                      <a:pPr algn="ctr"/>
                      <a:r>
                        <a:rPr lang="en-US" sz="2000" strike="noStrike" dirty="0" smtClean="0"/>
                        <a:t>UML Deployment Diagram</a:t>
                      </a:r>
                      <a:endParaRPr lang="en-US" sz="2000" strike="noStrike" dirty="0">
                        <a:solidFill>
                          <a:schemeClr val="bg1"/>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3437619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22942" y="271599"/>
            <a:ext cx="1190995" cy="569294"/>
          </a:xfrm>
        </p:spPr>
        <p:txBody>
          <a:bodyPr/>
          <a:lstStyle/>
          <a:p>
            <a:fld id="{D57F1E4F-1CFF-5643-939E-217C01CDF565}" type="slidenum">
              <a:rPr lang="en-US" sz="6000" smtClean="0"/>
              <a:pPr/>
              <a:t>20</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689386572"/>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baseline="0" dirty="0" smtClean="0">
                          <a:solidFill>
                            <a:srgbClr val="008000"/>
                          </a:solidFill>
                        </a:rPr>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2209601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37128" y="305922"/>
            <a:ext cx="1088018" cy="552133"/>
          </a:xfrm>
        </p:spPr>
        <p:txBody>
          <a:bodyPr/>
          <a:lstStyle/>
          <a:p>
            <a:fld id="{D57F1E4F-1CFF-5643-939E-217C01CDF565}" type="slidenum">
              <a:rPr lang="en-US" sz="6000" smtClean="0"/>
              <a:pPr/>
              <a:t>21</a:t>
            </a:fld>
            <a:endParaRPr lang="en-US" sz="6000" dirty="0"/>
          </a:p>
        </p:txBody>
      </p:sp>
      <p:pic>
        <p:nvPicPr>
          <p:cNvPr id="5" name="Picture 4"/>
          <p:cNvPicPr/>
          <p:nvPr/>
        </p:nvPicPr>
        <p:blipFill>
          <a:blip r:embed="rId2" cstate="print"/>
          <a:srcRect t="7212"/>
          <a:stretch>
            <a:fillRect/>
          </a:stretch>
        </p:blipFill>
        <p:spPr bwMode="auto">
          <a:xfrm>
            <a:off x="1184231" y="1287082"/>
            <a:ext cx="9473847" cy="4976715"/>
          </a:xfrm>
          <a:prstGeom prst="rect">
            <a:avLst/>
          </a:prstGeom>
          <a:noFill/>
          <a:ln w="9525">
            <a:noFill/>
            <a:miter lim="800000"/>
            <a:headEnd/>
            <a:tailEnd/>
          </a:ln>
        </p:spPr>
      </p:pic>
      <p:sp>
        <p:nvSpPr>
          <p:cNvPr id="6" name="TextBox 5"/>
          <p:cNvSpPr txBox="1"/>
          <p:nvPr/>
        </p:nvSpPr>
        <p:spPr>
          <a:xfrm>
            <a:off x="1081254" y="205933"/>
            <a:ext cx="9714126" cy="646331"/>
          </a:xfrm>
          <a:prstGeom prst="rect">
            <a:avLst/>
          </a:prstGeom>
          <a:noFill/>
        </p:spPr>
        <p:txBody>
          <a:bodyPr wrap="square" rtlCol="0">
            <a:spAutoFit/>
          </a:bodyPr>
          <a:lstStyle/>
          <a:p>
            <a:pPr algn="ctr"/>
            <a:r>
              <a:rPr lang="en-US" sz="3600" dirty="0" smtClean="0"/>
              <a:t>UML Activity Diagram Legend</a:t>
            </a:r>
            <a:endParaRPr lang="en-US" sz="3600" dirty="0"/>
          </a:p>
        </p:txBody>
      </p:sp>
    </p:spTree>
    <p:extLst>
      <p:ext uri="{BB962C8B-B14F-4D97-AF65-F5344CB8AC3E}">
        <p14:creationId xmlns:p14="http://schemas.microsoft.com/office/powerpoint/2010/main" val="9487987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61054" y="257417"/>
            <a:ext cx="1213751" cy="756852"/>
          </a:xfrm>
        </p:spPr>
        <p:txBody>
          <a:bodyPr/>
          <a:lstStyle/>
          <a:p>
            <a:fld id="{D57F1E4F-1CFF-5643-939E-217C01CDF565}" type="slidenum">
              <a:rPr lang="en-US" sz="6000" smtClean="0"/>
              <a:pPr/>
              <a:t>22</a:t>
            </a:fld>
            <a:endParaRPr lang="en-US" sz="6000" dirty="0"/>
          </a:p>
        </p:txBody>
      </p:sp>
      <p:pic>
        <p:nvPicPr>
          <p:cNvPr id="5" name="Picture 4" descr="C:\Users\YDOS\Downloads\CHange Color.jpg"/>
          <p:cNvPicPr/>
          <p:nvPr/>
        </p:nvPicPr>
        <p:blipFill>
          <a:blip r:embed="rId2" cstate="print"/>
          <a:srcRect/>
          <a:stretch>
            <a:fillRect/>
          </a:stretch>
        </p:blipFill>
        <p:spPr bwMode="auto">
          <a:xfrm>
            <a:off x="2969159" y="257416"/>
            <a:ext cx="6247248" cy="6418247"/>
          </a:xfrm>
          <a:prstGeom prst="rect">
            <a:avLst/>
          </a:prstGeom>
          <a:noFill/>
          <a:ln w="9525">
            <a:noFill/>
            <a:miter lim="800000"/>
            <a:headEnd/>
            <a:tailEnd/>
          </a:ln>
        </p:spPr>
      </p:pic>
    </p:spTree>
    <p:extLst>
      <p:ext uri="{BB962C8B-B14F-4D97-AF65-F5344CB8AC3E}">
        <p14:creationId xmlns:p14="http://schemas.microsoft.com/office/powerpoint/2010/main" val="1310980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61055" y="240256"/>
            <a:ext cx="1042124" cy="756852"/>
          </a:xfrm>
        </p:spPr>
        <p:txBody>
          <a:bodyPr/>
          <a:lstStyle/>
          <a:p>
            <a:fld id="{D57F1E4F-1CFF-5643-939E-217C01CDF565}" type="slidenum">
              <a:rPr lang="en-US" sz="6000" smtClean="0"/>
              <a:pPr/>
              <a:t>23</a:t>
            </a:fld>
            <a:endParaRPr lang="en-US" sz="6000" dirty="0"/>
          </a:p>
        </p:txBody>
      </p:sp>
      <p:pic>
        <p:nvPicPr>
          <p:cNvPr id="1026" name="Picture 2" descr="\\twiggy\sshare$\t29vall\My Documents\Load 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429" y="195262"/>
            <a:ext cx="3086100" cy="6467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37529" y="195263"/>
            <a:ext cx="2200409" cy="64674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8308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89426" y="326061"/>
            <a:ext cx="1179426" cy="962785"/>
          </a:xfrm>
        </p:spPr>
        <p:txBody>
          <a:bodyPr/>
          <a:lstStyle/>
          <a:p>
            <a:fld id="{D57F1E4F-1CFF-5643-939E-217C01CDF565}" type="slidenum">
              <a:rPr lang="en-US" sz="6000" smtClean="0"/>
              <a:pPr/>
              <a:t>24</a:t>
            </a:fld>
            <a:endParaRPr lang="en-US" sz="6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839" y="223094"/>
            <a:ext cx="5272335" cy="6229475"/>
          </a:xfrm>
          <a:prstGeom prst="rect">
            <a:avLst/>
          </a:prstGeom>
          <a:solidFill>
            <a:schemeClr val="tx1"/>
          </a:solidFill>
          <a:ln>
            <a:noFill/>
          </a:ln>
        </p:spPr>
      </p:pic>
    </p:spTree>
    <p:extLst>
      <p:ext uri="{BB962C8B-B14F-4D97-AF65-F5344CB8AC3E}">
        <p14:creationId xmlns:p14="http://schemas.microsoft.com/office/powerpoint/2010/main" val="36485201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74430" y="220115"/>
            <a:ext cx="1156669" cy="620778"/>
          </a:xfrm>
        </p:spPr>
        <p:txBody>
          <a:bodyPr/>
          <a:lstStyle/>
          <a:p>
            <a:fld id="{D57F1E4F-1CFF-5643-939E-217C01CDF565}" type="slidenum">
              <a:rPr lang="en-US" sz="6000" smtClean="0"/>
              <a:pPr/>
              <a:t>25</a:t>
            </a:fld>
            <a:endParaRPr lang="en-US" sz="6000" dirty="0"/>
          </a:p>
        </p:txBody>
      </p:sp>
      <p:graphicFrame>
        <p:nvGraphicFramePr>
          <p:cNvPr id="5" name="Content Placeholder 4"/>
          <p:cNvGraphicFramePr>
            <a:graphicFrameLocks/>
          </p:cNvGraphicFramePr>
          <p:nvPr>
            <p:extLst>
              <p:ext uri="{D42A27DB-BD31-4B8C-83A1-F6EECF244321}">
                <p14:modId xmlns:p14="http://schemas.microsoft.com/office/powerpoint/2010/main" val="1438461119"/>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baseline="0" dirty="0" smtClean="0">
                          <a:solidFill>
                            <a:srgbClr val="008000"/>
                          </a:solidFill>
                        </a:rPr>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8497903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25071" y="257416"/>
            <a:ext cx="1161326" cy="826394"/>
          </a:xfrm>
        </p:spPr>
        <p:txBody>
          <a:bodyPr/>
          <a:lstStyle/>
          <a:p>
            <a:fld id="{D57F1E4F-1CFF-5643-939E-217C01CDF565}" type="slidenum">
              <a:rPr lang="en-US" sz="6000" smtClean="0"/>
              <a:pPr/>
              <a:t>26</a:t>
            </a:fld>
            <a:endParaRPr lang="en-US" sz="6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7080" y="-9659"/>
            <a:ext cx="5943600" cy="6739890"/>
          </a:xfrm>
          <a:prstGeom prst="rect">
            <a:avLst/>
          </a:prstGeom>
          <a:solidFill>
            <a:schemeClr val="tx1"/>
          </a:solidFill>
          <a:ln>
            <a:noFill/>
          </a:ln>
        </p:spPr>
      </p:pic>
    </p:spTree>
    <p:extLst>
      <p:ext uri="{BB962C8B-B14F-4D97-AF65-F5344CB8AC3E}">
        <p14:creationId xmlns:p14="http://schemas.microsoft.com/office/powerpoint/2010/main" val="18323347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178175" y="101235"/>
            <a:ext cx="5695950" cy="886497"/>
          </a:xfrm>
          <a:prstGeom prst="rect">
            <a:avLst/>
          </a:prstGeom>
          <a:solidFill>
            <a:schemeClr val="tx1"/>
          </a:solidFill>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Context diagram</a:t>
            </a:r>
            <a:endParaRPr lang="en-US" b="1" dirty="0">
              <a:solidFill>
                <a:schemeClr val="bg1"/>
              </a:solidFill>
            </a:endParaRPr>
          </a:p>
        </p:txBody>
      </p:sp>
      <p:sp>
        <p:nvSpPr>
          <p:cNvPr id="38" name="Rectangle 37"/>
          <p:cNvSpPr/>
          <p:nvPr/>
        </p:nvSpPr>
        <p:spPr>
          <a:xfrm>
            <a:off x="10921684" y="-27931"/>
            <a:ext cx="1047082" cy="1015663"/>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z="6000" b="1">
                <a:solidFill>
                  <a:prstClr val="white">
                    <a:lumMod val="75000"/>
                  </a:prstClr>
                </a:solidFill>
                <a:effectLst>
                  <a:outerShdw blurRad="50800" dist="38100" dir="2700000" algn="tl" rotWithShape="0">
                    <a:srgbClr val="000000">
                      <a:alpha val="43000"/>
                    </a:srgbClr>
                  </a:outerShdw>
                </a:effectLst>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lang="en-US" dirty="0"/>
          </a:p>
        </p:txBody>
      </p:sp>
      <p:grpSp>
        <p:nvGrpSpPr>
          <p:cNvPr id="2" name="Group 5"/>
          <p:cNvGrpSpPr>
            <a:grpSpLocks noChangeAspect="1"/>
          </p:cNvGrpSpPr>
          <p:nvPr/>
        </p:nvGrpSpPr>
        <p:grpSpPr bwMode="auto">
          <a:xfrm>
            <a:off x="3178175" y="987425"/>
            <a:ext cx="5695950" cy="5618163"/>
            <a:chOff x="2002" y="622"/>
            <a:chExt cx="3588" cy="3539"/>
          </a:xfrm>
        </p:grpSpPr>
        <p:sp>
          <p:nvSpPr>
            <p:cNvPr id="3" name="AutoShape 4"/>
            <p:cNvSpPr>
              <a:spLocks noChangeAspect="1" noChangeArrowheads="1" noTextEdit="1"/>
            </p:cNvSpPr>
            <p:nvPr/>
          </p:nvSpPr>
          <p:spPr bwMode="auto">
            <a:xfrm>
              <a:off x="2002" y="622"/>
              <a:ext cx="3588" cy="35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6"/>
            <p:cNvSpPr>
              <a:spLocks noChangeArrowheads="1"/>
            </p:cNvSpPr>
            <p:nvPr/>
          </p:nvSpPr>
          <p:spPr bwMode="auto">
            <a:xfrm>
              <a:off x="2033" y="650"/>
              <a:ext cx="1600"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2161" y="912"/>
              <a:ext cx="3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GMC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2433" y="912"/>
              <a:ext cx="455"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2842" y="912"/>
              <a:ext cx="765"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Customizer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2033" y="650"/>
              <a:ext cx="1600" cy="651"/>
            </a:xfrm>
            <a:prstGeom prst="rect">
              <a:avLst/>
            </a:pr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2718" y="2125"/>
              <a:ext cx="2294" cy="19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718" y="2125"/>
              <a:ext cx="2294" cy="1974"/>
            </a:xfrm>
            <a:prstGeom prst="rect">
              <a:avLst/>
            </a:pr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13"/>
            <p:cNvSpPr>
              <a:spLocks noChangeArrowheads="1"/>
            </p:cNvSpPr>
            <p:nvPr/>
          </p:nvSpPr>
          <p:spPr bwMode="auto">
            <a:xfrm>
              <a:off x="3328" y="2582"/>
              <a:ext cx="1176" cy="106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4"/>
            <p:cNvSpPr>
              <a:spLocks noChangeArrowheads="1"/>
            </p:cNvSpPr>
            <p:nvPr/>
          </p:nvSpPr>
          <p:spPr bwMode="auto">
            <a:xfrm>
              <a:off x="3629" y="3002"/>
              <a:ext cx="68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rgbClr val="000000"/>
                  </a:solidFill>
                  <a:effectLst/>
                  <a:latin typeface="Verdana" pitchFamily="34" charset="0"/>
                  <a:cs typeface="Arial" pitchFamily="34" charset="0"/>
                </a:rPr>
                <a:t>CADS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15"/>
            <p:cNvSpPr>
              <a:spLocks noChangeArrowheads="1"/>
            </p:cNvSpPr>
            <p:nvPr/>
          </p:nvSpPr>
          <p:spPr bwMode="auto">
            <a:xfrm>
              <a:off x="3328" y="2582"/>
              <a:ext cx="1176" cy="1060"/>
            </a:xfrm>
            <a:prstGeom prst="ellipse">
              <a:avLst/>
            </a:pr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3940" y="650"/>
              <a:ext cx="1601"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7"/>
            <p:cNvSpPr>
              <a:spLocks noChangeArrowheads="1"/>
            </p:cNvSpPr>
            <p:nvPr/>
          </p:nvSpPr>
          <p:spPr bwMode="auto">
            <a:xfrm>
              <a:off x="4150" y="912"/>
              <a:ext cx="3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GMC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4422" y="912"/>
              <a:ext cx="455"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4831" y="912"/>
              <a:ext cx="59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34" charset="0"/>
                  <a:cs typeface="Arial" pitchFamily="34" charset="0"/>
                </a:rPr>
                <a:t>Restorer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940" y="650"/>
              <a:ext cx="1601" cy="651"/>
            </a:xfrm>
            <a:prstGeom prst="rect">
              <a:avLst/>
            </a:pr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2433" y="1301"/>
              <a:ext cx="842" cy="1808"/>
            </a:xfrm>
            <a:custGeom>
              <a:avLst/>
              <a:gdLst>
                <a:gd name="T0" fmla="*/ 8 w 842"/>
                <a:gd name="T1" fmla="*/ 256 h 1808"/>
                <a:gd name="T2" fmla="*/ 27 w 842"/>
                <a:gd name="T3" fmla="*/ 442 h 1808"/>
                <a:gd name="T4" fmla="*/ 44 w 842"/>
                <a:gd name="T5" fmla="*/ 568 h 1808"/>
                <a:gd name="T6" fmla="*/ 63 w 842"/>
                <a:gd name="T7" fmla="*/ 668 h 1808"/>
                <a:gd name="T8" fmla="*/ 80 w 842"/>
                <a:gd name="T9" fmla="*/ 754 h 1808"/>
                <a:gd name="T10" fmla="*/ 99 w 842"/>
                <a:gd name="T11" fmla="*/ 829 h 1808"/>
                <a:gd name="T12" fmla="*/ 116 w 842"/>
                <a:gd name="T13" fmla="*/ 897 h 1808"/>
                <a:gd name="T14" fmla="*/ 135 w 842"/>
                <a:gd name="T15" fmla="*/ 958 h 1808"/>
                <a:gd name="T16" fmla="*/ 153 w 842"/>
                <a:gd name="T17" fmla="*/ 1015 h 1808"/>
                <a:gd name="T18" fmla="*/ 171 w 842"/>
                <a:gd name="T19" fmla="*/ 1067 h 1808"/>
                <a:gd name="T20" fmla="*/ 189 w 842"/>
                <a:gd name="T21" fmla="*/ 1115 h 1808"/>
                <a:gd name="T22" fmla="*/ 207 w 842"/>
                <a:gd name="T23" fmla="*/ 1159 h 1808"/>
                <a:gd name="T24" fmla="*/ 225 w 842"/>
                <a:gd name="T25" fmla="*/ 1202 h 1808"/>
                <a:gd name="T26" fmla="*/ 243 w 842"/>
                <a:gd name="T27" fmla="*/ 1242 h 1808"/>
                <a:gd name="T28" fmla="*/ 261 w 842"/>
                <a:gd name="T29" fmla="*/ 1280 h 1808"/>
                <a:gd name="T30" fmla="*/ 279 w 842"/>
                <a:gd name="T31" fmla="*/ 1316 h 1808"/>
                <a:gd name="T32" fmla="*/ 298 w 842"/>
                <a:gd name="T33" fmla="*/ 1349 h 1808"/>
                <a:gd name="T34" fmla="*/ 315 w 842"/>
                <a:gd name="T35" fmla="*/ 1381 h 1808"/>
                <a:gd name="T36" fmla="*/ 334 w 842"/>
                <a:gd name="T37" fmla="*/ 1411 h 1808"/>
                <a:gd name="T38" fmla="*/ 352 w 842"/>
                <a:gd name="T39" fmla="*/ 1440 h 1808"/>
                <a:gd name="T40" fmla="*/ 370 w 842"/>
                <a:gd name="T41" fmla="*/ 1467 h 1808"/>
                <a:gd name="T42" fmla="*/ 388 w 842"/>
                <a:gd name="T43" fmla="*/ 1493 h 1808"/>
                <a:gd name="T44" fmla="*/ 406 w 842"/>
                <a:gd name="T45" fmla="*/ 1517 h 1808"/>
                <a:gd name="T46" fmla="*/ 424 w 842"/>
                <a:gd name="T47" fmla="*/ 1540 h 1808"/>
                <a:gd name="T48" fmla="*/ 442 w 842"/>
                <a:gd name="T49" fmla="*/ 1563 h 1808"/>
                <a:gd name="T50" fmla="*/ 460 w 842"/>
                <a:gd name="T51" fmla="*/ 1583 h 1808"/>
                <a:gd name="T52" fmla="*/ 478 w 842"/>
                <a:gd name="T53" fmla="*/ 1603 h 1808"/>
                <a:gd name="T54" fmla="*/ 496 w 842"/>
                <a:gd name="T55" fmla="*/ 1621 h 1808"/>
                <a:gd name="T56" fmla="*/ 514 w 842"/>
                <a:gd name="T57" fmla="*/ 1639 h 1808"/>
                <a:gd name="T58" fmla="*/ 532 w 842"/>
                <a:gd name="T59" fmla="*/ 1656 h 1808"/>
                <a:gd name="T60" fmla="*/ 551 w 842"/>
                <a:gd name="T61" fmla="*/ 1671 h 1808"/>
                <a:gd name="T62" fmla="*/ 568 w 842"/>
                <a:gd name="T63" fmla="*/ 1686 h 1808"/>
                <a:gd name="T64" fmla="*/ 587 w 842"/>
                <a:gd name="T65" fmla="*/ 1700 h 1808"/>
                <a:gd name="T66" fmla="*/ 604 w 842"/>
                <a:gd name="T67" fmla="*/ 1713 h 1808"/>
                <a:gd name="T68" fmla="*/ 623 w 842"/>
                <a:gd name="T69" fmla="*/ 1725 h 1808"/>
                <a:gd name="T70" fmla="*/ 640 w 842"/>
                <a:gd name="T71" fmla="*/ 1736 h 1808"/>
                <a:gd name="T72" fmla="*/ 659 w 842"/>
                <a:gd name="T73" fmla="*/ 1747 h 1808"/>
                <a:gd name="T74" fmla="*/ 676 w 842"/>
                <a:gd name="T75" fmla="*/ 1756 h 1808"/>
                <a:gd name="T76" fmla="*/ 695 w 842"/>
                <a:gd name="T77" fmla="*/ 1765 h 1808"/>
                <a:gd name="T78" fmla="*/ 712 w 842"/>
                <a:gd name="T79" fmla="*/ 1773 h 1808"/>
                <a:gd name="T80" fmla="*/ 731 w 842"/>
                <a:gd name="T81" fmla="*/ 1780 h 1808"/>
                <a:gd name="T82" fmla="*/ 749 w 842"/>
                <a:gd name="T83" fmla="*/ 1787 h 1808"/>
                <a:gd name="T84" fmla="*/ 767 w 842"/>
                <a:gd name="T85" fmla="*/ 1792 h 1808"/>
                <a:gd name="T86" fmla="*/ 785 w 842"/>
                <a:gd name="T87" fmla="*/ 1797 h 1808"/>
                <a:gd name="T88" fmla="*/ 803 w 842"/>
                <a:gd name="T89" fmla="*/ 1801 h 1808"/>
                <a:gd name="T90" fmla="*/ 821 w 842"/>
                <a:gd name="T91" fmla="*/ 1804 h 1808"/>
                <a:gd name="T92" fmla="*/ 839 w 842"/>
                <a:gd name="T93" fmla="*/ 1807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2" h="1808">
                  <a:moveTo>
                    <a:pt x="0" y="0"/>
                  </a:moveTo>
                  <a:lnTo>
                    <a:pt x="8" y="256"/>
                  </a:lnTo>
                  <a:lnTo>
                    <a:pt x="18" y="361"/>
                  </a:lnTo>
                  <a:lnTo>
                    <a:pt x="27" y="442"/>
                  </a:lnTo>
                  <a:lnTo>
                    <a:pt x="36" y="509"/>
                  </a:lnTo>
                  <a:lnTo>
                    <a:pt x="44" y="568"/>
                  </a:lnTo>
                  <a:lnTo>
                    <a:pt x="54" y="621"/>
                  </a:lnTo>
                  <a:lnTo>
                    <a:pt x="63" y="668"/>
                  </a:lnTo>
                  <a:lnTo>
                    <a:pt x="72" y="713"/>
                  </a:lnTo>
                  <a:lnTo>
                    <a:pt x="80" y="754"/>
                  </a:lnTo>
                  <a:lnTo>
                    <a:pt x="90" y="793"/>
                  </a:lnTo>
                  <a:lnTo>
                    <a:pt x="99" y="829"/>
                  </a:lnTo>
                  <a:lnTo>
                    <a:pt x="108" y="864"/>
                  </a:lnTo>
                  <a:lnTo>
                    <a:pt x="116" y="897"/>
                  </a:lnTo>
                  <a:lnTo>
                    <a:pt x="126" y="928"/>
                  </a:lnTo>
                  <a:lnTo>
                    <a:pt x="135" y="958"/>
                  </a:lnTo>
                  <a:lnTo>
                    <a:pt x="144" y="987"/>
                  </a:lnTo>
                  <a:lnTo>
                    <a:pt x="153" y="1015"/>
                  </a:lnTo>
                  <a:lnTo>
                    <a:pt x="162" y="1041"/>
                  </a:lnTo>
                  <a:lnTo>
                    <a:pt x="171" y="1067"/>
                  </a:lnTo>
                  <a:lnTo>
                    <a:pt x="180" y="1091"/>
                  </a:lnTo>
                  <a:lnTo>
                    <a:pt x="189" y="1115"/>
                  </a:lnTo>
                  <a:lnTo>
                    <a:pt x="198" y="1138"/>
                  </a:lnTo>
                  <a:lnTo>
                    <a:pt x="207" y="1159"/>
                  </a:lnTo>
                  <a:lnTo>
                    <a:pt x="217" y="1182"/>
                  </a:lnTo>
                  <a:lnTo>
                    <a:pt x="225" y="1202"/>
                  </a:lnTo>
                  <a:lnTo>
                    <a:pt x="234" y="1223"/>
                  </a:lnTo>
                  <a:lnTo>
                    <a:pt x="243" y="1242"/>
                  </a:lnTo>
                  <a:lnTo>
                    <a:pt x="253" y="1262"/>
                  </a:lnTo>
                  <a:lnTo>
                    <a:pt x="261" y="1280"/>
                  </a:lnTo>
                  <a:lnTo>
                    <a:pt x="270" y="1298"/>
                  </a:lnTo>
                  <a:lnTo>
                    <a:pt x="279" y="1316"/>
                  </a:lnTo>
                  <a:lnTo>
                    <a:pt x="289" y="1332"/>
                  </a:lnTo>
                  <a:lnTo>
                    <a:pt x="298" y="1349"/>
                  </a:lnTo>
                  <a:lnTo>
                    <a:pt x="306" y="1366"/>
                  </a:lnTo>
                  <a:lnTo>
                    <a:pt x="315" y="1381"/>
                  </a:lnTo>
                  <a:lnTo>
                    <a:pt x="325" y="1396"/>
                  </a:lnTo>
                  <a:lnTo>
                    <a:pt x="334" y="1411"/>
                  </a:lnTo>
                  <a:lnTo>
                    <a:pt x="342" y="1426"/>
                  </a:lnTo>
                  <a:lnTo>
                    <a:pt x="352" y="1440"/>
                  </a:lnTo>
                  <a:lnTo>
                    <a:pt x="361" y="1454"/>
                  </a:lnTo>
                  <a:lnTo>
                    <a:pt x="370" y="1467"/>
                  </a:lnTo>
                  <a:lnTo>
                    <a:pt x="378" y="1480"/>
                  </a:lnTo>
                  <a:lnTo>
                    <a:pt x="388" y="1493"/>
                  </a:lnTo>
                  <a:lnTo>
                    <a:pt x="397" y="1505"/>
                  </a:lnTo>
                  <a:lnTo>
                    <a:pt x="406" y="1517"/>
                  </a:lnTo>
                  <a:lnTo>
                    <a:pt x="414" y="1529"/>
                  </a:lnTo>
                  <a:lnTo>
                    <a:pt x="424" y="1540"/>
                  </a:lnTo>
                  <a:lnTo>
                    <a:pt x="433" y="1552"/>
                  </a:lnTo>
                  <a:lnTo>
                    <a:pt x="442" y="1563"/>
                  </a:lnTo>
                  <a:lnTo>
                    <a:pt x="451" y="1573"/>
                  </a:lnTo>
                  <a:lnTo>
                    <a:pt x="460" y="1583"/>
                  </a:lnTo>
                  <a:lnTo>
                    <a:pt x="469" y="1593"/>
                  </a:lnTo>
                  <a:lnTo>
                    <a:pt x="478" y="1603"/>
                  </a:lnTo>
                  <a:lnTo>
                    <a:pt x="487" y="1613"/>
                  </a:lnTo>
                  <a:lnTo>
                    <a:pt x="496" y="1621"/>
                  </a:lnTo>
                  <a:lnTo>
                    <a:pt x="505" y="1630"/>
                  </a:lnTo>
                  <a:lnTo>
                    <a:pt x="514" y="1639"/>
                  </a:lnTo>
                  <a:lnTo>
                    <a:pt x="523" y="1648"/>
                  </a:lnTo>
                  <a:lnTo>
                    <a:pt x="532" y="1656"/>
                  </a:lnTo>
                  <a:lnTo>
                    <a:pt x="541" y="1664"/>
                  </a:lnTo>
                  <a:lnTo>
                    <a:pt x="551" y="1671"/>
                  </a:lnTo>
                  <a:lnTo>
                    <a:pt x="559" y="1679"/>
                  </a:lnTo>
                  <a:lnTo>
                    <a:pt x="568" y="1686"/>
                  </a:lnTo>
                  <a:lnTo>
                    <a:pt x="577" y="1694"/>
                  </a:lnTo>
                  <a:lnTo>
                    <a:pt x="587" y="1700"/>
                  </a:lnTo>
                  <a:lnTo>
                    <a:pt x="596" y="1707"/>
                  </a:lnTo>
                  <a:lnTo>
                    <a:pt x="604" y="1713"/>
                  </a:lnTo>
                  <a:lnTo>
                    <a:pt x="613" y="1719"/>
                  </a:lnTo>
                  <a:lnTo>
                    <a:pt x="623" y="1725"/>
                  </a:lnTo>
                  <a:lnTo>
                    <a:pt x="632" y="1731"/>
                  </a:lnTo>
                  <a:lnTo>
                    <a:pt x="640" y="1736"/>
                  </a:lnTo>
                  <a:lnTo>
                    <a:pt x="650" y="1742"/>
                  </a:lnTo>
                  <a:lnTo>
                    <a:pt x="659" y="1747"/>
                  </a:lnTo>
                  <a:lnTo>
                    <a:pt x="668" y="1751"/>
                  </a:lnTo>
                  <a:lnTo>
                    <a:pt x="676" y="1756"/>
                  </a:lnTo>
                  <a:lnTo>
                    <a:pt x="686" y="1761"/>
                  </a:lnTo>
                  <a:lnTo>
                    <a:pt x="695" y="1765"/>
                  </a:lnTo>
                  <a:lnTo>
                    <a:pt x="704" y="1769"/>
                  </a:lnTo>
                  <a:lnTo>
                    <a:pt x="712" y="1773"/>
                  </a:lnTo>
                  <a:lnTo>
                    <a:pt x="722" y="1776"/>
                  </a:lnTo>
                  <a:lnTo>
                    <a:pt x="731" y="1780"/>
                  </a:lnTo>
                  <a:lnTo>
                    <a:pt x="740" y="1784"/>
                  </a:lnTo>
                  <a:lnTo>
                    <a:pt x="749" y="1787"/>
                  </a:lnTo>
                  <a:lnTo>
                    <a:pt x="758" y="1789"/>
                  </a:lnTo>
                  <a:lnTo>
                    <a:pt x="767" y="1792"/>
                  </a:lnTo>
                  <a:lnTo>
                    <a:pt x="776" y="1795"/>
                  </a:lnTo>
                  <a:lnTo>
                    <a:pt x="785" y="1797"/>
                  </a:lnTo>
                  <a:lnTo>
                    <a:pt x="794" y="1799"/>
                  </a:lnTo>
                  <a:lnTo>
                    <a:pt x="803" y="1801"/>
                  </a:lnTo>
                  <a:lnTo>
                    <a:pt x="812" y="1802"/>
                  </a:lnTo>
                  <a:lnTo>
                    <a:pt x="821" y="1804"/>
                  </a:lnTo>
                  <a:lnTo>
                    <a:pt x="830" y="1806"/>
                  </a:lnTo>
                  <a:lnTo>
                    <a:pt x="839" y="1807"/>
                  </a:lnTo>
                  <a:lnTo>
                    <a:pt x="842" y="1808"/>
                  </a:lnTo>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3237" y="3075"/>
              <a:ext cx="90" cy="55"/>
            </a:xfrm>
            <a:custGeom>
              <a:avLst/>
              <a:gdLst>
                <a:gd name="T0" fmla="*/ 90 w 90"/>
                <a:gd name="T1" fmla="*/ 37 h 55"/>
                <a:gd name="T2" fmla="*/ 0 w 90"/>
                <a:gd name="T3" fmla="*/ 55 h 55"/>
                <a:gd name="T4" fmla="*/ 7 w 90"/>
                <a:gd name="T5" fmla="*/ 0 h 55"/>
                <a:gd name="T6" fmla="*/ 90 w 90"/>
                <a:gd name="T7" fmla="*/ 37 h 55"/>
              </a:gdLst>
              <a:ahLst/>
              <a:cxnLst>
                <a:cxn ang="0">
                  <a:pos x="T0" y="T1"/>
                </a:cxn>
                <a:cxn ang="0">
                  <a:pos x="T2" y="T3"/>
                </a:cxn>
                <a:cxn ang="0">
                  <a:pos x="T4" y="T5"/>
                </a:cxn>
                <a:cxn ang="0">
                  <a:pos x="T6" y="T7"/>
                </a:cxn>
              </a:cxnLst>
              <a:rect l="0" t="0" r="r" b="b"/>
              <a:pathLst>
                <a:path w="90" h="55">
                  <a:moveTo>
                    <a:pt x="90" y="37"/>
                  </a:moveTo>
                  <a:lnTo>
                    <a:pt x="0" y="55"/>
                  </a:lnTo>
                  <a:lnTo>
                    <a:pt x="7" y="0"/>
                  </a:lnTo>
                  <a:lnTo>
                    <a:pt x="90" y="37"/>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3237" y="3075"/>
              <a:ext cx="90" cy="55"/>
            </a:xfrm>
            <a:custGeom>
              <a:avLst/>
              <a:gdLst>
                <a:gd name="T0" fmla="*/ 90 w 90"/>
                <a:gd name="T1" fmla="*/ 37 h 55"/>
                <a:gd name="T2" fmla="*/ 0 w 90"/>
                <a:gd name="T3" fmla="*/ 55 h 55"/>
                <a:gd name="T4" fmla="*/ 7 w 90"/>
                <a:gd name="T5" fmla="*/ 0 h 55"/>
                <a:gd name="T6" fmla="*/ 90 w 90"/>
                <a:gd name="T7" fmla="*/ 37 h 55"/>
              </a:gdLst>
              <a:ahLst/>
              <a:cxnLst>
                <a:cxn ang="0">
                  <a:pos x="T0" y="T1"/>
                </a:cxn>
                <a:cxn ang="0">
                  <a:pos x="T2" y="T3"/>
                </a:cxn>
                <a:cxn ang="0">
                  <a:pos x="T4" y="T5"/>
                </a:cxn>
                <a:cxn ang="0">
                  <a:pos x="T6" y="T7"/>
                </a:cxn>
              </a:cxnLst>
              <a:rect l="0" t="0" r="r" b="b"/>
              <a:pathLst>
                <a:path w="90" h="55">
                  <a:moveTo>
                    <a:pt x="90" y="37"/>
                  </a:moveTo>
                  <a:lnTo>
                    <a:pt x="0" y="55"/>
                  </a:lnTo>
                  <a:lnTo>
                    <a:pt x="7" y="0"/>
                  </a:lnTo>
                  <a:lnTo>
                    <a:pt x="90" y="37"/>
                  </a:lnTo>
                  <a:close/>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2834" y="1356"/>
              <a:ext cx="555" cy="1518"/>
            </a:xfrm>
            <a:custGeom>
              <a:avLst/>
              <a:gdLst>
                <a:gd name="T0" fmla="*/ 4 w 555"/>
                <a:gd name="T1" fmla="*/ 168 h 1518"/>
                <a:gd name="T2" fmla="*/ 16 w 555"/>
                <a:gd name="T3" fmla="*/ 329 h 1518"/>
                <a:gd name="T4" fmla="*/ 27 w 555"/>
                <a:gd name="T5" fmla="*/ 438 h 1518"/>
                <a:gd name="T6" fmla="*/ 38 w 555"/>
                <a:gd name="T7" fmla="*/ 526 h 1518"/>
                <a:gd name="T8" fmla="*/ 50 w 555"/>
                <a:gd name="T9" fmla="*/ 600 h 1518"/>
                <a:gd name="T10" fmla="*/ 60 w 555"/>
                <a:gd name="T11" fmla="*/ 665 h 1518"/>
                <a:gd name="T12" fmla="*/ 71 w 555"/>
                <a:gd name="T13" fmla="*/ 724 h 1518"/>
                <a:gd name="T14" fmla="*/ 83 w 555"/>
                <a:gd name="T15" fmla="*/ 777 h 1518"/>
                <a:gd name="T16" fmla="*/ 94 w 555"/>
                <a:gd name="T17" fmla="*/ 826 h 1518"/>
                <a:gd name="T18" fmla="*/ 105 w 555"/>
                <a:gd name="T19" fmla="*/ 871 h 1518"/>
                <a:gd name="T20" fmla="*/ 117 w 555"/>
                <a:gd name="T21" fmla="*/ 913 h 1518"/>
                <a:gd name="T22" fmla="*/ 128 w 555"/>
                <a:gd name="T23" fmla="*/ 952 h 1518"/>
                <a:gd name="T24" fmla="*/ 139 w 555"/>
                <a:gd name="T25" fmla="*/ 989 h 1518"/>
                <a:gd name="T26" fmla="*/ 151 w 555"/>
                <a:gd name="T27" fmla="*/ 1024 h 1518"/>
                <a:gd name="T28" fmla="*/ 161 w 555"/>
                <a:gd name="T29" fmla="*/ 1057 h 1518"/>
                <a:gd name="T30" fmla="*/ 172 w 555"/>
                <a:gd name="T31" fmla="*/ 1088 h 1518"/>
                <a:gd name="T32" fmla="*/ 184 w 555"/>
                <a:gd name="T33" fmla="*/ 1117 h 1518"/>
                <a:gd name="T34" fmla="*/ 195 w 555"/>
                <a:gd name="T35" fmla="*/ 1144 h 1518"/>
                <a:gd name="T36" fmla="*/ 206 w 555"/>
                <a:gd name="T37" fmla="*/ 1170 h 1518"/>
                <a:gd name="T38" fmla="*/ 218 w 555"/>
                <a:gd name="T39" fmla="*/ 1196 h 1518"/>
                <a:gd name="T40" fmla="*/ 229 w 555"/>
                <a:gd name="T41" fmla="*/ 1220 h 1518"/>
                <a:gd name="T42" fmla="*/ 240 w 555"/>
                <a:gd name="T43" fmla="*/ 1242 h 1518"/>
                <a:gd name="T44" fmla="*/ 252 w 555"/>
                <a:gd name="T45" fmla="*/ 1262 h 1518"/>
                <a:gd name="T46" fmla="*/ 262 w 555"/>
                <a:gd name="T47" fmla="*/ 1283 h 1518"/>
                <a:gd name="T48" fmla="*/ 273 w 555"/>
                <a:gd name="T49" fmla="*/ 1302 h 1518"/>
                <a:gd name="T50" fmla="*/ 285 w 555"/>
                <a:gd name="T51" fmla="*/ 1320 h 1518"/>
                <a:gd name="T52" fmla="*/ 296 w 555"/>
                <a:gd name="T53" fmla="*/ 1338 h 1518"/>
                <a:gd name="T54" fmla="*/ 307 w 555"/>
                <a:gd name="T55" fmla="*/ 1353 h 1518"/>
                <a:gd name="T56" fmla="*/ 319 w 555"/>
                <a:gd name="T57" fmla="*/ 1369 h 1518"/>
                <a:gd name="T58" fmla="*/ 330 w 555"/>
                <a:gd name="T59" fmla="*/ 1383 h 1518"/>
                <a:gd name="T60" fmla="*/ 341 w 555"/>
                <a:gd name="T61" fmla="*/ 1397 h 1518"/>
                <a:gd name="T62" fmla="*/ 353 w 555"/>
                <a:gd name="T63" fmla="*/ 1410 h 1518"/>
                <a:gd name="T64" fmla="*/ 363 w 555"/>
                <a:gd name="T65" fmla="*/ 1422 h 1518"/>
                <a:gd name="T66" fmla="*/ 374 w 555"/>
                <a:gd name="T67" fmla="*/ 1433 h 1518"/>
                <a:gd name="T68" fmla="*/ 386 w 555"/>
                <a:gd name="T69" fmla="*/ 1444 h 1518"/>
                <a:gd name="T70" fmla="*/ 397 w 555"/>
                <a:gd name="T71" fmla="*/ 1453 h 1518"/>
                <a:gd name="T72" fmla="*/ 408 w 555"/>
                <a:gd name="T73" fmla="*/ 1462 h 1518"/>
                <a:gd name="T74" fmla="*/ 420 w 555"/>
                <a:gd name="T75" fmla="*/ 1470 h 1518"/>
                <a:gd name="T76" fmla="*/ 431 w 555"/>
                <a:gd name="T77" fmla="*/ 1478 h 1518"/>
                <a:gd name="T78" fmla="*/ 442 w 555"/>
                <a:gd name="T79" fmla="*/ 1485 h 1518"/>
                <a:gd name="T80" fmla="*/ 454 w 555"/>
                <a:gd name="T81" fmla="*/ 1491 h 1518"/>
                <a:gd name="T82" fmla="*/ 464 w 555"/>
                <a:gd name="T83" fmla="*/ 1497 h 1518"/>
                <a:gd name="T84" fmla="*/ 475 w 555"/>
                <a:gd name="T85" fmla="*/ 1501 h 1518"/>
                <a:gd name="T86" fmla="*/ 487 w 555"/>
                <a:gd name="T87" fmla="*/ 1506 h 1518"/>
                <a:gd name="T88" fmla="*/ 498 w 555"/>
                <a:gd name="T89" fmla="*/ 1510 h 1518"/>
                <a:gd name="T90" fmla="*/ 509 w 555"/>
                <a:gd name="T91" fmla="*/ 1512 h 1518"/>
                <a:gd name="T92" fmla="*/ 521 w 555"/>
                <a:gd name="T93" fmla="*/ 1514 h 1518"/>
                <a:gd name="T94" fmla="*/ 532 w 555"/>
                <a:gd name="T95" fmla="*/ 1516 h 1518"/>
                <a:gd name="T96" fmla="*/ 543 w 555"/>
                <a:gd name="T97" fmla="*/ 1517 h 1518"/>
                <a:gd name="T98" fmla="*/ 555 w 555"/>
                <a:gd name="T99" fmla="*/ 151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5" h="1518">
                  <a:moveTo>
                    <a:pt x="0" y="0"/>
                  </a:moveTo>
                  <a:lnTo>
                    <a:pt x="4" y="168"/>
                  </a:lnTo>
                  <a:lnTo>
                    <a:pt x="9" y="259"/>
                  </a:lnTo>
                  <a:lnTo>
                    <a:pt x="16" y="329"/>
                  </a:lnTo>
                  <a:lnTo>
                    <a:pt x="21" y="387"/>
                  </a:lnTo>
                  <a:lnTo>
                    <a:pt x="27" y="438"/>
                  </a:lnTo>
                  <a:lnTo>
                    <a:pt x="32" y="484"/>
                  </a:lnTo>
                  <a:lnTo>
                    <a:pt x="38" y="526"/>
                  </a:lnTo>
                  <a:lnTo>
                    <a:pt x="43" y="564"/>
                  </a:lnTo>
                  <a:lnTo>
                    <a:pt x="50" y="600"/>
                  </a:lnTo>
                  <a:lnTo>
                    <a:pt x="55" y="633"/>
                  </a:lnTo>
                  <a:lnTo>
                    <a:pt x="60" y="665"/>
                  </a:lnTo>
                  <a:lnTo>
                    <a:pt x="66" y="695"/>
                  </a:lnTo>
                  <a:lnTo>
                    <a:pt x="71" y="724"/>
                  </a:lnTo>
                  <a:lnTo>
                    <a:pt x="77" y="751"/>
                  </a:lnTo>
                  <a:lnTo>
                    <a:pt x="83" y="777"/>
                  </a:lnTo>
                  <a:lnTo>
                    <a:pt x="89" y="802"/>
                  </a:lnTo>
                  <a:lnTo>
                    <a:pt x="94" y="826"/>
                  </a:lnTo>
                  <a:lnTo>
                    <a:pt x="100" y="849"/>
                  </a:lnTo>
                  <a:lnTo>
                    <a:pt x="105" y="871"/>
                  </a:lnTo>
                  <a:lnTo>
                    <a:pt x="110" y="893"/>
                  </a:lnTo>
                  <a:lnTo>
                    <a:pt x="117" y="913"/>
                  </a:lnTo>
                  <a:lnTo>
                    <a:pt x="122" y="934"/>
                  </a:lnTo>
                  <a:lnTo>
                    <a:pt x="128" y="952"/>
                  </a:lnTo>
                  <a:lnTo>
                    <a:pt x="133" y="972"/>
                  </a:lnTo>
                  <a:lnTo>
                    <a:pt x="139" y="989"/>
                  </a:lnTo>
                  <a:lnTo>
                    <a:pt x="144" y="1007"/>
                  </a:lnTo>
                  <a:lnTo>
                    <a:pt x="151" y="1024"/>
                  </a:lnTo>
                  <a:lnTo>
                    <a:pt x="156" y="1040"/>
                  </a:lnTo>
                  <a:lnTo>
                    <a:pt x="161" y="1057"/>
                  </a:lnTo>
                  <a:lnTo>
                    <a:pt x="167" y="1073"/>
                  </a:lnTo>
                  <a:lnTo>
                    <a:pt x="172" y="1088"/>
                  </a:lnTo>
                  <a:lnTo>
                    <a:pt x="178" y="1103"/>
                  </a:lnTo>
                  <a:lnTo>
                    <a:pt x="184" y="1117"/>
                  </a:lnTo>
                  <a:lnTo>
                    <a:pt x="190" y="1130"/>
                  </a:lnTo>
                  <a:lnTo>
                    <a:pt x="195" y="1144"/>
                  </a:lnTo>
                  <a:lnTo>
                    <a:pt x="201" y="1157"/>
                  </a:lnTo>
                  <a:lnTo>
                    <a:pt x="206" y="1170"/>
                  </a:lnTo>
                  <a:lnTo>
                    <a:pt x="211" y="1183"/>
                  </a:lnTo>
                  <a:lnTo>
                    <a:pt x="218" y="1196"/>
                  </a:lnTo>
                  <a:lnTo>
                    <a:pt x="223" y="1208"/>
                  </a:lnTo>
                  <a:lnTo>
                    <a:pt x="229" y="1220"/>
                  </a:lnTo>
                  <a:lnTo>
                    <a:pt x="234" y="1231"/>
                  </a:lnTo>
                  <a:lnTo>
                    <a:pt x="240" y="1242"/>
                  </a:lnTo>
                  <a:lnTo>
                    <a:pt x="245" y="1252"/>
                  </a:lnTo>
                  <a:lnTo>
                    <a:pt x="252" y="1262"/>
                  </a:lnTo>
                  <a:lnTo>
                    <a:pt x="257" y="1273"/>
                  </a:lnTo>
                  <a:lnTo>
                    <a:pt x="262" y="1283"/>
                  </a:lnTo>
                  <a:lnTo>
                    <a:pt x="268" y="1293"/>
                  </a:lnTo>
                  <a:lnTo>
                    <a:pt x="273" y="1302"/>
                  </a:lnTo>
                  <a:lnTo>
                    <a:pt x="279" y="1312"/>
                  </a:lnTo>
                  <a:lnTo>
                    <a:pt x="285" y="1320"/>
                  </a:lnTo>
                  <a:lnTo>
                    <a:pt x="291" y="1329"/>
                  </a:lnTo>
                  <a:lnTo>
                    <a:pt x="296" y="1338"/>
                  </a:lnTo>
                  <a:lnTo>
                    <a:pt x="302" y="1345"/>
                  </a:lnTo>
                  <a:lnTo>
                    <a:pt x="307" y="1353"/>
                  </a:lnTo>
                  <a:lnTo>
                    <a:pt x="312" y="1361"/>
                  </a:lnTo>
                  <a:lnTo>
                    <a:pt x="319" y="1369"/>
                  </a:lnTo>
                  <a:lnTo>
                    <a:pt x="324" y="1376"/>
                  </a:lnTo>
                  <a:lnTo>
                    <a:pt x="330" y="1383"/>
                  </a:lnTo>
                  <a:lnTo>
                    <a:pt x="335" y="1391"/>
                  </a:lnTo>
                  <a:lnTo>
                    <a:pt x="341" y="1397"/>
                  </a:lnTo>
                  <a:lnTo>
                    <a:pt x="346" y="1404"/>
                  </a:lnTo>
                  <a:lnTo>
                    <a:pt x="353" y="1410"/>
                  </a:lnTo>
                  <a:lnTo>
                    <a:pt x="358" y="1416"/>
                  </a:lnTo>
                  <a:lnTo>
                    <a:pt x="363" y="1422"/>
                  </a:lnTo>
                  <a:lnTo>
                    <a:pt x="369" y="1428"/>
                  </a:lnTo>
                  <a:lnTo>
                    <a:pt x="374" y="1433"/>
                  </a:lnTo>
                  <a:lnTo>
                    <a:pt x="381" y="1438"/>
                  </a:lnTo>
                  <a:lnTo>
                    <a:pt x="386" y="1444"/>
                  </a:lnTo>
                  <a:lnTo>
                    <a:pt x="392" y="1448"/>
                  </a:lnTo>
                  <a:lnTo>
                    <a:pt x="397" y="1453"/>
                  </a:lnTo>
                  <a:lnTo>
                    <a:pt x="403" y="1457"/>
                  </a:lnTo>
                  <a:lnTo>
                    <a:pt x="408" y="1462"/>
                  </a:lnTo>
                  <a:lnTo>
                    <a:pt x="414" y="1467"/>
                  </a:lnTo>
                  <a:lnTo>
                    <a:pt x="420" y="1470"/>
                  </a:lnTo>
                  <a:lnTo>
                    <a:pt x="425" y="1474"/>
                  </a:lnTo>
                  <a:lnTo>
                    <a:pt x="431" y="1478"/>
                  </a:lnTo>
                  <a:lnTo>
                    <a:pt x="436" y="1482"/>
                  </a:lnTo>
                  <a:lnTo>
                    <a:pt x="442" y="1485"/>
                  </a:lnTo>
                  <a:lnTo>
                    <a:pt x="448" y="1488"/>
                  </a:lnTo>
                  <a:lnTo>
                    <a:pt x="454" y="1491"/>
                  </a:lnTo>
                  <a:lnTo>
                    <a:pt x="459" y="1494"/>
                  </a:lnTo>
                  <a:lnTo>
                    <a:pt x="464" y="1497"/>
                  </a:lnTo>
                  <a:lnTo>
                    <a:pt x="470" y="1499"/>
                  </a:lnTo>
                  <a:lnTo>
                    <a:pt x="475" y="1501"/>
                  </a:lnTo>
                  <a:lnTo>
                    <a:pt x="482" y="1504"/>
                  </a:lnTo>
                  <a:lnTo>
                    <a:pt x="487" y="1506"/>
                  </a:lnTo>
                  <a:lnTo>
                    <a:pt x="493" y="1508"/>
                  </a:lnTo>
                  <a:lnTo>
                    <a:pt x="498" y="1510"/>
                  </a:lnTo>
                  <a:lnTo>
                    <a:pt x="504" y="1510"/>
                  </a:lnTo>
                  <a:lnTo>
                    <a:pt x="509" y="1512"/>
                  </a:lnTo>
                  <a:lnTo>
                    <a:pt x="515" y="1513"/>
                  </a:lnTo>
                  <a:lnTo>
                    <a:pt x="521" y="1514"/>
                  </a:lnTo>
                  <a:lnTo>
                    <a:pt x="526" y="1515"/>
                  </a:lnTo>
                  <a:lnTo>
                    <a:pt x="532" y="1516"/>
                  </a:lnTo>
                  <a:lnTo>
                    <a:pt x="537" y="1517"/>
                  </a:lnTo>
                  <a:lnTo>
                    <a:pt x="543" y="1517"/>
                  </a:lnTo>
                  <a:lnTo>
                    <a:pt x="549" y="1517"/>
                  </a:lnTo>
                  <a:lnTo>
                    <a:pt x="555" y="1518"/>
                  </a:lnTo>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2803" y="1301"/>
              <a:ext cx="60" cy="78"/>
            </a:xfrm>
            <a:custGeom>
              <a:avLst/>
              <a:gdLst>
                <a:gd name="T0" fmla="*/ 30 w 60"/>
                <a:gd name="T1" fmla="*/ 0 h 78"/>
                <a:gd name="T2" fmla="*/ 60 w 60"/>
                <a:gd name="T3" fmla="*/ 78 h 78"/>
                <a:gd name="T4" fmla="*/ 0 w 60"/>
                <a:gd name="T5" fmla="*/ 78 h 78"/>
                <a:gd name="T6" fmla="*/ 30 w 60"/>
                <a:gd name="T7" fmla="*/ 0 h 78"/>
              </a:gdLst>
              <a:ahLst/>
              <a:cxnLst>
                <a:cxn ang="0">
                  <a:pos x="T0" y="T1"/>
                </a:cxn>
                <a:cxn ang="0">
                  <a:pos x="T2" y="T3"/>
                </a:cxn>
                <a:cxn ang="0">
                  <a:pos x="T4" y="T5"/>
                </a:cxn>
                <a:cxn ang="0">
                  <a:pos x="T6" y="T7"/>
                </a:cxn>
              </a:cxnLst>
              <a:rect l="0" t="0" r="r" b="b"/>
              <a:pathLst>
                <a:path w="60" h="78">
                  <a:moveTo>
                    <a:pt x="30" y="0"/>
                  </a:moveTo>
                  <a:lnTo>
                    <a:pt x="60" y="78"/>
                  </a:lnTo>
                  <a:lnTo>
                    <a:pt x="0" y="78"/>
                  </a:lnTo>
                  <a:lnTo>
                    <a:pt x="30" y="0"/>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2803" y="1301"/>
              <a:ext cx="60" cy="78"/>
            </a:xfrm>
            <a:custGeom>
              <a:avLst/>
              <a:gdLst>
                <a:gd name="T0" fmla="*/ 30 w 60"/>
                <a:gd name="T1" fmla="*/ 0 h 78"/>
                <a:gd name="T2" fmla="*/ 60 w 60"/>
                <a:gd name="T3" fmla="*/ 78 h 78"/>
                <a:gd name="T4" fmla="*/ 0 w 60"/>
                <a:gd name="T5" fmla="*/ 78 h 78"/>
                <a:gd name="T6" fmla="*/ 30 w 60"/>
                <a:gd name="T7" fmla="*/ 0 h 78"/>
              </a:gdLst>
              <a:ahLst/>
              <a:cxnLst>
                <a:cxn ang="0">
                  <a:pos x="T0" y="T1"/>
                </a:cxn>
                <a:cxn ang="0">
                  <a:pos x="T2" y="T3"/>
                </a:cxn>
                <a:cxn ang="0">
                  <a:pos x="T4" y="T5"/>
                </a:cxn>
                <a:cxn ang="0">
                  <a:pos x="T6" y="T7"/>
                </a:cxn>
              </a:cxnLst>
              <a:rect l="0" t="0" r="r" b="b"/>
              <a:pathLst>
                <a:path w="60" h="78">
                  <a:moveTo>
                    <a:pt x="30" y="0"/>
                  </a:moveTo>
                  <a:lnTo>
                    <a:pt x="60" y="78"/>
                  </a:lnTo>
                  <a:lnTo>
                    <a:pt x="0" y="78"/>
                  </a:lnTo>
                  <a:lnTo>
                    <a:pt x="30" y="0"/>
                  </a:lnTo>
                  <a:close/>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3916" y="1301"/>
              <a:ext cx="423" cy="1265"/>
            </a:xfrm>
            <a:custGeom>
              <a:avLst/>
              <a:gdLst>
                <a:gd name="T0" fmla="*/ 6 w 423"/>
                <a:gd name="T1" fmla="*/ 1211 h 1265"/>
                <a:gd name="T2" fmla="*/ 14 w 423"/>
                <a:gd name="T3" fmla="*/ 1177 h 1265"/>
                <a:gd name="T4" fmla="*/ 22 w 423"/>
                <a:gd name="T5" fmla="*/ 1152 h 1265"/>
                <a:gd name="T6" fmla="*/ 32 w 423"/>
                <a:gd name="T7" fmla="*/ 1133 h 1265"/>
                <a:gd name="T8" fmla="*/ 40 w 423"/>
                <a:gd name="T9" fmla="*/ 1116 h 1265"/>
                <a:gd name="T10" fmla="*/ 48 w 423"/>
                <a:gd name="T11" fmla="*/ 1101 h 1265"/>
                <a:gd name="T12" fmla="*/ 57 w 423"/>
                <a:gd name="T13" fmla="*/ 1089 h 1265"/>
                <a:gd name="T14" fmla="*/ 66 w 423"/>
                <a:gd name="T15" fmla="*/ 1077 h 1265"/>
                <a:gd name="T16" fmla="*/ 74 w 423"/>
                <a:gd name="T17" fmla="*/ 1067 h 1265"/>
                <a:gd name="T18" fmla="*/ 83 w 423"/>
                <a:gd name="T19" fmla="*/ 1058 h 1265"/>
                <a:gd name="T20" fmla="*/ 91 w 423"/>
                <a:gd name="T21" fmla="*/ 1050 h 1265"/>
                <a:gd name="T22" fmla="*/ 100 w 423"/>
                <a:gd name="T23" fmla="*/ 1042 h 1265"/>
                <a:gd name="T24" fmla="*/ 109 w 423"/>
                <a:gd name="T25" fmla="*/ 1036 h 1265"/>
                <a:gd name="T26" fmla="*/ 117 w 423"/>
                <a:gd name="T27" fmla="*/ 1030 h 1265"/>
                <a:gd name="T28" fmla="*/ 125 w 423"/>
                <a:gd name="T29" fmla="*/ 1025 h 1265"/>
                <a:gd name="T30" fmla="*/ 135 w 423"/>
                <a:gd name="T31" fmla="*/ 1020 h 1265"/>
                <a:gd name="T32" fmla="*/ 143 w 423"/>
                <a:gd name="T33" fmla="*/ 1016 h 1265"/>
                <a:gd name="T34" fmla="*/ 151 w 423"/>
                <a:gd name="T35" fmla="*/ 1013 h 1265"/>
                <a:gd name="T36" fmla="*/ 160 w 423"/>
                <a:gd name="T37" fmla="*/ 1009 h 1265"/>
                <a:gd name="T38" fmla="*/ 169 w 423"/>
                <a:gd name="T39" fmla="*/ 1007 h 1265"/>
                <a:gd name="T40" fmla="*/ 177 w 423"/>
                <a:gd name="T41" fmla="*/ 1004 h 1265"/>
                <a:gd name="T42" fmla="*/ 186 w 423"/>
                <a:gd name="T43" fmla="*/ 1003 h 1265"/>
                <a:gd name="T44" fmla="*/ 195 w 423"/>
                <a:gd name="T45" fmla="*/ 1002 h 1265"/>
                <a:gd name="T46" fmla="*/ 203 w 423"/>
                <a:gd name="T47" fmla="*/ 1002 h 1265"/>
                <a:gd name="T48" fmla="*/ 212 w 423"/>
                <a:gd name="T49" fmla="*/ 1002 h 1265"/>
                <a:gd name="T50" fmla="*/ 271 w 423"/>
                <a:gd name="T51" fmla="*/ 962 h 1265"/>
                <a:gd name="T52" fmla="*/ 296 w 423"/>
                <a:gd name="T53" fmla="*/ 921 h 1265"/>
                <a:gd name="T54" fmla="*/ 313 w 423"/>
                <a:gd name="T55" fmla="*/ 881 h 1265"/>
                <a:gd name="T56" fmla="*/ 328 w 423"/>
                <a:gd name="T57" fmla="*/ 840 h 1265"/>
                <a:gd name="T58" fmla="*/ 340 w 423"/>
                <a:gd name="T59" fmla="*/ 800 h 1265"/>
                <a:gd name="T60" fmla="*/ 350 w 423"/>
                <a:gd name="T61" fmla="*/ 759 h 1265"/>
                <a:gd name="T62" fmla="*/ 359 w 423"/>
                <a:gd name="T63" fmla="*/ 719 h 1265"/>
                <a:gd name="T64" fmla="*/ 368 w 423"/>
                <a:gd name="T65" fmla="*/ 678 h 1265"/>
                <a:gd name="T66" fmla="*/ 375 w 423"/>
                <a:gd name="T67" fmla="*/ 638 h 1265"/>
                <a:gd name="T68" fmla="*/ 382 w 423"/>
                <a:gd name="T69" fmla="*/ 597 h 1265"/>
                <a:gd name="T70" fmla="*/ 388 w 423"/>
                <a:gd name="T71" fmla="*/ 557 h 1265"/>
                <a:gd name="T72" fmla="*/ 393 w 423"/>
                <a:gd name="T73" fmla="*/ 517 h 1265"/>
                <a:gd name="T74" fmla="*/ 399 w 423"/>
                <a:gd name="T75" fmla="*/ 476 h 1265"/>
                <a:gd name="T76" fmla="*/ 403 w 423"/>
                <a:gd name="T77" fmla="*/ 436 h 1265"/>
                <a:gd name="T78" fmla="*/ 407 w 423"/>
                <a:gd name="T79" fmla="*/ 395 h 1265"/>
                <a:gd name="T80" fmla="*/ 410 w 423"/>
                <a:gd name="T81" fmla="*/ 355 h 1265"/>
                <a:gd name="T82" fmla="*/ 413 w 423"/>
                <a:gd name="T83" fmla="*/ 314 h 1265"/>
                <a:gd name="T84" fmla="*/ 416 w 423"/>
                <a:gd name="T85" fmla="*/ 274 h 1265"/>
                <a:gd name="T86" fmla="*/ 418 w 423"/>
                <a:gd name="T87" fmla="*/ 233 h 1265"/>
                <a:gd name="T88" fmla="*/ 420 w 423"/>
                <a:gd name="T89" fmla="*/ 192 h 1265"/>
                <a:gd name="T90" fmla="*/ 421 w 423"/>
                <a:gd name="T91" fmla="*/ 152 h 1265"/>
                <a:gd name="T92" fmla="*/ 422 w 423"/>
                <a:gd name="T93" fmla="*/ 112 h 1265"/>
                <a:gd name="T94" fmla="*/ 423 w 423"/>
                <a:gd name="T95" fmla="*/ 72 h 1265"/>
                <a:gd name="T96" fmla="*/ 423 w 423"/>
                <a:gd name="T97" fmla="*/ 3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3" h="1265">
                  <a:moveTo>
                    <a:pt x="0" y="1265"/>
                  </a:moveTo>
                  <a:lnTo>
                    <a:pt x="2" y="1240"/>
                  </a:lnTo>
                  <a:lnTo>
                    <a:pt x="4" y="1224"/>
                  </a:lnTo>
                  <a:lnTo>
                    <a:pt x="6" y="1211"/>
                  </a:lnTo>
                  <a:lnTo>
                    <a:pt x="8" y="1201"/>
                  </a:lnTo>
                  <a:lnTo>
                    <a:pt x="10" y="1192"/>
                  </a:lnTo>
                  <a:lnTo>
                    <a:pt x="12" y="1185"/>
                  </a:lnTo>
                  <a:lnTo>
                    <a:pt x="14" y="1177"/>
                  </a:lnTo>
                  <a:lnTo>
                    <a:pt x="16" y="1170"/>
                  </a:lnTo>
                  <a:lnTo>
                    <a:pt x="18" y="1164"/>
                  </a:lnTo>
                  <a:lnTo>
                    <a:pt x="20" y="1158"/>
                  </a:lnTo>
                  <a:lnTo>
                    <a:pt x="22" y="1152"/>
                  </a:lnTo>
                  <a:lnTo>
                    <a:pt x="24" y="1146"/>
                  </a:lnTo>
                  <a:lnTo>
                    <a:pt x="27" y="1142"/>
                  </a:lnTo>
                  <a:lnTo>
                    <a:pt x="30" y="1137"/>
                  </a:lnTo>
                  <a:lnTo>
                    <a:pt x="32" y="1133"/>
                  </a:lnTo>
                  <a:lnTo>
                    <a:pt x="34" y="1128"/>
                  </a:lnTo>
                  <a:lnTo>
                    <a:pt x="36" y="1123"/>
                  </a:lnTo>
                  <a:lnTo>
                    <a:pt x="38" y="1120"/>
                  </a:lnTo>
                  <a:lnTo>
                    <a:pt x="40" y="1116"/>
                  </a:lnTo>
                  <a:lnTo>
                    <a:pt x="42" y="1112"/>
                  </a:lnTo>
                  <a:lnTo>
                    <a:pt x="44" y="1108"/>
                  </a:lnTo>
                  <a:lnTo>
                    <a:pt x="46" y="1105"/>
                  </a:lnTo>
                  <a:lnTo>
                    <a:pt x="48" y="1101"/>
                  </a:lnTo>
                  <a:lnTo>
                    <a:pt x="50" y="1098"/>
                  </a:lnTo>
                  <a:lnTo>
                    <a:pt x="53" y="1094"/>
                  </a:lnTo>
                  <a:lnTo>
                    <a:pt x="55" y="1092"/>
                  </a:lnTo>
                  <a:lnTo>
                    <a:pt x="57" y="1089"/>
                  </a:lnTo>
                  <a:lnTo>
                    <a:pt x="59" y="1085"/>
                  </a:lnTo>
                  <a:lnTo>
                    <a:pt x="61" y="1082"/>
                  </a:lnTo>
                  <a:lnTo>
                    <a:pt x="64" y="1080"/>
                  </a:lnTo>
                  <a:lnTo>
                    <a:pt x="66" y="1077"/>
                  </a:lnTo>
                  <a:lnTo>
                    <a:pt x="68" y="1075"/>
                  </a:lnTo>
                  <a:lnTo>
                    <a:pt x="70" y="1072"/>
                  </a:lnTo>
                  <a:lnTo>
                    <a:pt x="72" y="1069"/>
                  </a:lnTo>
                  <a:lnTo>
                    <a:pt x="74" y="1067"/>
                  </a:lnTo>
                  <a:lnTo>
                    <a:pt x="76" y="1065"/>
                  </a:lnTo>
                  <a:lnTo>
                    <a:pt x="78" y="1063"/>
                  </a:lnTo>
                  <a:lnTo>
                    <a:pt x="81" y="1060"/>
                  </a:lnTo>
                  <a:lnTo>
                    <a:pt x="83" y="1058"/>
                  </a:lnTo>
                  <a:lnTo>
                    <a:pt x="85" y="1056"/>
                  </a:lnTo>
                  <a:lnTo>
                    <a:pt x="87" y="1054"/>
                  </a:lnTo>
                  <a:lnTo>
                    <a:pt x="89" y="1052"/>
                  </a:lnTo>
                  <a:lnTo>
                    <a:pt x="91" y="1050"/>
                  </a:lnTo>
                  <a:lnTo>
                    <a:pt x="93" y="1048"/>
                  </a:lnTo>
                  <a:lnTo>
                    <a:pt x="96" y="1046"/>
                  </a:lnTo>
                  <a:lnTo>
                    <a:pt x="98" y="1044"/>
                  </a:lnTo>
                  <a:lnTo>
                    <a:pt x="100" y="1042"/>
                  </a:lnTo>
                  <a:lnTo>
                    <a:pt x="102" y="1041"/>
                  </a:lnTo>
                  <a:lnTo>
                    <a:pt x="104" y="1040"/>
                  </a:lnTo>
                  <a:lnTo>
                    <a:pt x="107" y="1038"/>
                  </a:lnTo>
                  <a:lnTo>
                    <a:pt x="109" y="1036"/>
                  </a:lnTo>
                  <a:lnTo>
                    <a:pt x="111" y="1034"/>
                  </a:lnTo>
                  <a:lnTo>
                    <a:pt x="113" y="1033"/>
                  </a:lnTo>
                  <a:lnTo>
                    <a:pt x="115" y="1031"/>
                  </a:lnTo>
                  <a:lnTo>
                    <a:pt x="117" y="1030"/>
                  </a:lnTo>
                  <a:lnTo>
                    <a:pt x="119" y="1028"/>
                  </a:lnTo>
                  <a:lnTo>
                    <a:pt x="121" y="1028"/>
                  </a:lnTo>
                  <a:lnTo>
                    <a:pt x="123" y="1026"/>
                  </a:lnTo>
                  <a:lnTo>
                    <a:pt x="125" y="1025"/>
                  </a:lnTo>
                  <a:lnTo>
                    <a:pt x="127" y="1024"/>
                  </a:lnTo>
                  <a:lnTo>
                    <a:pt x="130" y="1022"/>
                  </a:lnTo>
                  <a:lnTo>
                    <a:pt x="133" y="1021"/>
                  </a:lnTo>
                  <a:lnTo>
                    <a:pt x="135" y="1020"/>
                  </a:lnTo>
                  <a:lnTo>
                    <a:pt x="137" y="1019"/>
                  </a:lnTo>
                  <a:lnTo>
                    <a:pt x="139" y="1018"/>
                  </a:lnTo>
                  <a:lnTo>
                    <a:pt x="141" y="1017"/>
                  </a:lnTo>
                  <a:lnTo>
                    <a:pt x="143" y="1016"/>
                  </a:lnTo>
                  <a:lnTo>
                    <a:pt x="145" y="1015"/>
                  </a:lnTo>
                  <a:lnTo>
                    <a:pt x="147" y="1015"/>
                  </a:lnTo>
                  <a:lnTo>
                    <a:pt x="149" y="1014"/>
                  </a:lnTo>
                  <a:lnTo>
                    <a:pt x="151" y="1013"/>
                  </a:lnTo>
                  <a:lnTo>
                    <a:pt x="153" y="1012"/>
                  </a:lnTo>
                  <a:lnTo>
                    <a:pt x="155" y="1011"/>
                  </a:lnTo>
                  <a:lnTo>
                    <a:pt x="157" y="1010"/>
                  </a:lnTo>
                  <a:lnTo>
                    <a:pt x="160" y="1009"/>
                  </a:lnTo>
                  <a:lnTo>
                    <a:pt x="163" y="1009"/>
                  </a:lnTo>
                  <a:lnTo>
                    <a:pt x="165" y="1008"/>
                  </a:lnTo>
                  <a:lnTo>
                    <a:pt x="167" y="1007"/>
                  </a:lnTo>
                  <a:lnTo>
                    <a:pt x="169" y="1007"/>
                  </a:lnTo>
                  <a:lnTo>
                    <a:pt x="171" y="1006"/>
                  </a:lnTo>
                  <a:lnTo>
                    <a:pt x="173" y="1006"/>
                  </a:lnTo>
                  <a:lnTo>
                    <a:pt x="175" y="1005"/>
                  </a:lnTo>
                  <a:lnTo>
                    <a:pt x="177" y="1004"/>
                  </a:lnTo>
                  <a:lnTo>
                    <a:pt x="179" y="1004"/>
                  </a:lnTo>
                  <a:lnTo>
                    <a:pt x="181" y="1004"/>
                  </a:lnTo>
                  <a:lnTo>
                    <a:pt x="183" y="1003"/>
                  </a:lnTo>
                  <a:lnTo>
                    <a:pt x="186" y="1003"/>
                  </a:lnTo>
                  <a:lnTo>
                    <a:pt x="188" y="1002"/>
                  </a:lnTo>
                  <a:lnTo>
                    <a:pt x="190" y="1002"/>
                  </a:lnTo>
                  <a:lnTo>
                    <a:pt x="192" y="1002"/>
                  </a:lnTo>
                  <a:lnTo>
                    <a:pt x="195" y="1002"/>
                  </a:lnTo>
                  <a:lnTo>
                    <a:pt x="197" y="1002"/>
                  </a:lnTo>
                  <a:lnTo>
                    <a:pt x="199" y="1002"/>
                  </a:lnTo>
                  <a:lnTo>
                    <a:pt x="201" y="1002"/>
                  </a:lnTo>
                  <a:lnTo>
                    <a:pt x="203" y="1002"/>
                  </a:lnTo>
                  <a:lnTo>
                    <a:pt x="205" y="1002"/>
                  </a:lnTo>
                  <a:lnTo>
                    <a:pt x="207" y="1002"/>
                  </a:lnTo>
                  <a:lnTo>
                    <a:pt x="209" y="1002"/>
                  </a:lnTo>
                  <a:lnTo>
                    <a:pt x="212" y="1002"/>
                  </a:lnTo>
                  <a:lnTo>
                    <a:pt x="242" y="992"/>
                  </a:lnTo>
                  <a:lnTo>
                    <a:pt x="254" y="982"/>
                  </a:lnTo>
                  <a:lnTo>
                    <a:pt x="264" y="972"/>
                  </a:lnTo>
                  <a:lnTo>
                    <a:pt x="271" y="962"/>
                  </a:lnTo>
                  <a:lnTo>
                    <a:pt x="278" y="951"/>
                  </a:lnTo>
                  <a:lnTo>
                    <a:pt x="284" y="941"/>
                  </a:lnTo>
                  <a:lnTo>
                    <a:pt x="290" y="931"/>
                  </a:lnTo>
                  <a:lnTo>
                    <a:pt x="296" y="921"/>
                  </a:lnTo>
                  <a:lnTo>
                    <a:pt x="300" y="911"/>
                  </a:lnTo>
                  <a:lnTo>
                    <a:pt x="305" y="901"/>
                  </a:lnTo>
                  <a:lnTo>
                    <a:pt x="309" y="891"/>
                  </a:lnTo>
                  <a:lnTo>
                    <a:pt x="313" y="881"/>
                  </a:lnTo>
                  <a:lnTo>
                    <a:pt x="317" y="871"/>
                  </a:lnTo>
                  <a:lnTo>
                    <a:pt x="320" y="860"/>
                  </a:lnTo>
                  <a:lnTo>
                    <a:pt x="324" y="850"/>
                  </a:lnTo>
                  <a:lnTo>
                    <a:pt x="328" y="840"/>
                  </a:lnTo>
                  <a:lnTo>
                    <a:pt x="331" y="830"/>
                  </a:lnTo>
                  <a:lnTo>
                    <a:pt x="334" y="820"/>
                  </a:lnTo>
                  <a:lnTo>
                    <a:pt x="337" y="810"/>
                  </a:lnTo>
                  <a:lnTo>
                    <a:pt x="340" y="800"/>
                  </a:lnTo>
                  <a:lnTo>
                    <a:pt x="342" y="790"/>
                  </a:lnTo>
                  <a:lnTo>
                    <a:pt x="345" y="780"/>
                  </a:lnTo>
                  <a:lnTo>
                    <a:pt x="348" y="769"/>
                  </a:lnTo>
                  <a:lnTo>
                    <a:pt x="350" y="759"/>
                  </a:lnTo>
                  <a:lnTo>
                    <a:pt x="352" y="749"/>
                  </a:lnTo>
                  <a:lnTo>
                    <a:pt x="355" y="739"/>
                  </a:lnTo>
                  <a:lnTo>
                    <a:pt x="357" y="729"/>
                  </a:lnTo>
                  <a:lnTo>
                    <a:pt x="359" y="719"/>
                  </a:lnTo>
                  <a:lnTo>
                    <a:pt x="362" y="709"/>
                  </a:lnTo>
                  <a:lnTo>
                    <a:pt x="364" y="699"/>
                  </a:lnTo>
                  <a:lnTo>
                    <a:pt x="366" y="688"/>
                  </a:lnTo>
                  <a:lnTo>
                    <a:pt x="368" y="678"/>
                  </a:lnTo>
                  <a:lnTo>
                    <a:pt x="370" y="668"/>
                  </a:lnTo>
                  <a:lnTo>
                    <a:pt x="372" y="658"/>
                  </a:lnTo>
                  <a:lnTo>
                    <a:pt x="374" y="648"/>
                  </a:lnTo>
                  <a:lnTo>
                    <a:pt x="375" y="638"/>
                  </a:lnTo>
                  <a:lnTo>
                    <a:pt x="377" y="628"/>
                  </a:lnTo>
                  <a:lnTo>
                    <a:pt x="379" y="618"/>
                  </a:lnTo>
                  <a:lnTo>
                    <a:pt x="380" y="608"/>
                  </a:lnTo>
                  <a:lnTo>
                    <a:pt x="382" y="597"/>
                  </a:lnTo>
                  <a:lnTo>
                    <a:pt x="383" y="587"/>
                  </a:lnTo>
                  <a:lnTo>
                    <a:pt x="385" y="577"/>
                  </a:lnTo>
                  <a:lnTo>
                    <a:pt x="386" y="567"/>
                  </a:lnTo>
                  <a:lnTo>
                    <a:pt x="388" y="557"/>
                  </a:lnTo>
                  <a:lnTo>
                    <a:pt x="389" y="547"/>
                  </a:lnTo>
                  <a:lnTo>
                    <a:pt x="390" y="537"/>
                  </a:lnTo>
                  <a:lnTo>
                    <a:pt x="392" y="527"/>
                  </a:lnTo>
                  <a:lnTo>
                    <a:pt x="393" y="517"/>
                  </a:lnTo>
                  <a:lnTo>
                    <a:pt x="395" y="506"/>
                  </a:lnTo>
                  <a:lnTo>
                    <a:pt x="396" y="496"/>
                  </a:lnTo>
                  <a:lnTo>
                    <a:pt x="398" y="486"/>
                  </a:lnTo>
                  <a:lnTo>
                    <a:pt x="399" y="476"/>
                  </a:lnTo>
                  <a:lnTo>
                    <a:pt x="400" y="466"/>
                  </a:lnTo>
                  <a:lnTo>
                    <a:pt x="401" y="456"/>
                  </a:lnTo>
                  <a:lnTo>
                    <a:pt x="402" y="446"/>
                  </a:lnTo>
                  <a:lnTo>
                    <a:pt x="403" y="436"/>
                  </a:lnTo>
                  <a:lnTo>
                    <a:pt x="404" y="426"/>
                  </a:lnTo>
                  <a:lnTo>
                    <a:pt x="405" y="415"/>
                  </a:lnTo>
                  <a:lnTo>
                    <a:pt x="406" y="405"/>
                  </a:lnTo>
                  <a:lnTo>
                    <a:pt x="407" y="395"/>
                  </a:lnTo>
                  <a:lnTo>
                    <a:pt x="408" y="385"/>
                  </a:lnTo>
                  <a:lnTo>
                    <a:pt x="409" y="374"/>
                  </a:lnTo>
                  <a:lnTo>
                    <a:pt x="409" y="365"/>
                  </a:lnTo>
                  <a:lnTo>
                    <a:pt x="410" y="355"/>
                  </a:lnTo>
                  <a:lnTo>
                    <a:pt x="411" y="345"/>
                  </a:lnTo>
                  <a:lnTo>
                    <a:pt x="412" y="335"/>
                  </a:lnTo>
                  <a:lnTo>
                    <a:pt x="412" y="324"/>
                  </a:lnTo>
                  <a:lnTo>
                    <a:pt x="413" y="314"/>
                  </a:lnTo>
                  <a:lnTo>
                    <a:pt x="414" y="304"/>
                  </a:lnTo>
                  <a:lnTo>
                    <a:pt x="414" y="294"/>
                  </a:lnTo>
                  <a:lnTo>
                    <a:pt x="415" y="283"/>
                  </a:lnTo>
                  <a:lnTo>
                    <a:pt x="416" y="274"/>
                  </a:lnTo>
                  <a:lnTo>
                    <a:pt x="416" y="264"/>
                  </a:lnTo>
                  <a:lnTo>
                    <a:pt x="417" y="254"/>
                  </a:lnTo>
                  <a:lnTo>
                    <a:pt x="417" y="243"/>
                  </a:lnTo>
                  <a:lnTo>
                    <a:pt x="418" y="233"/>
                  </a:lnTo>
                  <a:lnTo>
                    <a:pt x="418" y="223"/>
                  </a:lnTo>
                  <a:lnTo>
                    <a:pt x="419" y="213"/>
                  </a:lnTo>
                  <a:lnTo>
                    <a:pt x="419" y="203"/>
                  </a:lnTo>
                  <a:lnTo>
                    <a:pt x="420" y="192"/>
                  </a:lnTo>
                  <a:lnTo>
                    <a:pt x="420" y="183"/>
                  </a:lnTo>
                  <a:lnTo>
                    <a:pt x="420" y="173"/>
                  </a:lnTo>
                  <a:lnTo>
                    <a:pt x="421" y="163"/>
                  </a:lnTo>
                  <a:lnTo>
                    <a:pt x="421" y="152"/>
                  </a:lnTo>
                  <a:lnTo>
                    <a:pt x="421" y="142"/>
                  </a:lnTo>
                  <a:lnTo>
                    <a:pt x="422" y="132"/>
                  </a:lnTo>
                  <a:lnTo>
                    <a:pt x="422" y="122"/>
                  </a:lnTo>
                  <a:lnTo>
                    <a:pt x="422" y="112"/>
                  </a:lnTo>
                  <a:lnTo>
                    <a:pt x="422" y="101"/>
                  </a:lnTo>
                  <a:lnTo>
                    <a:pt x="423" y="92"/>
                  </a:lnTo>
                  <a:lnTo>
                    <a:pt x="423" y="82"/>
                  </a:lnTo>
                  <a:lnTo>
                    <a:pt x="423" y="72"/>
                  </a:lnTo>
                  <a:lnTo>
                    <a:pt x="423" y="61"/>
                  </a:lnTo>
                  <a:lnTo>
                    <a:pt x="423" y="51"/>
                  </a:lnTo>
                  <a:lnTo>
                    <a:pt x="423" y="41"/>
                  </a:lnTo>
                  <a:lnTo>
                    <a:pt x="423" y="31"/>
                  </a:lnTo>
                  <a:lnTo>
                    <a:pt x="423" y="21"/>
                  </a:lnTo>
                  <a:lnTo>
                    <a:pt x="423" y="10"/>
                  </a:lnTo>
                  <a:lnTo>
                    <a:pt x="423" y="0"/>
                  </a:lnTo>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3894" y="2500"/>
              <a:ext cx="61" cy="81"/>
            </a:xfrm>
            <a:custGeom>
              <a:avLst/>
              <a:gdLst>
                <a:gd name="T0" fmla="*/ 22 w 61"/>
                <a:gd name="T1" fmla="*/ 81 h 81"/>
                <a:gd name="T2" fmla="*/ 0 w 61"/>
                <a:gd name="T3" fmla="*/ 0 h 81"/>
                <a:gd name="T4" fmla="*/ 61 w 61"/>
                <a:gd name="T5" fmla="*/ 6 h 81"/>
                <a:gd name="T6" fmla="*/ 22 w 61"/>
                <a:gd name="T7" fmla="*/ 81 h 81"/>
              </a:gdLst>
              <a:ahLst/>
              <a:cxnLst>
                <a:cxn ang="0">
                  <a:pos x="T0" y="T1"/>
                </a:cxn>
                <a:cxn ang="0">
                  <a:pos x="T2" y="T3"/>
                </a:cxn>
                <a:cxn ang="0">
                  <a:pos x="T4" y="T5"/>
                </a:cxn>
                <a:cxn ang="0">
                  <a:pos x="T6" y="T7"/>
                </a:cxn>
              </a:cxnLst>
              <a:rect l="0" t="0" r="r" b="b"/>
              <a:pathLst>
                <a:path w="61" h="81">
                  <a:moveTo>
                    <a:pt x="22" y="81"/>
                  </a:moveTo>
                  <a:lnTo>
                    <a:pt x="0" y="0"/>
                  </a:lnTo>
                  <a:lnTo>
                    <a:pt x="61" y="6"/>
                  </a:lnTo>
                  <a:lnTo>
                    <a:pt x="22" y="81"/>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3894" y="2500"/>
              <a:ext cx="61" cy="81"/>
            </a:xfrm>
            <a:custGeom>
              <a:avLst/>
              <a:gdLst>
                <a:gd name="T0" fmla="*/ 22 w 61"/>
                <a:gd name="T1" fmla="*/ 81 h 81"/>
                <a:gd name="T2" fmla="*/ 0 w 61"/>
                <a:gd name="T3" fmla="*/ 0 h 81"/>
                <a:gd name="T4" fmla="*/ 61 w 61"/>
                <a:gd name="T5" fmla="*/ 6 h 81"/>
                <a:gd name="T6" fmla="*/ 22 w 61"/>
                <a:gd name="T7" fmla="*/ 81 h 81"/>
              </a:gdLst>
              <a:ahLst/>
              <a:cxnLst>
                <a:cxn ang="0">
                  <a:pos x="T0" y="T1"/>
                </a:cxn>
                <a:cxn ang="0">
                  <a:pos x="T2" y="T3"/>
                </a:cxn>
                <a:cxn ang="0">
                  <a:pos x="T4" y="T5"/>
                </a:cxn>
                <a:cxn ang="0">
                  <a:pos x="T6" y="T7"/>
                </a:cxn>
              </a:cxnLst>
              <a:rect l="0" t="0" r="r" b="b"/>
              <a:pathLst>
                <a:path w="61" h="81">
                  <a:moveTo>
                    <a:pt x="22" y="81"/>
                  </a:moveTo>
                  <a:lnTo>
                    <a:pt x="0" y="0"/>
                  </a:lnTo>
                  <a:lnTo>
                    <a:pt x="61" y="6"/>
                  </a:lnTo>
                  <a:lnTo>
                    <a:pt x="22" y="81"/>
                  </a:lnTo>
                  <a:close/>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4331" y="1342"/>
              <a:ext cx="408" cy="1394"/>
            </a:xfrm>
            <a:custGeom>
              <a:avLst/>
              <a:gdLst>
                <a:gd name="T0" fmla="*/ 58 w 408"/>
                <a:gd name="T1" fmla="*/ 1380 h 1394"/>
                <a:gd name="T2" fmla="*/ 99 w 408"/>
                <a:gd name="T3" fmla="*/ 1352 h 1394"/>
                <a:gd name="T4" fmla="*/ 128 w 408"/>
                <a:gd name="T5" fmla="*/ 1322 h 1394"/>
                <a:gd name="T6" fmla="*/ 151 w 408"/>
                <a:gd name="T7" fmla="*/ 1293 h 1394"/>
                <a:gd name="T8" fmla="*/ 170 w 408"/>
                <a:gd name="T9" fmla="*/ 1264 h 1394"/>
                <a:gd name="T10" fmla="*/ 187 w 408"/>
                <a:gd name="T11" fmla="*/ 1236 h 1394"/>
                <a:gd name="T12" fmla="*/ 202 w 408"/>
                <a:gd name="T13" fmla="*/ 1207 h 1394"/>
                <a:gd name="T14" fmla="*/ 217 w 408"/>
                <a:gd name="T15" fmla="*/ 1177 h 1394"/>
                <a:gd name="T16" fmla="*/ 229 w 408"/>
                <a:gd name="T17" fmla="*/ 1148 h 1394"/>
                <a:gd name="T18" fmla="*/ 240 w 408"/>
                <a:gd name="T19" fmla="*/ 1119 h 1394"/>
                <a:gd name="T20" fmla="*/ 252 w 408"/>
                <a:gd name="T21" fmla="*/ 1091 h 1394"/>
                <a:gd name="T22" fmla="*/ 262 w 408"/>
                <a:gd name="T23" fmla="*/ 1062 h 1394"/>
                <a:gd name="T24" fmla="*/ 271 w 408"/>
                <a:gd name="T25" fmla="*/ 1032 h 1394"/>
                <a:gd name="T26" fmla="*/ 281 w 408"/>
                <a:gd name="T27" fmla="*/ 1003 h 1394"/>
                <a:gd name="T28" fmla="*/ 289 w 408"/>
                <a:gd name="T29" fmla="*/ 974 h 1394"/>
                <a:gd name="T30" fmla="*/ 297 w 408"/>
                <a:gd name="T31" fmla="*/ 946 h 1394"/>
                <a:gd name="T32" fmla="*/ 304 w 408"/>
                <a:gd name="T33" fmla="*/ 917 h 1394"/>
                <a:gd name="T34" fmla="*/ 312 w 408"/>
                <a:gd name="T35" fmla="*/ 887 h 1394"/>
                <a:gd name="T36" fmla="*/ 319 w 408"/>
                <a:gd name="T37" fmla="*/ 858 h 1394"/>
                <a:gd name="T38" fmla="*/ 325 w 408"/>
                <a:gd name="T39" fmla="*/ 830 h 1394"/>
                <a:gd name="T40" fmla="*/ 331 w 408"/>
                <a:gd name="T41" fmla="*/ 801 h 1394"/>
                <a:gd name="T42" fmla="*/ 337 w 408"/>
                <a:gd name="T43" fmla="*/ 771 h 1394"/>
                <a:gd name="T44" fmla="*/ 342 w 408"/>
                <a:gd name="T45" fmla="*/ 742 h 1394"/>
                <a:gd name="T46" fmla="*/ 348 w 408"/>
                <a:gd name="T47" fmla="*/ 713 h 1394"/>
                <a:gd name="T48" fmla="*/ 353 w 408"/>
                <a:gd name="T49" fmla="*/ 685 h 1394"/>
                <a:gd name="T50" fmla="*/ 358 w 408"/>
                <a:gd name="T51" fmla="*/ 656 h 1394"/>
                <a:gd name="T52" fmla="*/ 362 w 408"/>
                <a:gd name="T53" fmla="*/ 626 h 1394"/>
                <a:gd name="T54" fmla="*/ 366 w 408"/>
                <a:gd name="T55" fmla="*/ 597 h 1394"/>
                <a:gd name="T56" fmla="*/ 370 w 408"/>
                <a:gd name="T57" fmla="*/ 569 h 1394"/>
                <a:gd name="T58" fmla="*/ 374 w 408"/>
                <a:gd name="T59" fmla="*/ 540 h 1394"/>
                <a:gd name="T60" fmla="*/ 378 w 408"/>
                <a:gd name="T61" fmla="*/ 511 h 1394"/>
                <a:gd name="T62" fmla="*/ 381 w 408"/>
                <a:gd name="T63" fmla="*/ 481 h 1394"/>
                <a:gd name="T64" fmla="*/ 384 w 408"/>
                <a:gd name="T65" fmla="*/ 452 h 1394"/>
                <a:gd name="T66" fmla="*/ 387 w 408"/>
                <a:gd name="T67" fmla="*/ 424 h 1394"/>
                <a:gd name="T68" fmla="*/ 390 w 408"/>
                <a:gd name="T69" fmla="*/ 395 h 1394"/>
                <a:gd name="T70" fmla="*/ 392 w 408"/>
                <a:gd name="T71" fmla="*/ 365 h 1394"/>
                <a:gd name="T72" fmla="*/ 395 w 408"/>
                <a:gd name="T73" fmla="*/ 336 h 1394"/>
                <a:gd name="T74" fmla="*/ 397 w 408"/>
                <a:gd name="T75" fmla="*/ 307 h 1394"/>
                <a:gd name="T76" fmla="*/ 399 w 408"/>
                <a:gd name="T77" fmla="*/ 279 h 1394"/>
                <a:gd name="T78" fmla="*/ 400 w 408"/>
                <a:gd name="T79" fmla="*/ 250 h 1394"/>
                <a:gd name="T80" fmla="*/ 402 w 408"/>
                <a:gd name="T81" fmla="*/ 220 h 1394"/>
                <a:gd name="T82" fmla="*/ 403 w 408"/>
                <a:gd name="T83" fmla="*/ 191 h 1394"/>
                <a:gd name="T84" fmla="*/ 405 w 408"/>
                <a:gd name="T85" fmla="*/ 163 h 1394"/>
                <a:gd name="T86" fmla="*/ 406 w 408"/>
                <a:gd name="T87" fmla="*/ 134 h 1394"/>
                <a:gd name="T88" fmla="*/ 406 w 408"/>
                <a:gd name="T89" fmla="*/ 105 h 1394"/>
                <a:gd name="T90" fmla="*/ 407 w 408"/>
                <a:gd name="T91" fmla="*/ 75 h 1394"/>
                <a:gd name="T92" fmla="*/ 408 w 408"/>
                <a:gd name="T93" fmla="*/ 46 h 1394"/>
                <a:gd name="T94" fmla="*/ 408 w 408"/>
                <a:gd name="T95" fmla="*/ 18 h 1394"/>
                <a:gd name="T96" fmla="*/ 408 w 408"/>
                <a:gd name="T9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1394">
                  <a:moveTo>
                    <a:pt x="0" y="1394"/>
                  </a:moveTo>
                  <a:lnTo>
                    <a:pt x="58" y="1380"/>
                  </a:lnTo>
                  <a:lnTo>
                    <a:pt x="82" y="1366"/>
                  </a:lnTo>
                  <a:lnTo>
                    <a:pt x="99" y="1352"/>
                  </a:lnTo>
                  <a:lnTo>
                    <a:pt x="115" y="1337"/>
                  </a:lnTo>
                  <a:lnTo>
                    <a:pt x="128" y="1322"/>
                  </a:lnTo>
                  <a:lnTo>
                    <a:pt x="140" y="1308"/>
                  </a:lnTo>
                  <a:lnTo>
                    <a:pt x="151" y="1293"/>
                  </a:lnTo>
                  <a:lnTo>
                    <a:pt x="161" y="1279"/>
                  </a:lnTo>
                  <a:lnTo>
                    <a:pt x="170" y="1264"/>
                  </a:lnTo>
                  <a:lnTo>
                    <a:pt x="179" y="1249"/>
                  </a:lnTo>
                  <a:lnTo>
                    <a:pt x="187" y="1236"/>
                  </a:lnTo>
                  <a:lnTo>
                    <a:pt x="195" y="1221"/>
                  </a:lnTo>
                  <a:lnTo>
                    <a:pt x="202" y="1207"/>
                  </a:lnTo>
                  <a:lnTo>
                    <a:pt x="209" y="1192"/>
                  </a:lnTo>
                  <a:lnTo>
                    <a:pt x="217" y="1177"/>
                  </a:lnTo>
                  <a:lnTo>
                    <a:pt x="223" y="1163"/>
                  </a:lnTo>
                  <a:lnTo>
                    <a:pt x="229" y="1148"/>
                  </a:lnTo>
                  <a:lnTo>
                    <a:pt x="235" y="1134"/>
                  </a:lnTo>
                  <a:lnTo>
                    <a:pt x="240" y="1119"/>
                  </a:lnTo>
                  <a:lnTo>
                    <a:pt x="247" y="1105"/>
                  </a:lnTo>
                  <a:lnTo>
                    <a:pt x="252" y="1091"/>
                  </a:lnTo>
                  <a:lnTo>
                    <a:pt x="257" y="1076"/>
                  </a:lnTo>
                  <a:lnTo>
                    <a:pt x="262" y="1062"/>
                  </a:lnTo>
                  <a:lnTo>
                    <a:pt x="267" y="1047"/>
                  </a:lnTo>
                  <a:lnTo>
                    <a:pt x="271" y="1032"/>
                  </a:lnTo>
                  <a:lnTo>
                    <a:pt x="276" y="1018"/>
                  </a:lnTo>
                  <a:lnTo>
                    <a:pt x="281" y="1003"/>
                  </a:lnTo>
                  <a:lnTo>
                    <a:pt x="285" y="989"/>
                  </a:lnTo>
                  <a:lnTo>
                    <a:pt x="289" y="974"/>
                  </a:lnTo>
                  <a:lnTo>
                    <a:pt x="293" y="960"/>
                  </a:lnTo>
                  <a:lnTo>
                    <a:pt x="297" y="946"/>
                  </a:lnTo>
                  <a:lnTo>
                    <a:pt x="301" y="931"/>
                  </a:lnTo>
                  <a:lnTo>
                    <a:pt x="304" y="917"/>
                  </a:lnTo>
                  <a:lnTo>
                    <a:pt x="308" y="902"/>
                  </a:lnTo>
                  <a:lnTo>
                    <a:pt x="312" y="887"/>
                  </a:lnTo>
                  <a:lnTo>
                    <a:pt x="316" y="873"/>
                  </a:lnTo>
                  <a:lnTo>
                    <a:pt x="319" y="858"/>
                  </a:lnTo>
                  <a:lnTo>
                    <a:pt x="322" y="843"/>
                  </a:lnTo>
                  <a:lnTo>
                    <a:pt x="325" y="830"/>
                  </a:lnTo>
                  <a:lnTo>
                    <a:pt x="328" y="815"/>
                  </a:lnTo>
                  <a:lnTo>
                    <a:pt x="331" y="801"/>
                  </a:lnTo>
                  <a:lnTo>
                    <a:pt x="334" y="786"/>
                  </a:lnTo>
                  <a:lnTo>
                    <a:pt x="337" y="771"/>
                  </a:lnTo>
                  <a:lnTo>
                    <a:pt x="340" y="757"/>
                  </a:lnTo>
                  <a:lnTo>
                    <a:pt x="342" y="742"/>
                  </a:lnTo>
                  <a:lnTo>
                    <a:pt x="346" y="728"/>
                  </a:lnTo>
                  <a:lnTo>
                    <a:pt x="348" y="713"/>
                  </a:lnTo>
                  <a:lnTo>
                    <a:pt x="351" y="699"/>
                  </a:lnTo>
                  <a:lnTo>
                    <a:pt x="353" y="685"/>
                  </a:lnTo>
                  <a:lnTo>
                    <a:pt x="355" y="670"/>
                  </a:lnTo>
                  <a:lnTo>
                    <a:pt x="358" y="656"/>
                  </a:lnTo>
                  <a:lnTo>
                    <a:pt x="360" y="641"/>
                  </a:lnTo>
                  <a:lnTo>
                    <a:pt x="362" y="626"/>
                  </a:lnTo>
                  <a:lnTo>
                    <a:pt x="364" y="612"/>
                  </a:lnTo>
                  <a:lnTo>
                    <a:pt x="366" y="597"/>
                  </a:lnTo>
                  <a:lnTo>
                    <a:pt x="368" y="583"/>
                  </a:lnTo>
                  <a:lnTo>
                    <a:pt x="370" y="569"/>
                  </a:lnTo>
                  <a:lnTo>
                    <a:pt x="372" y="554"/>
                  </a:lnTo>
                  <a:lnTo>
                    <a:pt x="374" y="540"/>
                  </a:lnTo>
                  <a:lnTo>
                    <a:pt x="375" y="525"/>
                  </a:lnTo>
                  <a:lnTo>
                    <a:pt x="378" y="511"/>
                  </a:lnTo>
                  <a:lnTo>
                    <a:pt x="380" y="496"/>
                  </a:lnTo>
                  <a:lnTo>
                    <a:pt x="381" y="481"/>
                  </a:lnTo>
                  <a:lnTo>
                    <a:pt x="383" y="467"/>
                  </a:lnTo>
                  <a:lnTo>
                    <a:pt x="384" y="452"/>
                  </a:lnTo>
                  <a:lnTo>
                    <a:pt x="386" y="438"/>
                  </a:lnTo>
                  <a:lnTo>
                    <a:pt x="387" y="424"/>
                  </a:lnTo>
                  <a:lnTo>
                    <a:pt x="389" y="409"/>
                  </a:lnTo>
                  <a:lnTo>
                    <a:pt x="390" y="395"/>
                  </a:lnTo>
                  <a:lnTo>
                    <a:pt x="391" y="380"/>
                  </a:lnTo>
                  <a:lnTo>
                    <a:pt x="392" y="365"/>
                  </a:lnTo>
                  <a:lnTo>
                    <a:pt x="393" y="351"/>
                  </a:lnTo>
                  <a:lnTo>
                    <a:pt x="395" y="336"/>
                  </a:lnTo>
                  <a:lnTo>
                    <a:pt x="396" y="322"/>
                  </a:lnTo>
                  <a:lnTo>
                    <a:pt x="397" y="307"/>
                  </a:lnTo>
                  <a:lnTo>
                    <a:pt x="398" y="293"/>
                  </a:lnTo>
                  <a:lnTo>
                    <a:pt x="399" y="279"/>
                  </a:lnTo>
                  <a:lnTo>
                    <a:pt x="399" y="264"/>
                  </a:lnTo>
                  <a:lnTo>
                    <a:pt x="400" y="250"/>
                  </a:lnTo>
                  <a:lnTo>
                    <a:pt x="401" y="235"/>
                  </a:lnTo>
                  <a:lnTo>
                    <a:pt x="402" y="220"/>
                  </a:lnTo>
                  <a:lnTo>
                    <a:pt x="403" y="206"/>
                  </a:lnTo>
                  <a:lnTo>
                    <a:pt x="403" y="191"/>
                  </a:lnTo>
                  <a:lnTo>
                    <a:pt x="404" y="177"/>
                  </a:lnTo>
                  <a:lnTo>
                    <a:pt x="405" y="163"/>
                  </a:lnTo>
                  <a:lnTo>
                    <a:pt x="405" y="148"/>
                  </a:lnTo>
                  <a:lnTo>
                    <a:pt x="406" y="134"/>
                  </a:lnTo>
                  <a:lnTo>
                    <a:pt x="406" y="119"/>
                  </a:lnTo>
                  <a:lnTo>
                    <a:pt x="406" y="105"/>
                  </a:lnTo>
                  <a:lnTo>
                    <a:pt x="407" y="90"/>
                  </a:lnTo>
                  <a:lnTo>
                    <a:pt x="407" y="75"/>
                  </a:lnTo>
                  <a:lnTo>
                    <a:pt x="408" y="61"/>
                  </a:lnTo>
                  <a:lnTo>
                    <a:pt x="408" y="46"/>
                  </a:lnTo>
                  <a:lnTo>
                    <a:pt x="408" y="32"/>
                  </a:lnTo>
                  <a:lnTo>
                    <a:pt x="408" y="18"/>
                  </a:lnTo>
                  <a:lnTo>
                    <a:pt x="408" y="3"/>
                  </a:lnTo>
                  <a:lnTo>
                    <a:pt x="408" y="0"/>
                  </a:lnTo>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711" y="1301"/>
              <a:ext cx="59" cy="78"/>
            </a:xfrm>
            <a:custGeom>
              <a:avLst/>
              <a:gdLst>
                <a:gd name="T0" fmla="*/ 29 w 59"/>
                <a:gd name="T1" fmla="*/ 0 h 78"/>
                <a:gd name="T2" fmla="*/ 59 w 59"/>
                <a:gd name="T3" fmla="*/ 78 h 78"/>
                <a:gd name="T4" fmla="*/ 0 w 59"/>
                <a:gd name="T5" fmla="*/ 78 h 78"/>
                <a:gd name="T6" fmla="*/ 29 w 59"/>
                <a:gd name="T7" fmla="*/ 0 h 78"/>
              </a:gdLst>
              <a:ahLst/>
              <a:cxnLst>
                <a:cxn ang="0">
                  <a:pos x="T0" y="T1"/>
                </a:cxn>
                <a:cxn ang="0">
                  <a:pos x="T2" y="T3"/>
                </a:cxn>
                <a:cxn ang="0">
                  <a:pos x="T4" y="T5"/>
                </a:cxn>
                <a:cxn ang="0">
                  <a:pos x="T6" y="T7"/>
                </a:cxn>
              </a:cxnLst>
              <a:rect l="0" t="0" r="r" b="b"/>
              <a:pathLst>
                <a:path w="59" h="78">
                  <a:moveTo>
                    <a:pt x="29" y="0"/>
                  </a:moveTo>
                  <a:lnTo>
                    <a:pt x="59" y="78"/>
                  </a:lnTo>
                  <a:lnTo>
                    <a:pt x="0" y="78"/>
                  </a:lnTo>
                  <a:lnTo>
                    <a:pt x="29" y="0"/>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4711" y="1301"/>
              <a:ext cx="59" cy="78"/>
            </a:xfrm>
            <a:custGeom>
              <a:avLst/>
              <a:gdLst>
                <a:gd name="T0" fmla="*/ 29 w 59"/>
                <a:gd name="T1" fmla="*/ 0 h 78"/>
                <a:gd name="T2" fmla="*/ 59 w 59"/>
                <a:gd name="T3" fmla="*/ 78 h 78"/>
                <a:gd name="T4" fmla="*/ 0 w 59"/>
                <a:gd name="T5" fmla="*/ 78 h 78"/>
                <a:gd name="T6" fmla="*/ 29 w 59"/>
                <a:gd name="T7" fmla="*/ 0 h 78"/>
              </a:gdLst>
              <a:ahLst/>
              <a:cxnLst>
                <a:cxn ang="0">
                  <a:pos x="T0" y="T1"/>
                </a:cxn>
                <a:cxn ang="0">
                  <a:pos x="T2" y="T3"/>
                </a:cxn>
                <a:cxn ang="0">
                  <a:pos x="T4" y="T5"/>
                </a:cxn>
                <a:cxn ang="0">
                  <a:pos x="T6" y="T7"/>
                </a:cxn>
              </a:cxnLst>
              <a:rect l="0" t="0" r="r" b="b"/>
              <a:pathLst>
                <a:path w="59" h="78">
                  <a:moveTo>
                    <a:pt x="29" y="0"/>
                  </a:moveTo>
                  <a:lnTo>
                    <a:pt x="59" y="78"/>
                  </a:lnTo>
                  <a:lnTo>
                    <a:pt x="0" y="78"/>
                  </a:lnTo>
                  <a:lnTo>
                    <a:pt x="29" y="0"/>
                  </a:lnTo>
                  <a:close/>
                </a:path>
              </a:pathLst>
            </a:custGeom>
            <a:noFill/>
            <a:ln w="6"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3"/>
            <p:cNvSpPr>
              <a:spLocks noChangeShapeType="1"/>
            </p:cNvSpPr>
            <p:nvPr/>
          </p:nvSpPr>
          <p:spPr bwMode="auto">
            <a:xfrm>
              <a:off x="3967" y="3947"/>
              <a:ext cx="825" cy="0"/>
            </a:xfrm>
            <a:prstGeom prst="line">
              <a:avLst/>
            </a:prstGeom>
            <a:noFill/>
            <a:ln w="6"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4"/>
            <p:cNvSpPr>
              <a:spLocks noChangeShapeType="1"/>
            </p:cNvSpPr>
            <p:nvPr/>
          </p:nvSpPr>
          <p:spPr bwMode="auto">
            <a:xfrm>
              <a:off x="3916" y="3715"/>
              <a:ext cx="876" cy="0"/>
            </a:xfrm>
            <a:prstGeom prst="line">
              <a:avLst/>
            </a:prstGeom>
            <a:noFill/>
            <a:ln w="6"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5"/>
            <p:cNvSpPr>
              <a:spLocks noChangeArrowheads="1"/>
            </p:cNvSpPr>
            <p:nvPr/>
          </p:nvSpPr>
          <p:spPr bwMode="auto">
            <a:xfrm>
              <a:off x="3969" y="3791"/>
              <a:ext cx="87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Verdana" pitchFamily="34" charset="0"/>
                  <a:cs typeface="Arial" pitchFamily="34" charset="0"/>
                </a:rPr>
                <a:t>CADS MySQL Database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6033241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179632" y="76216"/>
            <a:ext cx="5943600" cy="6198547"/>
            <a:chOff x="1991" y="457"/>
            <a:chExt cx="3744" cy="3510"/>
          </a:xfrm>
        </p:grpSpPr>
        <p:sp>
          <p:nvSpPr>
            <p:cNvPr id="3" name="AutoShape 4"/>
            <p:cNvSpPr>
              <a:spLocks noChangeAspect="1" noChangeArrowheads="1" noTextEdit="1"/>
            </p:cNvSpPr>
            <p:nvPr/>
          </p:nvSpPr>
          <p:spPr bwMode="auto">
            <a:xfrm>
              <a:off x="1991" y="515"/>
              <a:ext cx="3744" cy="3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6"/>
            <p:cNvSpPr>
              <a:spLocks noChangeArrowheads="1"/>
            </p:cNvSpPr>
            <p:nvPr/>
          </p:nvSpPr>
          <p:spPr bwMode="auto">
            <a:xfrm>
              <a:off x="3498" y="3266"/>
              <a:ext cx="785" cy="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3722" y="3460"/>
              <a:ext cx="38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GM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523" y="3546"/>
              <a:ext cx="44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Customizer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3923" y="3546"/>
              <a:ext cx="37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/Restorer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498" y="3266"/>
              <a:ext cx="785" cy="562"/>
            </a:xfrm>
            <a:prstGeom prst="rect">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11"/>
            <p:cNvSpPr>
              <a:spLocks noChangeArrowheads="1"/>
            </p:cNvSpPr>
            <p:nvPr/>
          </p:nvSpPr>
          <p:spPr bwMode="auto">
            <a:xfrm>
              <a:off x="2830" y="1946"/>
              <a:ext cx="692" cy="68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3011" y="2200"/>
              <a:ext cx="37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4. Switch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3092" y="2286"/>
              <a:ext cx="2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View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14"/>
            <p:cNvSpPr>
              <a:spLocks noChangeArrowheads="1"/>
            </p:cNvSpPr>
            <p:nvPr/>
          </p:nvSpPr>
          <p:spPr bwMode="auto">
            <a:xfrm>
              <a:off x="2830" y="1946"/>
              <a:ext cx="692" cy="681"/>
            </a:xfrm>
            <a:prstGeom prst="ellipse">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5"/>
            <p:cNvSpPr>
              <a:spLocks noChangeArrowheads="1"/>
            </p:cNvSpPr>
            <p:nvPr/>
          </p:nvSpPr>
          <p:spPr bwMode="auto">
            <a:xfrm>
              <a:off x="3546" y="1653"/>
              <a:ext cx="688" cy="68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3722" y="1867"/>
              <a:ext cx="38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 2. Select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3714" y="1953"/>
              <a:ext cx="39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3700" y="2038"/>
              <a:ext cx="42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Body Style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Oval 19"/>
            <p:cNvSpPr>
              <a:spLocks noChangeArrowheads="1"/>
            </p:cNvSpPr>
            <p:nvPr/>
          </p:nvSpPr>
          <p:spPr bwMode="auto">
            <a:xfrm>
              <a:off x="3546" y="1653"/>
              <a:ext cx="688" cy="684"/>
            </a:xfrm>
            <a:prstGeom prst="ellipse">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20"/>
            <p:cNvSpPr>
              <a:spLocks noChangeArrowheads="1"/>
            </p:cNvSpPr>
            <p:nvPr/>
          </p:nvSpPr>
          <p:spPr bwMode="auto">
            <a:xfrm>
              <a:off x="4222" y="2032"/>
              <a:ext cx="696" cy="68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4326" y="2333"/>
              <a:ext cx="53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5. Save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Oval 22"/>
            <p:cNvSpPr>
              <a:spLocks noChangeArrowheads="1"/>
            </p:cNvSpPr>
            <p:nvPr/>
          </p:nvSpPr>
          <p:spPr bwMode="auto">
            <a:xfrm>
              <a:off x="4222" y="2032"/>
              <a:ext cx="696" cy="684"/>
            </a:xfrm>
            <a:prstGeom prst="ellipse">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3"/>
            <p:cNvSpPr>
              <a:spLocks noChangeArrowheads="1"/>
            </p:cNvSpPr>
            <p:nvPr/>
          </p:nvSpPr>
          <p:spPr bwMode="auto">
            <a:xfrm>
              <a:off x="2073" y="2242"/>
              <a:ext cx="687" cy="68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2237" y="2499"/>
              <a:ext cx="40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3. Change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2325" y="2585"/>
              <a:ext cx="22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Color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Oval 26"/>
            <p:cNvSpPr>
              <a:spLocks noChangeArrowheads="1"/>
            </p:cNvSpPr>
            <p:nvPr/>
          </p:nvSpPr>
          <p:spPr bwMode="auto">
            <a:xfrm>
              <a:off x="2073" y="2242"/>
              <a:ext cx="687" cy="684"/>
            </a:xfrm>
            <a:prstGeom prst="ellipse">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27"/>
            <p:cNvSpPr>
              <a:spLocks noChangeArrowheads="1"/>
            </p:cNvSpPr>
            <p:nvPr/>
          </p:nvSpPr>
          <p:spPr bwMode="auto">
            <a:xfrm>
              <a:off x="4981" y="2409"/>
              <a:ext cx="688" cy="68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084" y="2667"/>
              <a:ext cx="53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1. Load 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a:spLocks noChangeArrowheads="1"/>
            </p:cNvSpPr>
            <p:nvPr/>
          </p:nvSpPr>
          <p:spPr bwMode="auto">
            <a:xfrm>
              <a:off x="5203" y="275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Library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Oval 30"/>
            <p:cNvSpPr>
              <a:spLocks noChangeArrowheads="1"/>
            </p:cNvSpPr>
            <p:nvPr/>
          </p:nvSpPr>
          <p:spPr bwMode="auto">
            <a:xfrm>
              <a:off x="4981" y="2409"/>
              <a:ext cx="688" cy="685"/>
            </a:xfrm>
            <a:prstGeom prst="ellipse">
              <a:avLst/>
            </a:prstGeom>
            <a:noFill/>
            <a:ln w="5" cap="flat">
              <a:solidFill>
                <a:srgbClr val="3C5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1"/>
            <p:cNvSpPr>
              <a:spLocks noChangeShapeType="1"/>
            </p:cNvSpPr>
            <p:nvPr/>
          </p:nvSpPr>
          <p:spPr bwMode="auto">
            <a:xfrm>
              <a:off x="1993" y="1366"/>
              <a:ext cx="3667" cy="0"/>
            </a:xfrm>
            <a:prstGeom prst="line">
              <a:avLst/>
            </a:prstGeom>
            <a:noFill/>
            <a:ln w="5" cap="flat">
              <a:solidFill>
                <a:srgbClr val="3C50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2"/>
            <p:cNvSpPr>
              <a:spLocks noChangeShapeType="1"/>
            </p:cNvSpPr>
            <p:nvPr/>
          </p:nvSpPr>
          <p:spPr bwMode="auto">
            <a:xfrm>
              <a:off x="1993" y="1031"/>
              <a:ext cx="366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70" y="1128"/>
              <a:ext cx="136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Arial" pitchFamily="34" charset="0"/>
                </a:rPr>
                <a:t>CADS MySQL Database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Line 34"/>
            <p:cNvSpPr>
              <a:spLocks noChangeShapeType="1"/>
            </p:cNvSpPr>
            <p:nvPr/>
          </p:nvSpPr>
          <p:spPr bwMode="auto">
            <a:xfrm>
              <a:off x="5478" y="1418"/>
              <a:ext cx="0" cy="1028"/>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5454" y="1367"/>
              <a:ext cx="49" cy="71"/>
            </a:xfrm>
            <a:custGeom>
              <a:avLst/>
              <a:gdLst>
                <a:gd name="T0" fmla="*/ 24 w 49"/>
                <a:gd name="T1" fmla="*/ 0 h 71"/>
                <a:gd name="T2" fmla="*/ 49 w 49"/>
                <a:gd name="T3" fmla="*/ 71 h 71"/>
                <a:gd name="T4" fmla="*/ 0 w 49"/>
                <a:gd name="T5" fmla="*/ 71 h 71"/>
                <a:gd name="T6" fmla="*/ 24 w 49"/>
                <a:gd name="T7" fmla="*/ 0 h 71"/>
              </a:gdLst>
              <a:ahLst/>
              <a:cxnLst>
                <a:cxn ang="0">
                  <a:pos x="T0" y="T1"/>
                </a:cxn>
                <a:cxn ang="0">
                  <a:pos x="T2" y="T3"/>
                </a:cxn>
                <a:cxn ang="0">
                  <a:pos x="T4" y="T5"/>
                </a:cxn>
                <a:cxn ang="0">
                  <a:pos x="T6" y="T7"/>
                </a:cxn>
              </a:cxnLst>
              <a:rect l="0" t="0" r="r" b="b"/>
              <a:pathLst>
                <a:path w="49" h="71">
                  <a:moveTo>
                    <a:pt x="24" y="0"/>
                  </a:moveTo>
                  <a:lnTo>
                    <a:pt x="49" y="71"/>
                  </a:lnTo>
                  <a:lnTo>
                    <a:pt x="0" y="7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454" y="1367"/>
              <a:ext cx="49" cy="71"/>
            </a:xfrm>
            <a:custGeom>
              <a:avLst/>
              <a:gdLst>
                <a:gd name="T0" fmla="*/ 24 w 49"/>
                <a:gd name="T1" fmla="*/ 0 h 71"/>
                <a:gd name="T2" fmla="*/ 49 w 49"/>
                <a:gd name="T3" fmla="*/ 71 h 71"/>
                <a:gd name="T4" fmla="*/ 0 w 49"/>
                <a:gd name="T5" fmla="*/ 71 h 71"/>
                <a:gd name="T6" fmla="*/ 24 w 49"/>
                <a:gd name="T7" fmla="*/ 0 h 71"/>
              </a:gdLst>
              <a:ahLst/>
              <a:cxnLst>
                <a:cxn ang="0">
                  <a:pos x="T0" y="T1"/>
                </a:cxn>
                <a:cxn ang="0">
                  <a:pos x="T2" y="T3"/>
                </a:cxn>
                <a:cxn ang="0">
                  <a:pos x="T4" y="T5"/>
                </a:cxn>
                <a:cxn ang="0">
                  <a:pos x="T6" y="T7"/>
                </a:cxn>
              </a:cxnLst>
              <a:rect l="0" t="0" r="r" b="b"/>
              <a:pathLst>
                <a:path w="49" h="71">
                  <a:moveTo>
                    <a:pt x="24" y="0"/>
                  </a:moveTo>
                  <a:lnTo>
                    <a:pt x="49" y="71"/>
                  </a:lnTo>
                  <a:lnTo>
                    <a:pt x="0" y="71"/>
                  </a:lnTo>
                  <a:lnTo>
                    <a:pt x="24"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5338" y="1823"/>
              <a:ext cx="281"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p:cNvSpPr>
              <a:spLocks noChangeArrowheads="1"/>
            </p:cNvSpPr>
            <p:nvPr/>
          </p:nvSpPr>
          <p:spPr bwMode="auto">
            <a:xfrm>
              <a:off x="5380" y="1820"/>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9"/>
            <p:cNvSpPr>
              <a:spLocks noChangeArrowheads="1"/>
            </p:cNvSpPr>
            <p:nvPr/>
          </p:nvSpPr>
          <p:spPr bwMode="auto">
            <a:xfrm>
              <a:off x="5335" y="1906"/>
              <a:ext cx="33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40"/>
            <p:cNvSpPr>
              <a:spLocks noChangeShapeType="1"/>
            </p:cNvSpPr>
            <p:nvPr/>
          </p:nvSpPr>
          <p:spPr bwMode="auto">
            <a:xfrm flipV="1">
              <a:off x="5172" y="1366"/>
              <a:ext cx="24" cy="103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5147" y="2374"/>
              <a:ext cx="50" cy="72"/>
            </a:xfrm>
            <a:custGeom>
              <a:avLst/>
              <a:gdLst>
                <a:gd name="T0" fmla="*/ 24 w 50"/>
                <a:gd name="T1" fmla="*/ 72 h 72"/>
                <a:gd name="T2" fmla="*/ 0 w 50"/>
                <a:gd name="T3" fmla="*/ 0 h 72"/>
                <a:gd name="T4" fmla="*/ 50 w 50"/>
                <a:gd name="T5" fmla="*/ 1 h 72"/>
                <a:gd name="T6" fmla="*/ 24 w 50"/>
                <a:gd name="T7" fmla="*/ 72 h 72"/>
              </a:gdLst>
              <a:ahLst/>
              <a:cxnLst>
                <a:cxn ang="0">
                  <a:pos x="T0" y="T1"/>
                </a:cxn>
                <a:cxn ang="0">
                  <a:pos x="T2" y="T3"/>
                </a:cxn>
                <a:cxn ang="0">
                  <a:pos x="T4" y="T5"/>
                </a:cxn>
                <a:cxn ang="0">
                  <a:pos x="T6" y="T7"/>
                </a:cxn>
              </a:cxnLst>
              <a:rect l="0" t="0" r="r" b="b"/>
              <a:pathLst>
                <a:path w="50" h="72">
                  <a:moveTo>
                    <a:pt x="24" y="72"/>
                  </a:moveTo>
                  <a:lnTo>
                    <a:pt x="0" y="0"/>
                  </a:lnTo>
                  <a:lnTo>
                    <a:pt x="50" y="1"/>
                  </a:lnTo>
                  <a:lnTo>
                    <a:pt x="2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5147" y="2374"/>
              <a:ext cx="50" cy="72"/>
            </a:xfrm>
            <a:custGeom>
              <a:avLst/>
              <a:gdLst>
                <a:gd name="T0" fmla="*/ 24 w 50"/>
                <a:gd name="T1" fmla="*/ 72 h 72"/>
                <a:gd name="T2" fmla="*/ 0 w 50"/>
                <a:gd name="T3" fmla="*/ 0 h 72"/>
                <a:gd name="T4" fmla="*/ 50 w 50"/>
                <a:gd name="T5" fmla="*/ 1 h 72"/>
                <a:gd name="T6" fmla="*/ 24 w 50"/>
                <a:gd name="T7" fmla="*/ 72 h 72"/>
              </a:gdLst>
              <a:ahLst/>
              <a:cxnLst>
                <a:cxn ang="0">
                  <a:pos x="T0" y="T1"/>
                </a:cxn>
                <a:cxn ang="0">
                  <a:pos x="T2" y="T3"/>
                </a:cxn>
                <a:cxn ang="0">
                  <a:pos x="T4" y="T5"/>
                </a:cxn>
                <a:cxn ang="0">
                  <a:pos x="T6" y="T7"/>
                </a:cxn>
              </a:cxnLst>
              <a:rect l="0" t="0" r="r" b="b"/>
              <a:pathLst>
                <a:path w="50" h="72">
                  <a:moveTo>
                    <a:pt x="24" y="72"/>
                  </a:moveTo>
                  <a:lnTo>
                    <a:pt x="0" y="0"/>
                  </a:lnTo>
                  <a:lnTo>
                    <a:pt x="50" y="1"/>
                  </a:lnTo>
                  <a:lnTo>
                    <a:pt x="24" y="72"/>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5087" y="1823"/>
              <a:ext cx="192"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5085" y="1820"/>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5"/>
            <p:cNvSpPr>
              <a:spLocks noChangeArrowheads="1"/>
            </p:cNvSpPr>
            <p:nvPr/>
          </p:nvSpPr>
          <p:spPr bwMode="auto">
            <a:xfrm>
              <a:off x="5100" y="1906"/>
              <a:ext cx="20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Line 46"/>
            <p:cNvSpPr>
              <a:spLocks noChangeShapeType="1"/>
            </p:cNvSpPr>
            <p:nvPr/>
          </p:nvSpPr>
          <p:spPr bwMode="auto">
            <a:xfrm>
              <a:off x="4564" y="1416"/>
              <a:ext cx="6" cy="616"/>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4539" y="1366"/>
              <a:ext cx="50" cy="72"/>
            </a:xfrm>
            <a:custGeom>
              <a:avLst/>
              <a:gdLst>
                <a:gd name="T0" fmla="*/ 25 w 50"/>
                <a:gd name="T1" fmla="*/ 0 h 72"/>
                <a:gd name="T2" fmla="*/ 50 w 50"/>
                <a:gd name="T3" fmla="*/ 71 h 72"/>
                <a:gd name="T4" fmla="*/ 0 w 50"/>
                <a:gd name="T5" fmla="*/ 72 h 72"/>
                <a:gd name="T6" fmla="*/ 25 w 50"/>
                <a:gd name="T7" fmla="*/ 0 h 72"/>
              </a:gdLst>
              <a:ahLst/>
              <a:cxnLst>
                <a:cxn ang="0">
                  <a:pos x="T0" y="T1"/>
                </a:cxn>
                <a:cxn ang="0">
                  <a:pos x="T2" y="T3"/>
                </a:cxn>
                <a:cxn ang="0">
                  <a:pos x="T4" y="T5"/>
                </a:cxn>
                <a:cxn ang="0">
                  <a:pos x="T6" y="T7"/>
                </a:cxn>
              </a:cxnLst>
              <a:rect l="0" t="0" r="r" b="b"/>
              <a:pathLst>
                <a:path w="50" h="72">
                  <a:moveTo>
                    <a:pt x="25" y="0"/>
                  </a:moveTo>
                  <a:lnTo>
                    <a:pt x="50" y="71"/>
                  </a:lnTo>
                  <a:lnTo>
                    <a:pt x="0" y="7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539" y="1366"/>
              <a:ext cx="50" cy="72"/>
            </a:xfrm>
            <a:custGeom>
              <a:avLst/>
              <a:gdLst>
                <a:gd name="T0" fmla="*/ 25 w 50"/>
                <a:gd name="T1" fmla="*/ 0 h 72"/>
                <a:gd name="T2" fmla="*/ 50 w 50"/>
                <a:gd name="T3" fmla="*/ 71 h 72"/>
                <a:gd name="T4" fmla="*/ 0 w 50"/>
                <a:gd name="T5" fmla="*/ 72 h 72"/>
                <a:gd name="T6" fmla="*/ 25 w 50"/>
                <a:gd name="T7" fmla="*/ 0 h 72"/>
              </a:gdLst>
              <a:ahLst/>
              <a:cxnLst>
                <a:cxn ang="0">
                  <a:pos x="T0" y="T1"/>
                </a:cxn>
                <a:cxn ang="0">
                  <a:pos x="T2" y="T3"/>
                </a:cxn>
                <a:cxn ang="0">
                  <a:pos x="T4" y="T5"/>
                </a:cxn>
                <a:cxn ang="0">
                  <a:pos x="T6" y="T7"/>
                </a:cxn>
              </a:cxnLst>
              <a:rect l="0" t="0" r="r" b="b"/>
              <a:pathLst>
                <a:path w="50" h="72">
                  <a:moveTo>
                    <a:pt x="25" y="0"/>
                  </a:moveTo>
                  <a:lnTo>
                    <a:pt x="50" y="71"/>
                  </a:lnTo>
                  <a:lnTo>
                    <a:pt x="0" y="72"/>
                  </a:lnTo>
                  <a:lnTo>
                    <a:pt x="25"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4360" y="1616"/>
              <a:ext cx="414"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p:cNvSpPr>
              <a:spLocks noChangeArrowheads="1"/>
            </p:cNvSpPr>
            <p:nvPr/>
          </p:nvSpPr>
          <p:spPr bwMode="auto">
            <a:xfrm>
              <a:off x="4468" y="1613"/>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1"/>
            <p:cNvSpPr>
              <a:spLocks noChangeArrowheads="1"/>
            </p:cNvSpPr>
            <p:nvPr/>
          </p:nvSpPr>
          <p:spPr bwMode="auto">
            <a:xfrm>
              <a:off x="4357" y="1699"/>
              <a:ext cx="46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52"/>
            <p:cNvSpPr>
              <a:spLocks noChangeShapeType="1"/>
            </p:cNvSpPr>
            <p:nvPr/>
          </p:nvSpPr>
          <p:spPr bwMode="auto">
            <a:xfrm>
              <a:off x="4045" y="2350"/>
              <a:ext cx="42" cy="916"/>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4022" y="2300"/>
              <a:ext cx="49" cy="73"/>
            </a:xfrm>
            <a:custGeom>
              <a:avLst/>
              <a:gdLst>
                <a:gd name="T0" fmla="*/ 22 w 49"/>
                <a:gd name="T1" fmla="*/ 0 h 73"/>
                <a:gd name="T2" fmla="*/ 49 w 49"/>
                <a:gd name="T3" fmla="*/ 70 h 73"/>
                <a:gd name="T4" fmla="*/ 0 w 49"/>
                <a:gd name="T5" fmla="*/ 73 h 73"/>
                <a:gd name="T6" fmla="*/ 22 w 49"/>
                <a:gd name="T7" fmla="*/ 0 h 73"/>
              </a:gdLst>
              <a:ahLst/>
              <a:cxnLst>
                <a:cxn ang="0">
                  <a:pos x="T0" y="T1"/>
                </a:cxn>
                <a:cxn ang="0">
                  <a:pos x="T2" y="T3"/>
                </a:cxn>
                <a:cxn ang="0">
                  <a:pos x="T4" y="T5"/>
                </a:cxn>
                <a:cxn ang="0">
                  <a:pos x="T6" y="T7"/>
                </a:cxn>
              </a:cxnLst>
              <a:rect l="0" t="0" r="r" b="b"/>
              <a:pathLst>
                <a:path w="49" h="73">
                  <a:moveTo>
                    <a:pt x="22" y="0"/>
                  </a:moveTo>
                  <a:lnTo>
                    <a:pt x="49" y="70"/>
                  </a:lnTo>
                  <a:lnTo>
                    <a:pt x="0" y="7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4022" y="2300"/>
              <a:ext cx="49" cy="73"/>
            </a:xfrm>
            <a:custGeom>
              <a:avLst/>
              <a:gdLst>
                <a:gd name="T0" fmla="*/ 22 w 49"/>
                <a:gd name="T1" fmla="*/ 0 h 73"/>
                <a:gd name="T2" fmla="*/ 49 w 49"/>
                <a:gd name="T3" fmla="*/ 70 h 73"/>
                <a:gd name="T4" fmla="*/ 0 w 49"/>
                <a:gd name="T5" fmla="*/ 73 h 73"/>
                <a:gd name="T6" fmla="*/ 22 w 49"/>
                <a:gd name="T7" fmla="*/ 0 h 73"/>
              </a:gdLst>
              <a:ahLst/>
              <a:cxnLst>
                <a:cxn ang="0">
                  <a:pos x="T0" y="T1"/>
                </a:cxn>
                <a:cxn ang="0">
                  <a:pos x="T2" y="T3"/>
                </a:cxn>
                <a:cxn ang="0">
                  <a:pos x="T4" y="T5"/>
                </a:cxn>
                <a:cxn ang="0">
                  <a:pos x="T6" y="T7"/>
                </a:cxn>
              </a:cxnLst>
              <a:rect l="0" t="0" r="r" b="b"/>
              <a:pathLst>
                <a:path w="49" h="73">
                  <a:moveTo>
                    <a:pt x="22" y="0"/>
                  </a:moveTo>
                  <a:lnTo>
                    <a:pt x="49" y="70"/>
                  </a:lnTo>
                  <a:lnTo>
                    <a:pt x="0" y="73"/>
                  </a:lnTo>
                  <a:lnTo>
                    <a:pt x="22"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5"/>
            <p:cNvSpPr>
              <a:spLocks noChangeArrowheads="1"/>
            </p:cNvSpPr>
            <p:nvPr/>
          </p:nvSpPr>
          <p:spPr bwMode="auto">
            <a:xfrm>
              <a:off x="3936" y="2700"/>
              <a:ext cx="258"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p:cNvSpPr>
              <a:spLocks noChangeArrowheads="1"/>
            </p:cNvSpPr>
            <p:nvPr/>
          </p:nvSpPr>
          <p:spPr bwMode="auto">
            <a:xfrm>
              <a:off x="3933" y="2696"/>
              <a:ext cx="30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Type of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7"/>
            <p:cNvSpPr>
              <a:spLocks noChangeArrowheads="1"/>
            </p:cNvSpPr>
            <p:nvPr/>
          </p:nvSpPr>
          <p:spPr bwMode="auto">
            <a:xfrm>
              <a:off x="3966" y="2782"/>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Line 58"/>
            <p:cNvSpPr>
              <a:spLocks noChangeShapeType="1"/>
            </p:cNvSpPr>
            <p:nvPr/>
          </p:nvSpPr>
          <p:spPr bwMode="auto">
            <a:xfrm>
              <a:off x="3931" y="1366"/>
              <a:ext cx="97" cy="276"/>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996" y="1615"/>
              <a:ext cx="48" cy="74"/>
            </a:xfrm>
            <a:custGeom>
              <a:avLst/>
              <a:gdLst>
                <a:gd name="T0" fmla="*/ 48 w 48"/>
                <a:gd name="T1" fmla="*/ 74 h 74"/>
                <a:gd name="T2" fmla="*/ 0 w 48"/>
                <a:gd name="T3" fmla="*/ 16 h 74"/>
                <a:gd name="T4" fmla="*/ 48 w 48"/>
                <a:gd name="T5" fmla="*/ 0 h 74"/>
                <a:gd name="T6" fmla="*/ 48 w 48"/>
                <a:gd name="T7" fmla="*/ 74 h 74"/>
              </a:gdLst>
              <a:ahLst/>
              <a:cxnLst>
                <a:cxn ang="0">
                  <a:pos x="T0" y="T1"/>
                </a:cxn>
                <a:cxn ang="0">
                  <a:pos x="T2" y="T3"/>
                </a:cxn>
                <a:cxn ang="0">
                  <a:pos x="T4" y="T5"/>
                </a:cxn>
                <a:cxn ang="0">
                  <a:pos x="T6" y="T7"/>
                </a:cxn>
              </a:cxnLst>
              <a:rect l="0" t="0" r="r" b="b"/>
              <a:pathLst>
                <a:path w="48" h="74">
                  <a:moveTo>
                    <a:pt x="48" y="74"/>
                  </a:moveTo>
                  <a:lnTo>
                    <a:pt x="0" y="16"/>
                  </a:lnTo>
                  <a:lnTo>
                    <a:pt x="48" y="0"/>
                  </a:lnTo>
                  <a:lnTo>
                    <a:pt x="48"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996" y="1615"/>
              <a:ext cx="48" cy="74"/>
            </a:xfrm>
            <a:custGeom>
              <a:avLst/>
              <a:gdLst>
                <a:gd name="T0" fmla="*/ 48 w 48"/>
                <a:gd name="T1" fmla="*/ 74 h 74"/>
                <a:gd name="T2" fmla="*/ 0 w 48"/>
                <a:gd name="T3" fmla="*/ 16 h 74"/>
                <a:gd name="T4" fmla="*/ 48 w 48"/>
                <a:gd name="T5" fmla="*/ 0 h 74"/>
                <a:gd name="T6" fmla="*/ 48 w 48"/>
                <a:gd name="T7" fmla="*/ 74 h 74"/>
              </a:gdLst>
              <a:ahLst/>
              <a:cxnLst>
                <a:cxn ang="0">
                  <a:pos x="T0" y="T1"/>
                </a:cxn>
                <a:cxn ang="0">
                  <a:pos x="T2" y="T3"/>
                </a:cxn>
                <a:cxn ang="0">
                  <a:pos x="T4" y="T5"/>
                </a:cxn>
                <a:cxn ang="0">
                  <a:pos x="T6" y="T7"/>
                </a:cxn>
              </a:cxnLst>
              <a:rect l="0" t="0" r="r" b="b"/>
              <a:pathLst>
                <a:path w="48" h="74">
                  <a:moveTo>
                    <a:pt x="48" y="74"/>
                  </a:moveTo>
                  <a:lnTo>
                    <a:pt x="0" y="16"/>
                  </a:lnTo>
                  <a:lnTo>
                    <a:pt x="48" y="0"/>
                  </a:lnTo>
                  <a:lnTo>
                    <a:pt x="48" y="74"/>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p:cNvSpPr>
              <a:spLocks noChangeArrowheads="1"/>
            </p:cNvSpPr>
            <p:nvPr/>
          </p:nvSpPr>
          <p:spPr bwMode="auto">
            <a:xfrm>
              <a:off x="3795" y="1487"/>
              <a:ext cx="3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2"/>
            <p:cNvSpPr>
              <a:spLocks noChangeArrowheads="1"/>
            </p:cNvSpPr>
            <p:nvPr/>
          </p:nvSpPr>
          <p:spPr bwMode="auto">
            <a:xfrm>
              <a:off x="3792" y="1484"/>
              <a:ext cx="43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Line 63"/>
            <p:cNvSpPr>
              <a:spLocks noChangeShapeType="1"/>
            </p:cNvSpPr>
            <p:nvPr/>
          </p:nvSpPr>
          <p:spPr bwMode="auto">
            <a:xfrm>
              <a:off x="3507" y="2482"/>
              <a:ext cx="383" cy="78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3485" y="2438"/>
              <a:ext cx="54" cy="75"/>
            </a:xfrm>
            <a:custGeom>
              <a:avLst/>
              <a:gdLst>
                <a:gd name="T0" fmla="*/ 0 w 54"/>
                <a:gd name="T1" fmla="*/ 0 h 75"/>
                <a:gd name="T2" fmla="*/ 54 w 54"/>
                <a:gd name="T3" fmla="*/ 53 h 75"/>
                <a:gd name="T4" fmla="*/ 8 w 54"/>
                <a:gd name="T5" fmla="*/ 75 h 75"/>
                <a:gd name="T6" fmla="*/ 0 w 54"/>
                <a:gd name="T7" fmla="*/ 0 h 75"/>
              </a:gdLst>
              <a:ahLst/>
              <a:cxnLst>
                <a:cxn ang="0">
                  <a:pos x="T0" y="T1"/>
                </a:cxn>
                <a:cxn ang="0">
                  <a:pos x="T2" y="T3"/>
                </a:cxn>
                <a:cxn ang="0">
                  <a:pos x="T4" y="T5"/>
                </a:cxn>
                <a:cxn ang="0">
                  <a:pos x="T6" y="T7"/>
                </a:cxn>
              </a:cxnLst>
              <a:rect l="0" t="0" r="r" b="b"/>
              <a:pathLst>
                <a:path w="54" h="75">
                  <a:moveTo>
                    <a:pt x="0" y="0"/>
                  </a:moveTo>
                  <a:lnTo>
                    <a:pt x="54" y="53"/>
                  </a:lnTo>
                  <a:lnTo>
                    <a:pt x="8"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3485" y="2438"/>
              <a:ext cx="54" cy="75"/>
            </a:xfrm>
            <a:custGeom>
              <a:avLst/>
              <a:gdLst>
                <a:gd name="T0" fmla="*/ 0 w 54"/>
                <a:gd name="T1" fmla="*/ 0 h 75"/>
                <a:gd name="T2" fmla="*/ 54 w 54"/>
                <a:gd name="T3" fmla="*/ 53 h 75"/>
                <a:gd name="T4" fmla="*/ 8 w 54"/>
                <a:gd name="T5" fmla="*/ 75 h 75"/>
                <a:gd name="T6" fmla="*/ 0 w 54"/>
                <a:gd name="T7" fmla="*/ 0 h 75"/>
              </a:gdLst>
              <a:ahLst/>
              <a:cxnLst>
                <a:cxn ang="0">
                  <a:pos x="T0" y="T1"/>
                </a:cxn>
                <a:cxn ang="0">
                  <a:pos x="T2" y="T3"/>
                </a:cxn>
                <a:cxn ang="0">
                  <a:pos x="T4" y="T5"/>
                </a:cxn>
                <a:cxn ang="0">
                  <a:pos x="T6" y="T7"/>
                </a:cxn>
              </a:cxnLst>
              <a:rect l="0" t="0" r="r" b="b"/>
              <a:pathLst>
                <a:path w="54" h="75">
                  <a:moveTo>
                    <a:pt x="0" y="0"/>
                  </a:moveTo>
                  <a:lnTo>
                    <a:pt x="54" y="53"/>
                  </a:lnTo>
                  <a:lnTo>
                    <a:pt x="8" y="75"/>
                  </a:lnTo>
                  <a:lnTo>
                    <a:pt x="0"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66"/>
            <p:cNvSpPr>
              <a:spLocks noChangeArrowheads="1"/>
            </p:cNvSpPr>
            <p:nvPr/>
          </p:nvSpPr>
          <p:spPr bwMode="auto">
            <a:xfrm>
              <a:off x="3507" y="2811"/>
              <a:ext cx="360"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7"/>
            <p:cNvSpPr>
              <a:spLocks noChangeArrowheads="1"/>
            </p:cNvSpPr>
            <p:nvPr/>
          </p:nvSpPr>
          <p:spPr bwMode="auto">
            <a:xfrm>
              <a:off x="3505" y="2808"/>
              <a:ext cx="4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View Type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Line 68"/>
            <p:cNvSpPr>
              <a:spLocks noChangeShapeType="1"/>
            </p:cNvSpPr>
            <p:nvPr/>
          </p:nvSpPr>
          <p:spPr bwMode="auto">
            <a:xfrm>
              <a:off x="3088" y="1366"/>
              <a:ext cx="80" cy="529"/>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3140" y="1871"/>
              <a:ext cx="50" cy="74"/>
            </a:xfrm>
            <a:custGeom>
              <a:avLst/>
              <a:gdLst>
                <a:gd name="T0" fmla="*/ 35 w 50"/>
                <a:gd name="T1" fmla="*/ 74 h 74"/>
                <a:gd name="T2" fmla="*/ 0 w 50"/>
                <a:gd name="T3" fmla="*/ 8 h 74"/>
                <a:gd name="T4" fmla="*/ 50 w 50"/>
                <a:gd name="T5" fmla="*/ 0 h 74"/>
                <a:gd name="T6" fmla="*/ 35 w 50"/>
                <a:gd name="T7" fmla="*/ 74 h 74"/>
              </a:gdLst>
              <a:ahLst/>
              <a:cxnLst>
                <a:cxn ang="0">
                  <a:pos x="T0" y="T1"/>
                </a:cxn>
                <a:cxn ang="0">
                  <a:pos x="T2" y="T3"/>
                </a:cxn>
                <a:cxn ang="0">
                  <a:pos x="T4" y="T5"/>
                </a:cxn>
                <a:cxn ang="0">
                  <a:pos x="T6" y="T7"/>
                </a:cxn>
              </a:cxnLst>
              <a:rect l="0" t="0" r="r" b="b"/>
              <a:pathLst>
                <a:path w="50" h="74">
                  <a:moveTo>
                    <a:pt x="35" y="74"/>
                  </a:moveTo>
                  <a:lnTo>
                    <a:pt x="0" y="8"/>
                  </a:lnTo>
                  <a:lnTo>
                    <a:pt x="50" y="0"/>
                  </a:lnTo>
                  <a:lnTo>
                    <a:pt x="35"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3140" y="1871"/>
              <a:ext cx="50" cy="74"/>
            </a:xfrm>
            <a:custGeom>
              <a:avLst/>
              <a:gdLst>
                <a:gd name="T0" fmla="*/ 35 w 50"/>
                <a:gd name="T1" fmla="*/ 74 h 74"/>
                <a:gd name="T2" fmla="*/ 0 w 50"/>
                <a:gd name="T3" fmla="*/ 8 h 74"/>
                <a:gd name="T4" fmla="*/ 50 w 50"/>
                <a:gd name="T5" fmla="*/ 0 h 74"/>
                <a:gd name="T6" fmla="*/ 35 w 50"/>
                <a:gd name="T7" fmla="*/ 74 h 74"/>
              </a:gdLst>
              <a:ahLst/>
              <a:cxnLst>
                <a:cxn ang="0">
                  <a:pos x="T0" y="T1"/>
                </a:cxn>
                <a:cxn ang="0">
                  <a:pos x="T2" y="T3"/>
                </a:cxn>
                <a:cxn ang="0">
                  <a:pos x="T4" y="T5"/>
                </a:cxn>
                <a:cxn ang="0">
                  <a:pos x="T6" y="T7"/>
                </a:cxn>
              </a:cxnLst>
              <a:rect l="0" t="0" r="r" b="b"/>
              <a:pathLst>
                <a:path w="50" h="74">
                  <a:moveTo>
                    <a:pt x="35" y="74"/>
                  </a:moveTo>
                  <a:lnTo>
                    <a:pt x="0" y="8"/>
                  </a:lnTo>
                  <a:lnTo>
                    <a:pt x="50" y="0"/>
                  </a:lnTo>
                  <a:lnTo>
                    <a:pt x="35" y="74"/>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71"/>
            <p:cNvSpPr>
              <a:spLocks noChangeArrowheads="1"/>
            </p:cNvSpPr>
            <p:nvPr/>
          </p:nvSpPr>
          <p:spPr bwMode="auto">
            <a:xfrm>
              <a:off x="2860" y="1615"/>
              <a:ext cx="54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72"/>
            <p:cNvSpPr>
              <a:spLocks noChangeArrowheads="1"/>
            </p:cNvSpPr>
            <p:nvPr/>
          </p:nvSpPr>
          <p:spPr bwMode="auto">
            <a:xfrm>
              <a:off x="2857" y="1612"/>
              <a:ext cx="60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Available Views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73"/>
            <p:cNvSpPr>
              <a:spLocks noChangeShapeType="1"/>
            </p:cNvSpPr>
            <p:nvPr/>
          </p:nvSpPr>
          <p:spPr bwMode="auto">
            <a:xfrm>
              <a:off x="2414" y="1366"/>
              <a:ext cx="0" cy="825"/>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2390" y="2171"/>
              <a:ext cx="48" cy="71"/>
            </a:xfrm>
            <a:custGeom>
              <a:avLst/>
              <a:gdLst>
                <a:gd name="T0" fmla="*/ 24 w 48"/>
                <a:gd name="T1" fmla="*/ 71 h 71"/>
                <a:gd name="T2" fmla="*/ 0 w 48"/>
                <a:gd name="T3" fmla="*/ 0 h 71"/>
                <a:gd name="T4" fmla="*/ 48 w 48"/>
                <a:gd name="T5" fmla="*/ 0 h 71"/>
                <a:gd name="T6" fmla="*/ 24 w 48"/>
                <a:gd name="T7" fmla="*/ 71 h 71"/>
              </a:gdLst>
              <a:ahLst/>
              <a:cxnLst>
                <a:cxn ang="0">
                  <a:pos x="T0" y="T1"/>
                </a:cxn>
                <a:cxn ang="0">
                  <a:pos x="T2" y="T3"/>
                </a:cxn>
                <a:cxn ang="0">
                  <a:pos x="T4" y="T5"/>
                </a:cxn>
                <a:cxn ang="0">
                  <a:pos x="T6" y="T7"/>
                </a:cxn>
              </a:cxnLst>
              <a:rect l="0" t="0" r="r" b="b"/>
              <a:pathLst>
                <a:path w="48" h="71">
                  <a:moveTo>
                    <a:pt x="24" y="71"/>
                  </a:moveTo>
                  <a:lnTo>
                    <a:pt x="0" y="0"/>
                  </a:lnTo>
                  <a:lnTo>
                    <a:pt x="48" y="0"/>
                  </a:lnTo>
                  <a:lnTo>
                    <a:pt x="2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390" y="2171"/>
              <a:ext cx="48" cy="71"/>
            </a:xfrm>
            <a:custGeom>
              <a:avLst/>
              <a:gdLst>
                <a:gd name="T0" fmla="*/ 24 w 48"/>
                <a:gd name="T1" fmla="*/ 71 h 71"/>
                <a:gd name="T2" fmla="*/ 0 w 48"/>
                <a:gd name="T3" fmla="*/ 0 h 71"/>
                <a:gd name="T4" fmla="*/ 48 w 48"/>
                <a:gd name="T5" fmla="*/ 0 h 71"/>
                <a:gd name="T6" fmla="*/ 24 w 48"/>
                <a:gd name="T7" fmla="*/ 71 h 71"/>
              </a:gdLst>
              <a:ahLst/>
              <a:cxnLst>
                <a:cxn ang="0">
                  <a:pos x="T0" y="T1"/>
                </a:cxn>
                <a:cxn ang="0">
                  <a:pos x="T2" y="T3"/>
                </a:cxn>
                <a:cxn ang="0">
                  <a:pos x="T4" y="T5"/>
                </a:cxn>
                <a:cxn ang="0">
                  <a:pos x="T6" y="T7"/>
                </a:cxn>
              </a:cxnLst>
              <a:rect l="0" t="0" r="r" b="b"/>
              <a:pathLst>
                <a:path w="48" h="71">
                  <a:moveTo>
                    <a:pt x="24" y="71"/>
                  </a:moveTo>
                  <a:lnTo>
                    <a:pt x="0" y="0"/>
                  </a:lnTo>
                  <a:lnTo>
                    <a:pt x="48" y="0"/>
                  </a:lnTo>
                  <a:lnTo>
                    <a:pt x="24" y="71"/>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p:cNvSpPr>
              <a:spLocks noChangeArrowheads="1"/>
            </p:cNvSpPr>
            <p:nvPr/>
          </p:nvSpPr>
          <p:spPr bwMode="auto">
            <a:xfrm>
              <a:off x="2162" y="1764"/>
              <a:ext cx="504" cy="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p:cNvSpPr>
              <a:spLocks noChangeArrowheads="1"/>
            </p:cNvSpPr>
            <p:nvPr/>
          </p:nvSpPr>
          <p:spPr bwMode="auto">
            <a:xfrm>
              <a:off x="2159" y="1761"/>
              <a:ext cx="55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Factory Colors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Line 78"/>
            <p:cNvSpPr>
              <a:spLocks noChangeShapeType="1"/>
            </p:cNvSpPr>
            <p:nvPr/>
          </p:nvSpPr>
          <p:spPr bwMode="auto">
            <a:xfrm>
              <a:off x="2761" y="2769"/>
              <a:ext cx="737" cy="63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p:cNvSpPr>
              <a:spLocks/>
            </p:cNvSpPr>
            <p:nvPr/>
          </p:nvSpPr>
          <p:spPr bwMode="auto">
            <a:xfrm>
              <a:off x="2723" y="2736"/>
              <a:ext cx="70" cy="66"/>
            </a:xfrm>
            <a:custGeom>
              <a:avLst/>
              <a:gdLst>
                <a:gd name="T0" fmla="*/ 0 w 70"/>
                <a:gd name="T1" fmla="*/ 0 h 66"/>
                <a:gd name="T2" fmla="*/ 70 w 70"/>
                <a:gd name="T3" fmla="*/ 27 h 66"/>
                <a:gd name="T4" fmla="*/ 37 w 70"/>
                <a:gd name="T5" fmla="*/ 66 h 66"/>
                <a:gd name="T6" fmla="*/ 0 w 70"/>
                <a:gd name="T7" fmla="*/ 0 h 66"/>
              </a:gdLst>
              <a:ahLst/>
              <a:cxnLst>
                <a:cxn ang="0">
                  <a:pos x="T0" y="T1"/>
                </a:cxn>
                <a:cxn ang="0">
                  <a:pos x="T2" y="T3"/>
                </a:cxn>
                <a:cxn ang="0">
                  <a:pos x="T4" y="T5"/>
                </a:cxn>
                <a:cxn ang="0">
                  <a:pos x="T6" y="T7"/>
                </a:cxn>
              </a:cxnLst>
              <a:rect l="0" t="0" r="r" b="b"/>
              <a:pathLst>
                <a:path w="70" h="66">
                  <a:moveTo>
                    <a:pt x="0" y="0"/>
                  </a:moveTo>
                  <a:lnTo>
                    <a:pt x="70" y="27"/>
                  </a:lnTo>
                  <a:lnTo>
                    <a:pt x="37" y="6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auto">
            <a:xfrm>
              <a:off x="2723" y="2736"/>
              <a:ext cx="70" cy="66"/>
            </a:xfrm>
            <a:custGeom>
              <a:avLst/>
              <a:gdLst>
                <a:gd name="T0" fmla="*/ 0 w 70"/>
                <a:gd name="T1" fmla="*/ 0 h 66"/>
                <a:gd name="T2" fmla="*/ 70 w 70"/>
                <a:gd name="T3" fmla="*/ 27 h 66"/>
                <a:gd name="T4" fmla="*/ 37 w 70"/>
                <a:gd name="T5" fmla="*/ 66 h 66"/>
                <a:gd name="T6" fmla="*/ 0 w 70"/>
                <a:gd name="T7" fmla="*/ 0 h 66"/>
              </a:gdLst>
              <a:ahLst/>
              <a:cxnLst>
                <a:cxn ang="0">
                  <a:pos x="T0" y="T1"/>
                </a:cxn>
                <a:cxn ang="0">
                  <a:pos x="T2" y="T3"/>
                </a:cxn>
                <a:cxn ang="0">
                  <a:pos x="T4" y="T5"/>
                </a:cxn>
                <a:cxn ang="0">
                  <a:pos x="T6" y="T7"/>
                </a:cxn>
              </a:cxnLst>
              <a:rect l="0" t="0" r="r" b="b"/>
              <a:pathLst>
                <a:path w="70" h="66">
                  <a:moveTo>
                    <a:pt x="0" y="0"/>
                  </a:moveTo>
                  <a:lnTo>
                    <a:pt x="70" y="27"/>
                  </a:lnTo>
                  <a:lnTo>
                    <a:pt x="37" y="66"/>
                  </a:lnTo>
                  <a:lnTo>
                    <a:pt x="0"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81"/>
            <p:cNvSpPr>
              <a:spLocks noChangeArrowheads="1"/>
            </p:cNvSpPr>
            <p:nvPr/>
          </p:nvSpPr>
          <p:spPr bwMode="auto">
            <a:xfrm>
              <a:off x="2831" y="3031"/>
              <a:ext cx="558"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2"/>
            <p:cNvSpPr>
              <a:spLocks noChangeArrowheads="1"/>
            </p:cNvSpPr>
            <p:nvPr/>
          </p:nvSpPr>
          <p:spPr bwMode="auto">
            <a:xfrm>
              <a:off x="2851" y="3028"/>
              <a:ext cx="56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Selected Color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Line 83"/>
            <p:cNvSpPr>
              <a:spLocks noChangeShapeType="1"/>
            </p:cNvSpPr>
            <p:nvPr/>
          </p:nvSpPr>
          <p:spPr bwMode="auto">
            <a:xfrm flipV="1">
              <a:off x="4283" y="2728"/>
              <a:ext cx="121" cy="538"/>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4"/>
            <p:cNvSpPr>
              <a:spLocks/>
            </p:cNvSpPr>
            <p:nvPr/>
          </p:nvSpPr>
          <p:spPr bwMode="auto">
            <a:xfrm>
              <a:off x="4374" y="2679"/>
              <a:ext cx="48" cy="75"/>
            </a:xfrm>
            <a:custGeom>
              <a:avLst/>
              <a:gdLst>
                <a:gd name="T0" fmla="*/ 40 w 48"/>
                <a:gd name="T1" fmla="*/ 0 h 75"/>
                <a:gd name="T2" fmla="*/ 48 w 48"/>
                <a:gd name="T3" fmla="*/ 75 h 75"/>
                <a:gd name="T4" fmla="*/ 0 w 48"/>
                <a:gd name="T5" fmla="*/ 64 h 75"/>
                <a:gd name="T6" fmla="*/ 40 w 48"/>
                <a:gd name="T7" fmla="*/ 0 h 75"/>
              </a:gdLst>
              <a:ahLst/>
              <a:cxnLst>
                <a:cxn ang="0">
                  <a:pos x="T0" y="T1"/>
                </a:cxn>
                <a:cxn ang="0">
                  <a:pos x="T2" y="T3"/>
                </a:cxn>
                <a:cxn ang="0">
                  <a:pos x="T4" y="T5"/>
                </a:cxn>
                <a:cxn ang="0">
                  <a:pos x="T6" y="T7"/>
                </a:cxn>
              </a:cxnLst>
              <a:rect l="0" t="0" r="r" b="b"/>
              <a:pathLst>
                <a:path w="48" h="75">
                  <a:moveTo>
                    <a:pt x="40" y="0"/>
                  </a:moveTo>
                  <a:lnTo>
                    <a:pt x="48" y="75"/>
                  </a:lnTo>
                  <a:lnTo>
                    <a:pt x="0" y="64"/>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5"/>
            <p:cNvSpPr>
              <a:spLocks/>
            </p:cNvSpPr>
            <p:nvPr/>
          </p:nvSpPr>
          <p:spPr bwMode="auto">
            <a:xfrm>
              <a:off x="4374" y="2679"/>
              <a:ext cx="48" cy="75"/>
            </a:xfrm>
            <a:custGeom>
              <a:avLst/>
              <a:gdLst>
                <a:gd name="T0" fmla="*/ 40 w 48"/>
                <a:gd name="T1" fmla="*/ 0 h 75"/>
                <a:gd name="T2" fmla="*/ 48 w 48"/>
                <a:gd name="T3" fmla="*/ 75 h 75"/>
                <a:gd name="T4" fmla="*/ 0 w 48"/>
                <a:gd name="T5" fmla="*/ 64 h 75"/>
                <a:gd name="T6" fmla="*/ 40 w 48"/>
                <a:gd name="T7" fmla="*/ 0 h 75"/>
              </a:gdLst>
              <a:ahLst/>
              <a:cxnLst>
                <a:cxn ang="0">
                  <a:pos x="T0" y="T1"/>
                </a:cxn>
                <a:cxn ang="0">
                  <a:pos x="T2" y="T3"/>
                </a:cxn>
                <a:cxn ang="0">
                  <a:pos x="T4" y="T5"/>
                </a:cxn>
                <a:cxn ang="0">
                  <a:pos x="T6" y="T7"/>
                </a:cxn>
              </a:cxnLst>
              <a:rect l="0" t="0" r="r" b="b"/>
              <a:pathLst>
                <a:path w="48" h="75">
                  <a:moveTo>
                    <a:pt x="40" y="0"/>
                  </a:moveTo>
                  <a:lnTo>
                    <a:pt x="48" y="75"/>
                  </a:lnTo>
                  <a:lnTo>
                    <a:pt x="0" y="64"/>
                  </a:lnTo>
                  <a:lnTo>
                    <a:pt x="40"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6"/>
            <p:cNvSpPr>
              <a:spLocks noChangeArrowheads="1"/>
            </p:cNvSpPr>
            <p:nvPr/>
          </p:nvSpPr>
          <p:spPr bwMode="auto">
            <a:xfrm>
              <a:off x="4141" y="2890"/>
              <a:ext cx="414"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7"/>
            <p:cNvSpPr>
              <a:spLocks noChangeArrowheads="1"/>
            </p:cNvSpPr>
            <p:nvPr/>
          </p:nvSpPr>
          <p:spPr bwMode="auto">
            <a:xfrm>
              <a:off x="4249" y="2887"/>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8"/>
            <p:cNvSpPr>
              <a:spLocks noChangeArrowheads="1"/>
            </p:cNvSpPr>
            <p:nvPr/>
          </p:nvSpPr>
          <p:spPr bwMode="auto">
            <a:xfrm>
              <a:off x="4139" y="2972"/>
              <a:ext cx="46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Line 89"/>
            <p:cNvSpPr>
              <a:spLocks noChangeShapeType="1"/>
            </p:cNvSpPr>
            <p:nvPr/>
          </p:nvSpPr>
          <p:spPr bwMode="auto">
            <a:xfrm flipV="1">
              <a:off x="4283" y="3016"/>
              <a:ext cx="754" cy="39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0"/>
            <p:cNvSpPr>
              <a:spLocks/>
            </p:cNvSpPr>
            <p:nvPr/>
          </p:nvSpPr>
          <p:spPr bwMode="auto">
            <a:xfrm>
              <a:off x="5006" y="2993"/>
              <a:ext cx="75" cy="55"/>
            </a:xfrm>
            <a:custGeom>
              <a:avLst/>
              <a:gdLst>
                <a:gd name="T0" fmla="*/ 75 w 75"/>
                <a:gd name="T1" fmla="*/ 0 h 55"/>
                <a:gd name="T2" fmla="*/ 24 w 75"/>
                <a:gd name="T3" fmla="*/ 55 h 55"/>
                <a:gd name="T4" fmla="*/ 0 w 75"/>
                <a:gd name="T5" fmla="*/ 10 h 55"/>
                <a:gd name="T6" fmla="*/ 75 w 75"/>
                <a:gd name="T7" fmla="*/ 0 h 55"/>
              </a:gdLst>
              <a:ahLst/>
              <a:cxnLst>
                <a:cxn ang="0">
                  <a:pos x="T0" y="T1"/>
                </a:cxn>
                <a:cxn ang="0">
                  <a:pos x="T2" y="T3"/>
                </a:cxn>
                <a:cxn ang="0">
                  <a:pos x="T4" y="T5"/>
                </a:cxn>
                <a:cxn ang="0">
                  <a:pos x="T6" y="T7"/>
                </a:cxn>
              </a:cxnLst>
              <a:rect l="0" t="0" r="r" b="b"/>
              <a:pathLst>
                <a:path w="75" h="55">
                  <a:moveTo>
                    <a:pt x="75" y="0"/>
                  </a:moveTo>
                  <a:lnTo>
                    <a:pt x="24" y="55"/>
                  </a:lnTo>
                  <a:lnTo>
                    <a:pt x="0" y="1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1"/>
            <p:cNvSpPr>
              <a:spLocks/>
            </p:cNvSpPr>
            <p:nvPr/>
          </p:nvSpPr>
          <p:spPr bwMode="auto">
            <a:xfrm>
              <a:off x="5006" y="2993"/>
              <a:ext cx="75" cy="55"/>
            </a:xfrm>
            <a:custGeom>
              <a:avLst/>
              <a:gdLst>
                <a:gd name="T0" fmla="*/ 75 w 75"/>
                <a:gd name="T1" fmla="*/ 0 h 55"/>
                <a:gd name="T2" fmla="*/ 24 w 75"/>
                <a:gd name="T3" fmla="*/ 55 h 55"/>
                <a:gd name="T4" fmla="*/ 0 w 75"/>
                <a:gd name="T5" fmla="*/ 10 h 55"/>
                <a:gd name="T6" fmla="*/ 75 w 75"/>
                <a:gd name="T7" fmla="*/ 0 h 55"/>
              </a:gdLst>
              <a:ahLst/>
              <a:cxnLst>
                <a:cxn ang="0">
                  <a:pos x="T0" y="T1"/>
                </a:cxn>
                <a:cxn ang="0">
                  <a:pos x="T2" y="T3"/>
                </a:cxn>
                <a:cxn ang="0">
                  <a:pos x="T4" y="T5"/>
                </a:cxn>
                <a:cxn ang="0">
                  <a:pos x="T6" y="T7"/>
                </a:cxn>
              </a:cxnLst>
              <a:rect l="0" t="0" r="r" b="b"/>
              <a:pathLst>
                <a:path w="75" h="55">
                  <a:moveTo>
                    <a:pt x="75" y="0"/>
                  </a:moveTo>
                  <a:lnTo>
                    <a:pt x="24" y="55"/>
                  </a:lnTo>
                  <a:lnTo>
                    <a:pt x="0" y="10"/>
                  </a:lnTo>
                  <a:lnTo>
                    <a:pt x="75"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2"/>
            <p:cNvSpPr>
              <a:spLocks noChangeArrowheads="1"/>
            </p:cNvSpPr>
            <p:nvPr/>
          </p:nvSpPr>
          <p:spPr bwMode="auto">
            <a:xfrm>
              <a:off x="4541" y="3116"/>
              <a:ext cx="281"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3"/>
            <p:cNvSpPr>
              <a:spLocks noChangeArrowheads="1"/>
            </p:cNvSpPr>
            <p:nvPr/>
          </p:nvSpPr>
          <p:spPr bwMode="auto">
            <a:xfrm>
              <a:off x="4558" y="311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Library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94"/>
            <p:cNvSpPr>
              <a:spLocks noChangeArrowheads="1"/>
            </p:cNvSpPr>
            <p:nvPr/>
          </p:nvSpPr>
          <p:spPr bwMode="auto">
            <a:xfrm>
              <a:off x="4538" y="3199"/>
              <a:ext cx="33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Line 95"/>
            <p:cNvSpPr>
              <a:spLocks noChangeShapeType="1"/>
            </p:cNvSpPr>
            <p:nvPr/>
          </p:nvSpPr>
          <p:spPr bwMode="auto">
            <a:xfrm>
              <a:off x="3329" y="2591"/>
              <a:ext cx="341" cy="631"/>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6"/>
            <p:cNvSpPr>
              <a:spLocks/>
            </p:cNvSpPr>
            <p:nvPr/>
          </p:nvSpPr>
          <p:spPr bwMode="auto">
            <a:xfrm>
              <a:off x="3638" y="3192"/>
              <a:ext cx="56" cy="74"/>
            </a:xfrm>
            <a:custGeom>
              <a:avLst/>
              <a:gdLst>
                <a:gd name="T0" fmla="*/ 56 w 56"/>
                <a:gd name="T1" fmla="*/ 74 h 74"/>
                <a:gd name="T2" fmla="*/ 0 w 56"/>
                <a:gd name="T3" fmla="*/ 23 h 74"/>
                <a:gd name="T4" fmla="*/ 45 w 56"/>
                <a:gd name="T5" fmla="*/ 0 h 74"/>
                <a:gd name="T6" fmla="*/ 56 w 56"/>
                <a:gd name="T7" fmla="*/ 74 h 74"/>
              </a:gdLst>
              <a:ahLst/>
              <a:cxnLst>
                <a:cxn ang="0">
                  <a:pos x="T0" y="T1"/>
                </a:cxn>
                <a:cxn ang="0">
                  <a:pos x="T2" y="T3"/>
                </a:cxn>
                <a:cxn ang="0">
                  <a:pos x="T4" y="T5"/>
                </a:cxn>
                <a:cxn ang="0">
                  <a:pos x="T6" y="T7"/>
                </a:cxn>
              </a:cxnLst>
              <a:rect l="0" t="0" r="r" b="b"/>
              <a:pathLst>
                <a:path w="56" h="74">
                  <a:moveTo>
                    <a:pt x="56" y="74"/>
                  </a:moveTo>
                  <a:lnTo>
                    <a:pt x="0" y="23"/>
                  </a:lnTo>
                  <a:lnTo>
                    <a:pt x="45" y="0"/>
                  </a:lnTo>
                  <a:lnTo>
                    <a:pt x="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7"/>
            <p:cNvSpPr>
              <a:spLocks/>
            </p:cNvSpPr>
            <p:nvPr/>
          </p:nvSpPr>
          <p:spPr bwMode="auto">
            <a:xfrm>
              <a:off x="3638" y="3192"/>
              <a:ext cx="56" cy="74"/>
            </a:xfrm>
            <a:custGeom>
              <a:avLst/>
              <a:gdLst>
                <a:gd name="T0" fmla="*/ 56 w 56"/>
                <a:gd name="T1" fmla="*/ 74 h 74"/>
                <a:gd name="T2" fmla="*/ 0 w 56"/>
                <a:gd name="T3" fmla="*/ 23 h 74"/>
                <a:gd name="T4" fmla="*/ 45 w 56"/>
                <a:gd name="T5" fmla="*/ 0 h 74"/>
                <a:gd name="T6" fmla="*/ 56 w 56"/>
                <a:gd name="T7" fmla="*/ 74 h 74"/>
              </a:gdLst>
              <a:ahLst/>
              <a:cxnLst>
                <a:cxn ang="0">
                  <a:pos x="T0" y="T1"/>
                </a:cxn>
                <a:cxn ang="0">
                  <a:pos x="T2" y="T3"/>
                </a:cxn>
                <a:cxn ang="0">
                  <a:pos x="T4" y="T5"/>
                </a:cxn>
                <a:cxn ang="0">
                  <a:pos x="T6" y="T7"/>
                </a:cxn>
              </a:cxnLst>
              <a:rect l="0" t="0" r="r" b="b"/>
              <a:pathLst>
                <a:path w="56" h="74">
                  <a:moveTo>
                    <a:pt x="56" y="74"/>
                  </a:moveTo>
                  <a:lnTo>
                    <a:pt x="0" y="23"/>
                  </a:lnTo>
                  <a:lnTo>
                    <a:pt x="45" y="0"/>
                  </a:lnTo>
                  <a:lnTo>
                    <a:pt x="56" y="74"/>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8"/>
            <p:cNvSpPr>
              <a:spLocks noChangeArrowheads="1"/>
            </p:cNvSpPr>
            <p:nvPr/>
          </p:nvSpPr>
          <p:spPr bwMode="auto">
            <a:xfrm>
              <a:off x="3342" y="2887"/>
              <a:ext cx="340"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9"/>
            <p:cNvSpPr>
              <a:spLocks noChangeArrowheads="1"/>
            </p:cNvSpPr>
            <p:nvPr/>
          </p:nvSpPr>
          <p:spPr bwMode="auto">
            <a:xfrm>
              <a:off x="3340" y="2884"/>
              <a:ext cx="3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New View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Line 100"/>
            <p:cNvSpPr>
              <a:spLocks noChangeShapeType="1"/>
            </p:cNvSpPr>
            <p:nvPr/>
          </p:nvSpPr>
          <p:spPr bwMode="auto">
            <a:xfrm>
              <a:off x="2570" y="2889"/>
              <a:ext cx="890" cy="766"/>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1"/>
            <p:cNvSpPr>
              <a:spLocks/>
            </p:cNvSpPr>
            <p:nvPr/>
          </p:nvSpPr>
          <p:spPr bwMode="auto">
            <a:xfrm>
              <a:off x="3428" y="3622"/>
              <a:ext cx="70" cy="65"/>
            </a:xfrm>
            <a:custGeom>
              <a:avLst/>
              <a:gdLst>
                <a:gd name="T0" fmla="*/ 70 w 70"/>
                <a:gd name="T1" fmla="*/ 65 h 65"/>
                <a:gd name="T2" fmla="*/ 0 w 70"/>
                <a:gd name="T3" fmla="*/ 38 h 65"/>
                <a:gd name="T4" fmla="*/ 33 w 70"/>
                <a:gd name="T5" fmla="*/ 0 h 65"/>
                <a:gd name="T6" fmla="*/ 70 w 70"/>
                <a:gd name="T7" fmla="*/ 65 h 65"/>
              </a:gdLst>
              <a:ahLst/>
              <a:cxnLst>
                <a:cxn ang="0">
                  <a:pos x="T0" y="T1"/>
                </a:cxn>
                <a:cxn ang="0">
                  <a:pos x="T2" y="T3"/>
                </a:cxn>
                <a:cxn ang="0">
                  <a:pos x="T4" y="T5"/>
                </a:cxn>
                <a:cxn ang="0">
                  <a:pos x="T6" y="T7"/>
                </a:cxn>
              </a:cxnLst>
              <a:rect l="0" t="0" r="r" b="b"/>
              <a:pathLst>
                <a:path w="70" h="65">
                  <a:moveTo>
                    <a:pt x="70" y="65"/>
                  </a:moveTo>
                  <a:lnTo>
                    <a:pt x="0" y="38"/>
                  </a:lnTo>
                  <a:lnTo>
                    <a:pt x="33" y="0"/>
                  </a:lnTo>
                  <a:lnTo>
                    <a:pt x="7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2"/>
            <p:cNvSpPr>
              <a:spLocks/>
            </p:cNvSpPr>
            <p:nvPr/>
          </p:nvSpPr>
          <p:spPr bwMode="auto">
            <a:xfrm>
              <a:off x="3428" y="3622"/>
              <a:ext cx="70" cy="65"/>
            </a:xfrm>
            <a:custGeom>
              <a:avLst/>
              <a:gdLst>
                <a:gd name="T0" fmla="*/ 70 w 70"/>
                <a:gd name="T1" fmla="*/ 65 h 65"/>
                <a:gd name="T2" fmla="*/ 0 w 70"/>
                <a:gd name="T3" fmla="*/ 38 h 65"/>
                <a:gd name="T4" fmla="*/ 33 w 70"/>
                <a:gd name="T5" fmla="*/ 0 h 65"/>
                <a:gd name="T6" fmla="*/ 70 w 70"/>
                <a:gd name="T7" fmla="*/ 65 h 65"/>
              </a:gdLst>
              <a:ahLst/>
              <a:cxnLst>
                <a:cxn ang="0">
                  <a:pos x="T0" y="T1"/>
                </a:cxn>
                <a:cxn ang="0">
                  <a:pos x="T2" y="T3"/>
                </a:cxn>
                <a:cxn ang="0">
                  <a:pos x="T4" y="T5"/>
                </a:cxn>
                <a:cxn ang="0">
                  <a:pos x="T6" y="T7"/>
                </a:cxn>
              </a:cxnLst>
              <a:rect l="0" t="0" r="r" b="b"/>
              <a:pathLst>
                <a:path w="70" h="65">
                  <a:moveTo>
                    <a:pt x="70" y="65"/>
                  </a:moveTo>
                  <a:lnTo>
                    <a:pt x="0" y="38"/>
                  </a:lnTo>
                  <a:lnTo>
                    <a:pt x="33" y="0"/>
                  </a:lnTo>
                  <a:lnTo>
                    <a:pt x="70" y="65"/>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3"/>
            <p:cNvSpPr>
              <a:spLocks noChangeArrowheads="1"/>
            </p:cNvSpPr>
            <p:nvPr/>
          </p:nvSpPr>
          <p:spPr bwMode="auto">
            <a:xfrm>
              <a:off x="2851" y="3205"/>
              <a:ext cx="366"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4"/>
            <p:cNvSpPr>
              <a:spLocks noChangeArrowheads="1"/>
            </p:cNvSpPr>
            <p:nvPr/>
          </p:nvSpPr>
          <p:spPr bwMode="auto">
            <a:xfrm>
              <a:off x="2848" y="3202"/>
              <a:ext cx="41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 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5"/>
            <p:cNvSpPr>
              <a:spLocks noChangeArrowheads="1"/>
            </p:cNvSpPr>
            <p:nvPr/>
          </p:nvSpPr>
          <p:spPr bwMode="auto">
            <a:xfrm>
              <a:off x="2851" y="3288"/>
              <a:ext cx="41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new color.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6"/>
            <p:cNvSpPr>
              <a:spLocks noChangeArrowheads="1"/>
            </p:cNvSpPr>
            <p:nvPr/>
          </p:nvSpPr>
          <p:spPr bwMode="auto">
            <a:xfrm>
              <a:off x="3735" y="2548"/>
              <a:ext cx="2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7"/>
            <p:cNvSpPr>
              <a:spLocks noChangeArrowheads="1"/>
            </p:cNvSpPr>
            <p:nvPr/>
          </p:nvSpPr>
          <p:spPr bwMode="auto">
            <a:xfrm>
              <a:off x="3735" y="2634"/>
              <a:ext cx="26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8"/>
            <p:cNvSpPr>
              <a:spLocks noChangeArrowheads="1"/>
            </p:cNvSpPr>
            <p:nvPr/>
          </p:nvSpPr>
          <p:spPr bwMode="auto">
            <a:xfrm>
              <a:off x="3143" y="4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Line 109"/>
            <p:cNvSpPr>
              <a:spLocks noChangeShapeType="1"/>
            </p:cNvSpPr>
            <p:nvPr/>
          </p:nvSpPr>
          <p:spPr bwMode="auto">
            <a:xfrm>
              <a:off x="3890" y="2337"/>
              <a:ext cx="41" cy="86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0"/>
            <p:cNvSpPr>
              <a:spLocks/>
            </p:cNvSpPr>
            <p:nvPr/>
          </p:nvSpPr>
          <p:spPr bwMode="auto">
            <a:xfrm>
              <a:off x="3904" y="3181"/>
              <a:ext cx="50" cy="72"/>
            </a:xfrm>
            <a:custGeom>
              <a:avLst/>
              <a:gdLst>
                <a:gd name="T0" fmla="*/ 28 w 50"/>
                <a:gd name="T1" fmla="*/ 72 h 72"/>
                <a:gd name="T2" fmla="*/ 0 w 50"/>
                <a:gd name="T3" fmla="*/ 2 h 72"/>
                <a:gd name="T4" fmla="*/ 50 w 50"/>
                <a:gd name="T5" fmla="*/ 0 h 72"/>
                <a:gd name="T6" fmla="*/ 28 w 50"/>
                <a:gd name="T7" fmla="*/ 72 h 72"/>
              </a:gdLst>
              <a:ahLst/>
              <a:cxnLst>
                <a:cxn ang="0">
                  <a:pos x="T0" y="T1"/>
                </a:cxn>
                <a:cxn ang="0">
                  <a:pos x="T2" y="T3"/>
                </a:cxn>
                <a:cxn ang="0">
                  <a:pos x="T4" y="T5"/>
                </a:cxn>
                <a:cxn ang="0">
                  <a:pos x="T6" y="T7"/>
                </a:cxn>
              </a:cxnLst>
              <a:rect l="0" t="0" r="r" b="b"/>
              <a:pathLst>
                <a:path w="50" h="72">
                  <a:moveTo>
                    <a:pt x="28" y="72"/>
                  </a:moveTo>
                  <a:lnTo>
                    <a:pt x="0" y="2"/>
                  </a:lnTo>
                  <a:lnTo>
                    <a:pt x="50" y="0"/>
                  </a:lnTo>
                  <a:lnTo>
                    <a:pt x="2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1"/>
            <p:cNvSpPr>
              <a:spLocks/>
            </p:cNvSpPr>
            <p:nvPr/>
          </p:nvSpPr>
          <p:spPr bwMode="auto">
            <a:xfrm>
              <a:off x="3904" y="3181"/>
              <a:ext cx="50" cy="72"/>
            </a:xfrm>
            <a:custGeom>
              <a:avLst/>
              <a:gdLst>
                <a:gd name="T0" fmla="*/ 28 w 50"/>
                <a:gd name="T1" fmla="*/ 72 h 72"/>
                <a:gd name="T2" fmla="*/ 0 w 50"/>
                <a:gd name="T3" fmla="*/ 2 h 72"/>
                <a:gd name="T4" fmla="*/ 50 w 50"/>
                <a:gd name="T5" fmla="*/ 0 h 72"/>
                <a:gd name="T6" fmla="*/ 28 w 50"/>
                <a:gd name="T7" fmla="*/ 72 h 72"/>
              </a:gdLst>
              <a:ahLst/>
              <a:cxnLst>
                <a:cxn ang="0">
                  <a:pos x="T0" y="T1"/>
                </a:cxn>
                <a:cxn ang="0">
                  <a:pos x="T2" y="T3"/>
                </a:cxn>
                <a:cxn ang="0">
                  <a:pos x="T4" y="T5"/>
                </a:cxn>
                <a:cxn ang="0">
                  <a:pos x="T6" y="T7"/>
                </a:cxn>
              </a:cxnLst>
              <a:rect l="0" t="0" r="r" b="b"/>
              <a:pathLst>
                <a:path w="50" h="72">
                  <a:moveTo>
                    <a:pt x="28" y="72"/>
                  </a:moveTo>
                  <a:lnTo>
                    <a:pt x="0" y="2"/>
                  </a:lnTo>
                  <a:lnTo>
                    <a:pt x="50" y="0"/>
                  </a:lnTo>
                  <a:lnTo>
                    <a:pt x="28" y="72"/>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12"/>
            <p:cNvSpPr>
              <a:spLocks noChangeShapeType="1"/>
            </p:cNvSpPr>
            <p:nvPr/>
          </p:nvSpPr>
          <p:spPr bwMode="auto">
            <a:xfrm flipV="1">
              <a:off x="4332" y="2716"/>
              <a:ext cx="238" cy="53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3"/>
            <p:cNvSpPr>
              <a:spLocks/>
            </p:cNvSpPr>
            <p:nvPr/>
          </p:nvSpPr>
          <p:spPr bwMode="auto">
            <a:xfrm>
              <a:off x="4312" y="3220"/>
              <a:ext cx="51" cy="75"/>
            </a:xfrm>
            <a:custGeom>
              <a:avLst/>
              <a:gdLst>
                <a:gd name="T0" fmla="*/ 0 w 51"/>
                <a:gd name="T1" fmla="*/ 75 h 75"/>
                <a:gd name="T2" fmla="*/ 5 w 51"/>
                <a:gd name="T3" fmla="*/ 0 h 75"/>
                <a:gd name="T4" fmla="*/ 51 w 51"/>
                <a:gd name="T5" fmla="*/ 20 h 75"/>
                <a:gd name="T6" fmla="*/ 0 w 51"/>
                <a:gd name="T7" fmla="*/ 75 h 75"/>
              </a:gdLst>
              <a:ahLst/>
              <a:cxnLst>
                <a:cxn ang="0">
                  <a:pos x="T0" y="T1"/>
                </a:cxn>
                <a:cxn ang="0">
                  <a:pos x="T2" y="T3"/>
                </a:cxn>
                <a:cxn ang="0">
                  <a:pos x="T4" y="T5"/>
                </a:cxn>
                <a:cxn ang="0">
                  <a:pos x="T6" y="T7"/>
                </a:cxn>
              </a:cxnLst>
              <a:rect l="0" t="0" r="r" b="b"/>
              <a:pathLst>
                <a:path w="51" h="75">
                  <a:moveTo>
                    <a:pt x="0" y="75"/>
                  </a:moveTo>
                  <a:lnTo>
                    <a:pt x="5" y="0"/>
                  </a:lnTo>
                  <a:lnTo>
                    <a:pt x="51" y="2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4"/>
            <p:cNvSpPr>
              <a:spLocks/>
            </p:cNvSpPr>
            <p:nvPr/>
          </p:nvSpPr>
          <p:spPr bwMode="auto">
            <a:xfrm>
              <a:off x="4312" y="3220"/>
              <a:ext cx="51" cy="75"/>
            </a:xfrm>
            <a:custGeom>
              <a:avLst/>
              <a:gdLst>
                <a:gd name="T0" fmla="*/ 0 w 51"/>
                <a:gd name="T1" fmla="*/ 75 h 75"/>
                <a:gd name="T2" fmla="*/ 5 w 51"/>
                <a:gd name="T3" fmla="*/ 0 h 75"/>
                <a:gd name="T4" fmla="*/ 51 w 51"/>
                <a:gd name="T5" fmla="*/ 20 h 75"/>
                <a:gd name="T6" fmla="*/ 0 w 51"/>
                <a:gd name="T7" fmla="*/ 75 h 75"/>
              </a:gdLst>
              <a:ahLst/>
              <a:cxnLst>
                <a:cxn ang="0">
                  <a:pos x="T0" y="T1"/>
                </a:cxn>
                <a:cxn ang="0">
                  <a:pos x="T2" y="T3"/>
                </a:cxn>
                <a:cxn ang="0">
                  <a:pos x="T4" y="T5"/>
                </a:cxn>
                <a:cxn ang="0">
                  <a:pos x="T6" y="T7"/>
                </a:cxn>
              </a:cxnLst>
              <a:rect l="0" t="0" r="r" b="b"/>
              <a:pathLst>
                <a:path w="51" h="75">
                  <a:moveTo>
                    <a:pt x="0" y="75"/>
                  </a:moveTo>
                  <a:lnTo>
                    <a:pt x="5" y="0"/>
                  </a:lnTo>
                  <a:lnTo>
                    <a:pt x="51" y="20"/>
                  </a:lnTo>
                  <a:lnTo>
                    <a:pt x="0" y="75"/>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5"/>
            <p:cNvSpPr>
              <a:spLocks noChangeArrowheads="1"/>
            </p:cNvSpPr>
            <p:nvPr/>
          </p:nvSpPr>
          <p:spPr bwMode="auto">
            <a:xfrm>
              <a:off x="4387" y="2805"/>
              <a:ext cx="58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Save Response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Line 116"/>
            <p:cNvSpPr>
              <a:spLocks noChangeShapeType="1"/>
            </p:cNvSpPr>
            <p:nvPr/>
          </p:nvSpPr>
          <p:spPr bwMode="auto">
            <a:xfrm flipV="1">
              <a:off x="4327" y="3094"/>
              <a:ext cx="998" cy="569"/>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7"/>
            <p:cNvSpPr>
              <a:spLocks/>
            </p:cNvSpPr>
            <p:nvPr/>
          </p:nvSpPr>
          <p:spPr bwMode="auto">
            <a:xfrm>
              <a:off x="4283" y="3630"/>
              <a:ext cx="74" cy="57"/>
            </a:xfrm>
            <a:custGeom>
              <a:avLst/>
              <a:gdLst>
                <a:gd name="T0" fmla="*/ 0 w 74"/>
                <a:gd name="T1" fmla="*/ 57 h 57"/>
                <a:gd name="T2" fmla="*/ 49 w 74"/>
                <a:gd name="T3" fmla="*/ 0 h 57"/>
                <a:gd name="T4" fmla="*/ 74 w 74"/>
                <a:gd name="T5" fmla="*/ 44 h 57"/>
                <a:gd name="T6" fmla="*/ 0 w 74"/>
                <a:gd name="T7" fmla="*/ 57 h 57"/>
              </a:gdLst>
              <a:ahLst/>
              <a:cxnLst>
                <a:cxn ang="0">
                  <a:pos x="T0" y="T1"/>
                </a:cxn>
                <a:cxn ang="0">
                  <a:pos x="T2" y="T3"/>
                </a:cxn>
                <a:cxn ang="0">
                  <a:pos x="T4" y="T5"/>
                </a:cxn>
                <a:cxn ang="0">
                  <a:pos x="T6" y="T7"/>
                </a:cxn>
              </a:cxnLst>
              <a:rect l="0" t="0" r="r" b="b"/>
              <a:pathLst>
                <a:path w="74" h="57">
                  <a:moveTo>
                    <a:pt x="0" y="57"/>
                  </a:moveTo>
                  <a:lnTo>
                    <a:pt x="49" y="0"/>
                  </a:lnTo>
                  <a:lnTo>
                    <a:pt x="74" y="44"/>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8"/>
            <p:cNvSpPr>
              <a:spLocks/>
            </p:cNvSpPr>
            <p:nvPr/>
          </p:nvSpPr>
          <p:spPr bwMode="auto">
            <a:xfrm>
              <a:off x="4283" y="3630"/>
              <a:ext cx="74" cy="57"/>
            </a:xfrm>
            <a:custGeom>
              <a:avLst/>
              <a:gdLst>
                <a:gd name="T0" fmla="*/ 0 w 74"/>
                <a:gd name="T1" fmla="*/ 57 h 57"/>
                <a:gd name="T2" fmla="*/ 49 w 74"/>
                <a:gd name="T3" fmla="*/ 0 h 57"/>
                <a:gd name="T4" fmla="*/ 74 w 74"/>
                <a:gd name="T5" fmla="*/ 44 h 57"/>
                <a:gd name="T6" fmla="*/ 0 w 74"/>
                <a:gd name="T7" fmla="*/ 57 h 57"/>
              </a:gdLst>
              <a:ahLst/>
              <a:cxnLst>
                <a:cxn ang="0">
                  <a:pos x="T0" y="T1"/>
                </a:cxn>
                <a:cxn ang="0">
                  <a:pos x="T2" y="T3"/>
                </a:cxn>
                <a:cxn ang="0">
                  <a:pos x="T4" y="T5"/>
                </a:cxn>
                <a:cxn ang="0">
                  <a:pos x="T6" y="T7"/>
                </a:cxn>
              </a:cxnLst>
              <a:rect l="0" t="0" r="r" b="b"/>
              <a:pathLst>
                <a:path w="74" h="57">
                  <a:moveTo>
                    <a:pt x="0" y="57"/>
                  </a:moveTo>
                  <a:lnTo>
                    <a:pt x="49" y="0"/>
                  </a:lnTo>
                  <a:lnTo>
                    <a:pt x="74" y="44"/>
                  </a:lnTo>
                  <a:lnTo>
                    <a:pt x="0" y="57"/>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9"/>
            <p:cNvSpPr>
              <a:spLocks noChangeArrowheads="1"/>
            </p:cNvSpPr>
            <p:nvPr/>
          </p:nvSpPr>
          <p:spPr bwMode="auto">
            <a:xfrm>
              <a:off x="4609" y="3305"/>
              <a:ext cx="390"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0"/>
            <p:cNvSpPr>
              <a:spLocks noChangeArrowheads="1"/>
            </p:cNvSpPr>
            <p:nvPr/>
          </p:nvSpPr>
          <p:spPr bwMode="auto">
            <a:xfrm>
              <a:off x="4679" y="3304"/>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Library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1"/>
            <p:cNvSpPr>
              <a:spLocks noChangeArrowheads="1"/>
            </p:cNvSpPr>
            <p:nvPr/>
          </p:nvSpPr>
          <p:spPr bwMode="auto">
            <a:xfrm>
              <a:off x="4634" y="3390"/>
              <a:ext cx="3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Response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Line 122"/>
            <p:cNvSpPr>
              <a:spLocks noChangeShapeType="1"/>
            </p:cNvSpPr>
            <p:nvPr/>
          </p:nvSpPr>
          <p:spPr bwMode="auto">
            <a:xfrm>
              <a:off x="2207" y="1416"/>
              <a:ext cx="55" cy="8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3"/>
            <p:cNvSpPr>
              <a:spLocks/>
            </p:cNvSpPr>
            <p:nvPr/>
          </p:nvSpPr>
          <p:spPr bwMode="auto">
            <a:xfrm>
              <a:off x="2184" y="1366"/>
              <a:ext cx="50" cy="73"/>
            </a:xfrm>
            <a:custGeom>
              <a:avLst/>
              <a:gdLst>
                <a:gd name="T0" fmla="*/ 20 w 50"/>
                <a:gd name="T1" fmla="*/ 0 h 73"/>
                <a:gd name="T2" fmla="*/ 50 w 50"/>
                <a:gd name="T3" fmla="*/ 69 h 73"/>
                <a:gd name="T4" fmla="*/ 0 w 50"/>
                <a:gd name="T5" fmla="*/ 73 h 73"/>
                <a:gd name="T6" fmla="*/ 20 w 50"/>
                <a:gd name="T7" fmla="*/ 0 h 73"/>
              </a:gdLst>
              <a:ahLst/>
              <a:cxnLst>
                <a:cxn ang="0">
                  <a:pos x="T0" y="T1"/>
                </a:cxn>
                <a:cxn ang="0">
                  <a:pos x="T2" y="T3"/>
                </a:cxn>
                <a:cxn ang="0">
                  <a:pos x="T4" y="T5"/>
                </a:cxn>
                <a:cxn ang="0">
                  <a:pos x="T6" y="T7"/>
                </a:cxn>
              </a:cxnLst>
              <a:rect l="0" t="0" r="r" b="b"/>
              <a:pathLst>
                <a:path w="50" h="73">
                  <a:moveTo>
                    <a:pt x="20" y="0"/>
                  </a:moveTo>
                  <a:lnTo>
                    <a:pt x="50" y="69"/>
                  </a:lnTo>
                  <a:lnTo>
                    <a:pt x="0" y="7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4"/>
            <p:cNvSpPr>
              <a:spLocks/>
            </p:cNvSpPr>
            <p:nvPr/>
          </p:nvSpPr>
          <p:spPr bwMode="auto">
            <a:xfrm>
              <a:off x="2184" y="1366"/>
              <a:ext cx="50" cy="73"/>
            </a:xfrm>
            <a:custGeom>
              <a:avLst/>
              <a:gdLst>
                <a:gd name="T0" fmla="*/ 20 w 50"/>
                <a:gd name="T1" fmla="*/ 0 h 73"/>
                <a:gd name="T2" fmla="*/ 50 w 50"/>
                <a:gd name="T3" fmla="*/ 69 h 73"/>
                <a:gd name="T4" fmla="*/ 0 w 50"/>
                <a:gd name="T5" fmla="*/ 73 h 73"/>
                <a:gd name="T6" fmla="*/ 20 w 50"/>
                <a:gd name="T7" fmla="*/ 0 h 73"/>
              </a:gdLst>
              <a:ahLst/>
              <a:cxnLst>
                <a:cxn ang="0">
                  <a:pos x="T0" y="T1"/>
                </a:cxn>
                <a:cxn ang="0">
                  <a:pos x="T2" y="T3"/>
                </a:cxn>
                <a:cxn ang="0">
                  <a:pos x="T4" y="T5"/>
                </a:cxn>
                <a:cxn ang="0">
                  <a:pos x="T6" y="T7"/>
                </a:cxn>
              </a:cxnLst>
              <a:rect l="0" t="0" r="r" b="b"/>
              <a:pathLst>
                <a:path w="50" h="73">
                  <a:moveTo>
                    <a:pt x="20" y="0"/>
                  </a:moveTo>
                  <a:lnTo>
                    <a:pt x="50" y="69"/>
                  </a:lnTo>
                  <a:lnTo>
                    <a:pt x="0" y="73"/>
                  </a:lnTo>
                  <a:lnTo>
                    <a:pt x="20"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5"/>
            <p:cNvSpPr>
              <a:spLocks noChangeArrowheads="1"/>
            </p:cNvSpPr>
            <p:nvPr/>
          </p:nvSpPr>
          <p:spPr bwMode="auto">
            <a:xfrm>
              <a:off x="2014" y="1966"/>
              <a:ext cx="54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Color 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Line 126"/>
            <p:cNvSpPr>
              <a:spLocks noChangeShapeType="1"/>
            </p:cNvSpPr>
            <p:nvPr/>
          </p:nvSpPr>
          <p:spPr bwMode="auto">
            <a:xfrm>
              <a:off x="2685" y="1413"/>
              <a:ext cx="245" cy="63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7"/>
            <p:cNvSpPr>
              <a:spLocks/>
            </p:cNvSpPr>
            <p:nvPr/>
          </p:nvSpPr>
          <p:spPr bwMode="auto">
            <a:xfrm>
              <a:off x="2667" y="1366"/>
              <a:ext cx="49" cy="75"/>
            </a:xfrm>
            <a:custGeom>
              <a:avLst/>
              <a:gdLst>
                <a:gd name="T0" fmla="*/ 0 w 49"/>
                <a:gd name="T1" fmla="*/ 0 h 75"/>
                <a:gd name="T2" fmla="*/ 49 w 49"/>
                <a:gd name="T3" fmla="*/ 57 h 75"/>
                <a:gd name="T4" fmla="*/ 2 w 49"/>
                <a:gd name="T5" fmla="*/ 75 h 75"/>
                <a:gd name="T6" fmla="*/ 0 w 49"/>
                <a:gd name="T7" fmla="*/ 0 h 75"/>
              </a:gdLst>
              <a:ahLst/>
              <a:cxnLst>
                <a:cxn ang="0">
                  <a:pos x="T0" y="T1"/>
                </a:cxn>
                <a:cxn ang="0">
                  <a:pos x="T2" y="T3"/>
                </a:cxn>
                <a:cxn ang="0">
                  <a:pos x="T4" y="T5"/>
                </a:cxn>
                <a:cxn ang="0">
                  <a:pos x="T6" y="T7"/>
                </a:cxn>
              </a:cxnLst>
              <a:rect l="0" t="0" r="r" b="b"/>
              <a:pathLst>
                <a:path w="49" h="75">
                  <a:moveTo>
                    <a:pt x="0" y="0"/>
                  </a:moveTo>
                  <a:lnTo>
                    <a:pt x="49" y="57"/>
                  </a:lnTo>
                  <a:lnTo>
                    <a:pt x="2"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8"/>
            <p:cNvSpPr>
              <a:spLocks/>
            </p:cNvSpPr>
            <p:nvPr/>
          </p:nvSpPr>
          <p:spPr bwMode="auto">
            <a:xfrm>
              <a:off x="2667" y="1366"/>
              <a:ext cx="49" cy="75"/>
            </a:xfrm>
            <a:custGeom>
              <a:avLst/>
              <a:gdLst>
                <a:gd name="T0" fmla="*/ 0 w 49"/>
                <a:gd name="T1" fmla="*/ 0 h 75"/>
                <a:gd name="T2" fmla="*/ 49 w 49"/>
                <a:gd name="T3" fmla="*/ 57 h 75"/>
                <a:gd name="T4" fmla="*/ 2 w 49"/>
                <a:gd name="T5" fmla="*/ 75 h 75"/>
                <a:gd name="T6" fmla="*/ 0 w 49"/>
                <a:gd name="T7" fmla="*/ 0 h 75"/>
              </a:gdLst>
              <a:ahLst/>
              <a:cxnLst>
                <a:cxn ang="0">
                  <a:pos x="T0" y="T1"/>
                </a:cxn>
                <a:cxn ang="0">
                  <a:pos x="T2" y="T3"/>
                </a:cxn>
                <a:cxn ang="0">
                  <a:pos x="T4" y="T5"/>
                </a:cxn>
                <a:cxn ang="0">
                  <a:pos x="T6" y="T7"/>
                </a:cxn>
              </a:cxnLst>
              <a:rect l="0" t="0" r="r" b="b"/>
              <a:pathLst>
                <a:path w="49" h="75">
                  <a:moveTo>
                    <a:pt x="0" y="0"/>
                  </a:moveTo>
                  <a:lnTo>
                    <a:pt x="49" y="57"/>
                  </a:lnTo>
                  <a:lnTo>
                    <a:pt x="2" y="75"/>
                  </a:lnTo>
                  <a:lnTo>
                    <a:pt x="0"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9"/>
            <p:cNvSpPr>
              <a:spLocks noChangeArrowheads="1"/>
            </p:cNvSpPr>
            <p:nvPr/>
          </p:nvSpPr>
          <p:spPr bwMode="auto">
            <a:xfrm>
              <a:off x="2688" y="1798"/>
              <a:ext cx="52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View 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Line 130"/>
            <p:cNvSpPr>
              <a:spLocks noChangeShapeType="1"/>
            </p:cNvSpPr>
            <p:nvPr/>
          </p:nvSpPr>
          <p:spPr bwMode="auto">
            <a:xfrm>
              <a:off x="3600" y="1416"/>
              <a:ext cx="46" cy="33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1"/>
            <p:cNvSpPr>
              <a:spLocks/>
            </p:cNvSpPr>
            <p:nvPr/>
          </p:nvSpPr>
          <p:spPr bwMode="auto">
            <a:xfrm>
              <a:off x="3579" y="1366"/>
              <a:ext cx="50" cy="74"/>
            </a:xfrm>
            <a:custGeom>
              <a:avLst/>
              <a:gdLst>
                <a:gd name="T0" fmla="*/ 15 w 50"/>
                <a:gd name="T1" fmla="*/ 0 h 74"/>
                <a:gd name="T2" fmla="*/ 50 w 50"/>
                <a:gd name="T3" fmla="*/ 67 h 74"/>
                <a:gd name="T4" fmla="*/ 0 w 50"/>
                <a:gd name="T5" fmla="*/ 74 h 74"/>
                <a:gd name="T6" fmla="*/ 15 w 50"/>
                <a:gd name="T7" fmla="*/ 0 h 74"/>
              </a:gdLst>
              <a:ahLst/>
              <a:cxnLst>
                <a:cxn ang="0">
                  <a:pos x="T0" y="T1"/>
                </a:cxn>
                <a:cxn ang="0">
                  <a:pos x="T2" y="T3"/>
                </a:cxn>
                <a:cxn ang="0">
                  <a:pos x="T4" y="T5"/>
                </a:cxn>
                <a:cxn ang="0">
                  <a:pos x="T6" y="T7"/>
                </a:cxn>
              </a:cxnLst>
              <a:rect l="0" t="0" r="r" b="b"/>
              <a:pathLst>
                <a:path w="50" h="74">
                  <a:moveTo>
                    <a:pt x="15" y="0"/>
                  </a:moveTo>
                  <a:lnTo>
                    <a:pt x="50" y="67"/>
                  </a:lnTo>
                  <a:lnTo>
                    <a:pt x="0" y="7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2"/>
            <p:cNvSpPr>
              <a:spLocks/>
            </p:cNvSpPr>
            <p:nvPr/>
          </p:nvSpPr>
          <p:spPr bwMode="auto">
            <a:xfrm>
              <a:off x="3579" y="1366"/>
              <a:ext cx="50" cy="74"/>
            </a:xfrm>
            <a:custGeom>
              <a:avLst/>
              <a:gdLst>
                <a:gd name="T0" fmla="*/ 15 w 50"/>
                <a:gd name="T1" fmla="*/ 0 h 74"/>
                <a:gd name="T2" fmla="*/ 50 w 50"/>
                <a:gd name="T3" fmla="*/ 67 h 74"/>
                <a:gd name="T4" fmla="*/ 0 w 50"/>
                <a:gd name="T5" fmla="*/ 74 h 74"/>
                <a:gd name="T6" fmla="*/ 15 w 50"/>
                <a:gd name="T7" fmla="*/ 0 h 74"/>
              </a:gdLst>
              <a:ahLst/>
              <a:cxnLst>
                <a:cxn ang="0">
                  <a:pos x="T0" y="T1"/>
                </a:cxn>
                <a:cxn ang="0">
                  <a:pos x="T2" y="T3"/>
                </a:cxn>
                <a:cxn ang="0">
                  <a:pos x="T4" y="T5"/>
                </a:cxn>
                <a:cxn ang="0">
                  <a:pos x="T6" y="T7"/>
                </a:cxn>
              </a:cxnLst>
              <a:rect l="0" t="0" r="r" b="b"/>
              <a:pathLst>
                <a:path w="50" h="74">
                  <a:moveTo>
                    <a:pt x="15" y="0"/>
                  </a:moveTo>
                  <a:lnTo>
                    <a:pt x="50" y="67"/>
                  </a:lnTo>
                  <a:lnTo>
                    <a:pt x="0" y="74"/>
                  </a:lnTo>
                  <a:lnTo>
                    <a:pt x="15" y="0"/>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3"/>
            <p:cNvSpPr>
              <a:spLocks noChangeArrowheads="1"/>
            </p:cNvSpPr>
            <p:nvPr/>
          </p:nvSpPr>
          <p:spPr bwMode="auto">
            <a:xfrm>
              <a:off x="3400" y="1474"/>
              <a:ext cx="440"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4"/>
            <p:cNvSpPr>
              <a:spLocks noChangeArrowheads="1"/>
            </p:cNvSpPr>
            <p:nvPr/>
          </p:nvSpPr>
          <p:spPr bwMode="auto">
            <a:xfrm>
              <a:off x="3426" y="1473"/>
              <a:ext cx="43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35"/>
            <p:cNvSpPr>
              <a:spLocks noChangeArrowheads="1"/>
            </p:cNvSpPr>
            <p:nvPr/>
          </p:nvSpPr>
          <p:spPr bwMode="auto">
            <a:xfrm>
              <a:off x="3477" y="1559"/>
              <a:ext cx="33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Line 136"/>
            <p:cNvSpPr>
              <a:spLocks noChangeShapeType="1"/>
            </p:cNvSpPr>
            <p:nvPr/>
          </p:nvSpPr>
          <p:spPr bwMode="auto">
            <a:xfrm>
              <a:off x="4774" y="1366"/>
              <a:ext cx="38" cy="716"/>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7"/>
            <p:cNvSpPr>
              <a:spLocks/>
            </p:cNvSpPr>
            <p:nvPr/>
          </p:nvSpPr>
          <p:spPr bwMode="auto">
            <a:xfrm>
              <a:off x="4786" y="2060"/>
              <a:ext cx="50" cy="72"/>
            </a:xfrm>
            <a:custGeom>
              <a:avLst/>
              <a:gdLst>
                <a:gd name="T0" fmla="*/ 29 w 50"/>
                <a:gd name="T1" fmla="*/ 72 h 72"/>
                <a:gd name="T2" fmla="*/ 0 w 50"/>
                <a:gd name="T3" fmla="*/ 2 h 72"/>
                <a:gd name="T4" fmla="*/ 50 w 50"/>
                <a:gd name="T5" fmla="*/ 0 h 72"/>
                <a:gd name="T6" fmla="*/ 29 w 50"/>
                <a:gd name="T7" fmla="*/ 72 h 72"/>
              </a:gdLst>
              <a:ahLst/>
              <a:cxnLst>
                <a:cxn ang="0">
                  <a:pos x="T0" y="T1"/>
                </a:cxn>
                <a:cxn ang="0">
                  <a:pos x="T2" y="T3"/>
                </a:cxn>
                <a:cxn ang="0">
                  <a:pos x="T4" y="T5"/>
                </a:cxn>
                <a:cxn ang="0">
                  <a:pos x="T6" y="T7"/>
                </a:cxn>
              </a:cxnLst>
              <a:rect l="0" t="0" r="r" b="b"/>
              <a:pathLst>
                <a:path w="50" h="72">
                  <a:moveTo>
                    <a:pt x="29" y="72"/>
                  </a:moveTo>
                  <a:lnTo>
                    <a:pt x="0" y="2"/>
                  </a:lnTo>
                  <a:lnTo>
                    <a:pt x="50" y="0"/>
                  </a:lnTo>
                  <a:lnTo>
                    <a:pt x="2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8"/>
            <p:cNvSpPr>
              <a:spLocks/>
            </p:cNvSpPr>
            <p:nvPr/>
          </p:nvSpPr>
          <p:spPr bwMode="auto">
            <a:xfrm>
              <a:off x="4786" y="2060"/>
              <a:ext cx="50" cy="72"/>
            </a:xfrm>
            <a:custGeom>
              <a:avLst/>
              <a:gdLst>
                <a:gd name="T0" fmla="*/ 29 w 50"/>
                <a:gd name="T1" fmla="*/ 72 h 72"/>
                <a:gd name="T2" fmla="*/ 0 w 50"/>
                <a:gd name="T3" fmla="*/ 2 h 72"/>
                <a:gd name="T4" fmla="*/ 50 w 50"/>
                <a:gd name="T5" fmla="*/ 0 h 72"/>
                <a:gd name="T6" fmla="*/ 29 w 50"/>
                <a:gd name="T7" fmla="*/ 72 h 72"/>
              </a:gdLst>
              <a:ahLst/>
              <a:cxnLst>
                <a:cxn ang="0">
                  <a:pos x="T0" y="T1"/>
                </a:cxn>
                <a:cxn ang="0">
                  <a:pos x="T2" y="T3"/>
                </a:cxn>
                <a:cxn ang="0">
                  <a:pos x="T4" y="T5"/>
                </a:cxn>
                <a:cxn ang="0">
                  <a:pos x="T6" y="T7"/>
                </a:cxn>
              </a:cxnLst>
              <a:rect l="0" t="0" r="r" b="b"/>
              <a:pathLst>
                <a:path w="50" h="72">
                  <a:moveTo>
                    <a:pt x="29" y="72"/>
                  </a:moveTo>
                  <a:lnTo>
                    <a:pt x="0" y="2"/>
                  </a:lnTo>
                  <a:lnTo>
                    <a:pt x="50" y="0"/>
                  </a:lnTo>
                  <a:lnTo>
                    <a:pt x="29" y="72"/>
                  </a:lnTo>
                  <a:close/>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9"/>
            <p:cNvSpPr>
              <a:spLocks noChangeArrowheads="1"/>
            </p:cNvSpPr>
            <p:nvPr/>
          </p:nvSpPr>
          <p:spPr bwMode="auto">
            <a:xfrm>
              <a:off x="4600" y="1663"/>
              <a:ext cx="389"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40"/>
            <p:cNvSpPr>
              <a:spLocks noChangeArrowheads="1"/>
            </p:cNvSpPr>
            <p:nvPr/>
          </p:nvSpPr>
          <p:spPr bwMode="auto">
            <a:xfrm>
              <a:off x="4706" y="1663"/>
              <a:ext cx="21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Save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41"/>
            <p:cNvSpPr>
              <a:spLocks noChangeArrowheads="1"/>
            </p:cNvSpPr>
            <p:nvPr/>
          </p:nvSpPr>
          <p:spPr bwMode="auto">
            <a:xfrm>
              <a:off x="4624" y="1748"/>
              <a:ext cx="3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Response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Title 2"/>
          <p:cNvSpPr txBox="1">
            <a:spLocks/>
          </p:cNvSpPr>
          <p:nvPr/>
        </p:nvSpPr>
        <p:spPr>
          <a:xfrm>
            <a:off x="3892419" y="181883"/>
            <a:ext cx="4907363" cy="8864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Level 0 Diagram</a:t>
            </a:r>
            <a:endParaRPr lang="en-US" b="1" dirty="0">
              <a:solidFill>
                <a:schemeClr val="bg1"/>
              </a:solidFill>
            </a:endParaRPr>
          </a:p>
        </p:txBody>
      </p:sp>
      <p:sp>
        <p:nvSpPr>
          <p:cNvPr id="38" name="Rectangle 37"/>
          <p:cNvSpPr/>
          <p:nvPr/>
        </p:nvSpPr>
        <p:spPr>
          <a:xfrm>
            <a:off x="10921684" y="-27931"/>
            <a:ext cx="1047082" cy="1015663"/>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z="6000" b="1">
                <a:solidFill>
                  <a:prstClr val="white">
                    <a:lumMod val="75000"/>
                  </a:prstClr>
                </a:solidFill>
                <a:effectLst>
                  <a:outerShdw blurRad="50800" dist="38100" dir="2700000" algn="tl" rotWithShape="0">
                    <a:srgbClr val="000000">
                      <a:alpha val="43000"/>
                    </a:srgbClr>
                  </a:outerShdw>
                </a:effectLst>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lang="en-US" dirty="0"/>
          </a:p>
        </p:txBody>
      </p:sp>
    </p:spTree>
    <p:extLst>
      <p:ext uri="{BB962C8B-B14F-4D97-AF65-F5344CB8AC3E}">
        <p14:creationId xmlns:p14="http://schemas.microsoft.com/office/powerpoint/2010/main" val="15839163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124200" y="444500"/>
            <a:ext cx="5943600" cy="5969000"/>
            <a:chOff x="1968" y="280"/>
            <a:chExt cx="3744" cy="3760"/>
          </a:xfrm>
        </p:grpSpPr>
        <p:sp>
          <p:nvSpPr>
            <p:cNvPr id="3" name="AutoShape 4"/>
            <p:cNvSpPr>
              <a:spLocks noChangeAspect="1" noChangeArrowheads="1" noTextEdit="1"/>
            </p:cNvSpPr>
            <p:nvPr/>
          </p:nvSpPr>
          <p:spPr bwMode="auto">
            <a:xfrm>
              <a:off x="1968" y="280"/>
              <a:ext cx="3744" cy="3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6"/>
            <p:cNvSpPr>
              <a:spLocks noChangeArrowheads="1"/>
            </p:cNvSpPr>
            <p:nvPr/>
          </p:nvSpPr>
          <p:spPr bwMode="auto">
            <a:xfrm>
              <a:off x="1992" y="3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Line 7"/>
            <p:cNvSpPr>
              <a:spLocks noChangeShapeType="1"/>
            </p:cNvSpPr>
            <p:nvPr/>
          </p:nvSpPr>
          <p:spPr bwMode="auto">
            <a:xfrm>
              <a:off x="2056" y="957"/>
              <a:ext cx="3527" cy="0"/>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a:off x="2044" y="1334"/>
              <a:ext cx="3527" cy="0"/>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068" y="1061"/>
              <a:ext cx="146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CADS MySQL Database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421" y="3536"/>
              <a:ext cx="753" cy="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663" y="3688"/>
              <a:ext cx="33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User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421" y="3536"/>
              <a:ext cx="753" cy="442"/>
            </a:xfrm>
            <a:prstGeom prst="rect">
              <a:avLst/>
            </a:pr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963" y="2589"/>
              <a:ext cx="919" cy="470"/>
            </a:xfrm>
            <a:custGeom>
              <a:avLst/>
              <a:gdLst>
                <a:gd name="T0" fmla="*/ 840 w 8232"/>
                <a:gd name="T1" fmla="*/ 0 h 4232"/>
                <a:gd name="T2" fmla="*/ 7392 w 8232"/>
                <a:gd name="T3" fmla="*/ 0 h 4232"/>
                <a:gd name="T4" fmla="*/ 7392 w 8232"/>
                <a:gd name="T5" fmla="*/ 0 h 4232"/>
                <a:gd name="T6" fmla="*/ 8232 w 8232"/>
                <a:gd name="T7" fmla="*/ 840 h 4232"/>
                <a:gd name="T8" fmla="*/ 8232 w 8232"/>
                <a:gd name="T9" fmla="*/ 840 h 4232"/>
                <a:gd name="T10" fmla="*/ 8232 w 8232"/>
                <a:gd name="T11" fmla="*/ 840 h 4232"/>
                <a:gd name="T12" fmla="*/ 8232 w 8232"/>
                <a:gd name="T13" fmla="*/ 3392 h 4232"/>
                <a:gd name="T14" fmla="*/ 8232 w 8232"/>
                <a:gd name="T15" fmla="*/ 3392 h 4232"/>
                <a:gd name="T16" fmla="*/ 7392 w 8232"/>
                <a:gd name="T17" fmla="*/ 4232 h 4232"/>
                <a:gd name="T18" fmla="*/ 7392 w 8232"/>
                <a:gd name="T19" fmla="*/ 4232 h 4232"/>
                <a:gd name="T20" fmla="*/ 840 w 8232"/>
                <a:gd name="T21" fmla="*/ 4232 h 4232"/>
                <a:gd name="T22" fmla="*/ 840 w 8232"/>
                <a:gd name="T23" fmla="*/ 4232 h 4232"/>
                <a:gd name="T24" fmla="*/ 0 w 8232"/>
                <a:gd name="T25" fmla="*/ 3392 h 4232"/>
                <a:gd name="T26" fmla="*/ 0 w 8232"/>
                <a:gd name="T27" fmla="*/ 3392 h 4232"/>
                <a:gd name="T28" fmla="*/ 0 w 8232"/>
                <a:gd name="T29" fmla="*/ 840 h 4232"/>
                <a:gd name="T30" fmla="*/ 0 w 8232"/>
                <a:gd name="T31" fmla="*/ 840 h 4232"/>
                <a:gd name="T32" fmla="*/ 840 w 8232"/>
                <a:gd name="T33" fmla="*/ 0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32" h="4232">
                  <a:moveTo>
                    <a:pt x="840" y="0"/>
                  </a:moveTo>
                  <a:lnTo>
                    <a:pt x="7392" y="0"/>
                  </a:lnTo>
                  <a:lnTo>
                    <a:pt x="7392" y="0"/>
                  </a:lnTo>
                  <a:cubicBezTo>
                    <a:pt x="7856" y="0"/>
                    <a:pt x="8232" y="377"/>
                    <a:pt x="8232" y="840"/>
                  </a:cubicBezTo>
                  <a:cubicBezTo>
                    <a:pt x="8232" y="840"/>
                    <a:pt x="8232" y="840"/>
                    <a:pt x="8232" y="840"/>
                  </a:cubicBezTo>
                  <a:lnTo>
                    <a:pt x="8232" y="840"/>
                  </a:lnTo>
                  <a:lnTo>
                    <a:pt x="8232" y="3392"/>
                  </a:lnTo>
                  <a:lnTo>
                    <a:pt x="8232" y="3392"/>
                  </a:lnTo>
                  <a:cubicBezTo>
                    <a:pt x="8232" y="3856"/>
                    <a:pt x="7856" y="4232"/>
                    <a:pt x="7392" y="4232"/>
                  </a:cubicBezTo>
                  <a:lnTo>
                    <a:pt x="7392" y="4232"/>
                  </a:lnTo>
                  <a:lnTo>
                    <a:pt x="840" y="4232"/>
                  </a:lnTo>
                  <a:lnTo>
                    <a:pt x="840" y="4232"/>
                  </a:lnTo>
                  <a:cubicBezTo>
                    <a:pt x="377" y="4232"/>
                    <a:pt x="0" y="3856"/>
                    <a:pt x="0" y="3392"/>
                  </a:cubicBezTo>
                  <a:lnTo>
                    <a:pt x="0" y="3392"/>
                  </a:lnTo>
                  <a:lnTo>
                    <a:pt x="0" y="840"/>
                  </a:lnTo>
                  <a:lnTo>
                    <a:pt x="0" y="840"/>
                  </a:lnTo>
                  <a:cubicBezTo>
                    <a:pt x="0" y="377"/>
                    <a:pt x="377" y="0"/>
                    <a:pt x="84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148" y="2617"/>
              <a:ext cx="5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Verdana" pitchFamily="34" charset="0"/>
                  <a:cs typeface="Arial" pitchFamily="34" charset="0"/>
                </a:rPr>
                <a:t>2.1 Enter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4259" y="2755"/>
              <a:ext cx="3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4075" y="2894"/>
              <a:ext cx="77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Freeform 17"/>
            <p:cNvSpPr>
              <a:spLocks/>
            </p:cNvSpPr>
            <p:nvPr/>
          </p:nvSpPr>
          <p:spPr bwMode="auto">
            <a:xfrm>
              <a:off x="3963" y="2589"/>
              <a:ext cx="919" cy="470"/>
            </a:xfrm>
            <a:custGeom>
              <a:avLst/>
              <a:gdLst>
                <a:gd name="T0" fmla="*/ 840 w 8232"/>
                <a:gd name="T1" fmla="*/ 0 h 4232"/>
                <a:gd name="T2" fmla="*/ 7392 w 8232"/>
                <a:gd name="T3" fmla="*/ 0 h 4232"/>
                <a:gd name="T4" fmla="*/ 7392 w 8232"/>
                <a:gd name="T5" fmla="*/ 0 h 4232"/>
                <a:gd name="T6" fmla="*/ 8232 w 8232"/>
                <a:gd name="T7" fmla="*/ 840 h 4232"/>
                <a:gd name="T8" fmla="*/ 8232 w 8232"/>
                <a:gd name="T9" fmla="*/ 840 h 4232"/>
                <a:gd name="T10" fmla="*/ 8232 w 8232"/>
                <a:gd name="T11" fmla="*/ 840 h 4232"/>
                <a:gd name="T12" fmla="*/ 8232 w 8232"/>
                <a:gd name="T13" fmla="*/ 3392 h 4232"/>
                <a:gd name="T14" fmla="*/ 8232 w 8232"/>
                <a:gd name="T15" fmla="*/ 3392 h 4232"/>
                <a:gd name="T16" fmla="*/ 7392 w 8232"/>
                <a:gd name="T17" fmla="*/ 4232 h 4232"/>
                <a:gd name="T18" fmla="*/ 7392 w 8232"/>
                <a:gd name="T19" fmla="*/ 4232 h 4232"/>
                <a:gd name="T20" fmla="*/ 840 w 8232"/>
                <a:gd name="T21" fmla="*/ 4232 h 4232"/>
                <a:gd name="T22" fmla="*/ 840 w 8232"/>
                <a:gd name="T23" fmla="*/ 4232 h 4232"/>
                <a:gd name="T24" fmla="*/ 0 w 8232"/>
                <a:gd name="T25" fmla="*/ 3392 h 4232"/>
                <a:gd name="T26" fmla="*/ 0 w 8232"/>
                <a:gd name="T27" fmla="*/ 3392 h 4232"/>
                <a:gd name="T28" fmla="*/ 0 w 8232"/>
                <a:gd name="T29" fmla="*/ 840 h 4232"/>
                <a:gd name="T30" fmla="*/ 0 w 8232"/>
                <a:gd name="T31" fmla="*/ 840 h 4232"/>
                <a:gd name="T32" fmla="*/ 840 w 8232"/>
                <a:gd name="T33" fmla="*/ 0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32" h="4232">
                  <a:moveTo>
                    <a:pt x="840" y="0"/>
                  </a:moveTo>
                  <a:lnTo>
                    <a:pt x="7392" y="0"/>
                  </a:lnTo>
                  <a:lnTo>
                    <a:pt x="7392" y="0"/>
                  </a:lnTo>
                  <a:cubicBezTo>
                    <a:pt x="7856" y="0"/>
                    <a:pt x="8232" y="377"/>
                    <a:pt x="8232" y="840"/>
                  </a:cubicBezTo>
                  <a:cubicBezTo>
                    <a:pt x="8232" y="840"/>
                    <a:pt x="8232" y="840"/>
                    <a:pt x="8232" y="840"/>
                  </a:cubicBezTo>
                  <a:lnTo>
                    <a:pt x="8232" y="840"/>
                  </a:lnTo>
                  <a:lnTo>
                    <a:pt x="8232" y="3392"/>
                  </a:lnTo>
                  <a:lnTo>
                    <a:pt x="8232" y="3392"/>
                  </a:lnTo>
                  <a:cubicBezTo>
                    <a:pt x="8232" y="3856"/>
                    <a:pt x="7856" y="4232"/>
                    <a:pt x="7392" y="4232"/>
                  </a:cubicBezTo>
                  <a:lnTo>
                    <a:pt x="7392" y="4232"/>
                  </a:lnTo>
                  <a:lnTo>
                    <a:pt x="840" y="4232"/>
                  </a:lnTo>
                  <a:lnTo>
                    <a:pt x="840" y="4232"/>
                  </a:lnTo>
                  <a:cubicBezTo>
                    <a:pt x="377" y="4232"/>
                    <a:pt x="0" y="3856"/>
                    <a:pt x="0" y="3392"/>
                  </a:cubicBezTo>
                  <a:lnTo>
                    <a:pt x="0" y="3392"/>
                  </a:lnTo>
                  <a:lnTo>
                    <a:pt x="0" y="840"/>
                  </a:lnTo>
                  <a:lnTo>
                    <a:pt x="0" y="840"/>
                  </a:lnTo>
                  <a:cubicBezTo>
                    <a:pt x="0" y="377"/>
                    <a:pt x="377" y="0"/>
                    <a:pt x="840" y="0"/>
                  </a:cubicBez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585" y="2485"/>
              <a:ext cx="813" cy="409"/>
            </a:xfrm>
            <a:custGeom>
              <a:avLst/>
              <a:gdLst>
                <a:gd name="T0" fmla="*/ 736 w 7288"/>
                <a:gd name="T1" fmla="*/ 0 h 3688"/>
                <a:gd name="T2" fmla="*/ 6552 w 7288"/>
                <a:gd name="T3" fmla="*/ 0 h 3688"/>
                <a:gd name="T4" fmla="*/ 6552 w 7288"/>
                <a:gd name="T5" fmla="*/ 0 h 3688"/>
                <a:gd name="T6" fmla="*/ 7288 w 7288"/>
                <a:gd name="T7" fmla="*/ 736 h 3688"/>
                <a:gd name="T8" fmla="*/ 7288 w 7288"/>
                <a:gd name="T9" fmla="*/ 736 h 3688"/>
                <a:gd name="T10" fmla="*/ 7288 w 7288"/>
                <a:gd name="T11" fmla="*/ 736 h 3688"/>
                <a:gd name="T12" fmla="*/ 7288 w 7288"/>
                <a:gd name="T13" fmla="*/ 2952 h 3688"/>
                <a:gd name="T14" fmla="*/ 7288 w 7288"/>
                <a:gd name="T15" fmla="*/ 2952 h 3688"/>
                <a:gd name="T16" fmla="*/ 6552 w 7288"/>
                <a:gd name="T17" fmla="*/ 3688 h 3688"/>
                <a:gd name="T18" fmla="*/ 6552 w 7288"/>
                <a:gd name="T19" fmla="*/ 3688 h 3688"/>
                <a:gd name="T20" fmla="*/ 736 w 7288"/>
                <a:gd name="T21" fmla="*/ 3688 h 3688"/>
                <a:gd name="T22" fmla="*/ 736 w 7288"/>
                <a:gd name="T23" fmla="*/ 3688 h 3688"/>
                <a:gd name="T24" fmla="*/ 0 w 7288"/>
                <a:gd name="T25" fmla="*/ 2952 h 3688"/>
                <a:gd name="T26" fmla="*/ 0 w 7288"/>
                <a:gd name="T27" fmla="*/ 2952 h 3688"/>
                <a:gd name="T28" fmla="*/ 0 w 7288"/>
                <a:gd name="T29" fmla="*/ 736 h 3688"/>
                <a:gd name="T30" fmla="*/ 0 w 7288"/>
                <a:gd name="T31" fmla="*/ 736 h 3688"/>
                <a:gd name="T32" fmla="*/ 736 w 7288"/>
                <a:gd name="T33" fmla="*/ 0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8" h="3688">
                  <a:moveTo>
                    <a:pt x="736" y="0"/>
                  </a:moveTo>
                  <a:lnTo>
                    <a:pt x="6552" y="0"/>
                  </a:lnTo>
                  <a:lnTo>
                    <a:pt x="6552" y="0"/>
                  </a:lnTo>
                  <a:cubicBezTo>
                    <a:pt x="6959" y="0"/>
                    <a:pt x="7288" y="330"/>
                    <a:pt x="7288" y="736"/>
                  </a:cubicBezTo>
                  <a:cubicBezTo>
                    <a:pt x="7288" y="736"/>
                    <a:pt x="7288" y="736"/>
                    <a:pt x="7288" y="736"/>
                  </a:cubicBezTo>
                  <a:lnTo>
                    <a:pt x="7288" y="736"/>
                  </a:lnTo>
                  <a:lnTo>
                    <a:pt x="7288" y="2952"/>
                  </a:lnTo>
                  <a:lnTo>
                    <a:pt x="7288" y="2952"/>
                  </a:lnTo>
                  <a:cubicBezTo>
                    <a:pt x="7288" y="3359"/>
                    <a:pt x="6959" y="3688"/>
                    <a:pt x="6552" y="3688"/>
                  </a:cubicBezTo>
                  <a:lnTo>
                    <a:pt x="6552" y="3688"/>
                  </a:lnTo>
                  <a:lnTo>
                    <a:pt x="736" y="3688"/>
                  </a:lnTo>
                  <a:lnTo>
                    <a:pt x="736" y="3688"/>
                  </a:lnTo>
                  <a:cubicBezTo>
                    <a:pt x="330" y="3688"/>
                    <a:pt x="0" y="3359"/>
                    <a:pt x="0" y="2952"/>
                  </a:cubicBezTo>
                  <a:lnTo>
                    <a:pt x="0" y="2952"/>
                  </a:lnTo>
                  <a:lnTo>
                    <a:pt x="0" y="736"/>
                  </a:lnTo>
                  <a:lnTo>
                    <a:pt x="0" y="736"/>
                  </a:lnTo>
                  <a:cubicBezTo>
                    <a:pt x="0" y="330"/>
                    <a:pt x="330" y="0"/>
                    <a:pt x="736"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2660" y="2552"/>
              <a:ext cx="68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Verdana" pitchFamily="34" charset="0"/>
                  <a:cs typeface="Arial" pitchFamily="34" charset="0"/>
                </a:rPr>
                <a:t>2.3 Display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2827" y="2690"/>
              <a:ext cx="3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Freeform 21"/>
            <p:cNvSpPr>
              <a:spLocks/>
            </p:cNvSpPr>
            <p:nvPr/>
          </p:nvSpPr>
          <p:spPr bwMode="auto">
            <a:xfrm>
              <a:off x="2585" y="2485"/>
              <a:ext cx="813" cy="409"/>
            </a:xfrm>
            <a:custGeom>
              <a:avLst/>
              <a:gdLst>
                <a:gd name="T0" fmla="*/ 736 w 7288"/>
                <a:gd name="T1" fmla="*/ 0 h 3688"/>
                <a:gd name="T2" fmla="*/ 6552 w 7288"/>
                <a:gd name="T3" fmla="*/ 0 h 3688"/>
                <a:gd name="T4" fmla="*/ 6552 w 7288"/>
                <a:gd name="T5" fmla="*/ 0 h 3688"/>
                <a:gd name="T6" fmla="*/ 7288 w 7288"/>
                <a:gd name="T7" fmla="*/ 736 h 3688"/>
                <a:gd name="T8" fmla="*/ 7288 w 7288"/>
                <a:gd name="T9" fmla="*/ 736 h 3688"/>
                <a:gd name="T10" fmla="*/ 7288 w 7288"/>
                <a:gd name="T11" fmla="*/ 736 h 3688"/>
                <a:gd name="T12" fmla="*/ 7288 w 7288"/>
                <a:gd name="T13" fmla="*/ 2952 h 3688"/>
                <a:gd name="T14" fmla="*/ 7288 w 7288"/>
                <a:gd name="T15" fmla="*/ 2952 h 3688"/>
                <a:gd name="T16" fmla="*/ 6552 w 7288"/>
                <a:gd name="T17" fmla="*/ 3688 h 3688"/>
                <a:gd name="T18" fmla="*/ 6552 w 7288"/>
                <a:gd name="T19" fmla="*/ 3688 h 3688"/>
                <a:gd name="T20" fmla="*/ 736 w 7288"/>
                <a:gd name="T21" fmla="*/ 3688 h 3688"/>
                <a:gd name="T22" fmla="*/ 736 w 7288"/>
                <a:gd name="T23" fmla="*/ 3688 h 3688"/>
                <a:gd name="T24" fmla="*/ 0 w 7288"/>
                <a:gd name="T25" fmla="*/ 2952 h 3688"/>
                <a:gd name="T26" fmla="*/ 0 w 7288"/>
                <a:gd name="T27" fmla="*/ 2952 h 3688"/>
                <a:gd name="T28" fmla="*/ 0 w 7288"/>
                <a:gd name="T29" fmla="*/ 736 h 3688"/>
                <a:gd name="T30" fmla="*/ 0 w 7288"/>
                <a:gd name="T31" fmla="*/ 736 h 3688"/>
                <a:gd name="T32" fmla="*/ 736 w 7288"/>
                <a:gd name="T33" fmla="*/ 0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8" h="3688">
                  <a:moveTo>
                    <a:pt x="736" y="0"/>
                  </a:moveTo>
                  <a:lnTo>
                    <a:pt x="6552" y="0"/>
                  </a:lnTo>
                  <a:lnTo>
                    <a:pt x="6552" y="0"/>
                  </a:lnTo>
                  <a:cubicBezTo>
                    <a:pt x="6959" y="0"/>
                    <a:pt x="7288" y="330"/>
                    <a:pt x="7288" y="736"/>
                  </a:cubicBezTo>
                  <a:cubicBezTo>
                    <a:pt x="7288" y="736"/>
                    <a:pt x="7288" y="736"/>
                    <a:pt x="7288" y="736"/>
                  </a:cubicBezTo>
                  <a:lnTo>
                    <a:pt x="7288" y="736"/>
                  </a:lnTo>
                  <a:lnTo>
                    <a:pt x="7288" y="2952"/>
                  </a:lnTo>
                  <a:lnTo>
                    <a:pt x="7288" y="2952"/>
                  </a:lnTo>
                  <a:cubicBezTo>
                    <a:pt x="7288" y="3359"/>
                    <a:pt x="6959" y="3688"/>
                    <a:pt x="6552" y="3688"/>
                  </a:cubicBezTo>
                  <a:lnTo>
                    <a:pt x="6552" y="3688"/>
                  </a:lnTo>
                  <a:lnTo>
                    <a:pt x="736" y="3688"/>
                  </a:lnTo>
                  <a:lnTo>
                    <a:pt x="736" y="3688"/>
                  </a:lnTo>
                  <a:cubicBezTo>
                    <a:pt x="330" y="3688"/>
                    <a:pt x="0" y="3359"/>
                    <a:pt x="0" y="2952"/>
                  </a:cubicBezTo>
                  <a:lnTo>
                    <a:pt x="0" y="2952"/>
                  </a:lnTo>
                  <a:lnTo>
                    <a:pt x="0" y="736"/>
                  </a:lnTo>
                  <a:lnTo>
                    <a:pt x="0" y="736"/>
                  </a:lnTo>
                  <a:cubicBezTo>
                    <a:pt x="0" y="330"/>
                    <a:pt x="330" y="0"/>
                    <a:pt x="736" y="0"/>
                  </a:cubicBez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375" y="1768"/>
              <a:ext cx="822" cy="374"/>
            </a:xfrm>
            <a:custGeom>
              <a:avLst/>
              <a:gdLst>
                <a:gd name="T0" fmla="*/ 672 w 7368"/>
                <a:gd name="T1" fmla="*/ 0 h 3368"/>
                <a:gd name="T2" fmla="*/ 6696 w 7368"/>
                <a:gd name="T3" fmla="*/ 0 h 3368"/>
                <a:gd name="T4" fmla="*/ 6696 w 7368"/>
                <a:gd name="T5" fmla="*/ 0 h 3368"/>
                <a:gd name="T6" fmla="*/ 7368 w 7368"/>
                <a:gd name="T7" fmla="*/ 672 h 3368"/>
                <a:gd name="T8" fmla="*/ 7368 w 7368"/>
                <a:gd name="T9" fmla="*/ 672 h 3368"/>
                <a:gd name="T10" fmla="*/ 7368 w 7368"/>
                <a:gd name="T11" fmla="*/ 672 h 3368"/>
                <a:gd name="T12" fmla="*/ 7368 w 7368"/>
                <a:gd name="T13" fmla="*/ 2696 h 3368"/>
                <a:gd name="T14" fmla="*/ 7368 w 7368"/>
                <a:gd name="T15" fmla="*/ 2696 h 3368"/>
                <a:gd name="T16" fmla="*/ 6696 w 7368"/>
                <a:gd name="T17" fmla="*/ 3368 h 3368"/>
                <a:gd name="T18" fmla="*/ 6696 w 7368"/>
                <a:gd name="T19" fmla="*/ 3368 h 3368"/>
                <a:gd name="T20" fmla="*/ 672 w 7368"/>
                <a:gd name="T21" fmla="*/ 3368 h 3368"/>
                <a:gd name="T22" fmla="*/ 672 w 7368"/>
                <a:gd name="T23" fmla="*/ 3368 h 3368"/>
                <a:gd name="T24" fmla="*/ 0 w 7368"/>
                <a:gd name="T25" fmla="*/ 2696 h 3368"/>
                <a:gd name="T26" fmla="*/ 0 w 7368"/>
                <a:gd name="T27" fmla="*/ 2696 h 3368"/>
                <a:gd name="T28" fmla="*/ 0 w 7368"/>
                <a:gd name="T29" fmla="*/ 672 h 3368"/>
                <a:gd name="T30" fmla="*/ 0 w 7368"/>
                <a:gd name="T31" fmla="*/ 672 h 3368"/>
                <a:gd name="T32" fmla="*/ 672 w 7368"/>
                <a:gd name="T33"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68" h="3368">
                  <a:moveTo>
                    <a:pt x="672" y="0"/>
                  </a:moveTo>
                  <a:lnTo>
                    <a:pt x="6696" y="0"/>
                  </a:lnTo>
                  <a:lnTo>
                    <a:pt x="6696" y="0"/>
                  </a:lnTo>
                  <a:cubicBezTo>
                    <a:pt x="7068" y="0"/>
                    <a:pt x="7368" y="301"/>
                    <a:pt x="7368" y="672"/>
                  </a:cubicBezTo>
                  <a:cubicBezTo>
                    <a:pt x="7368" y="672"/>
                    <a:pt x="7368" y="672"/>
                    <a:pt x="7368" y="672"/>
                  </a:cubicBezTo>
                  <a:lnTo>
                    <a:pt x="7368" y="672"/>
                  </a:lnTo>
                  <a:lnTo>
                    <a:pt x="7368" y="2696"/>
                  </a:lnTo>
                  <a:lnTo>
                    <a:pt x="7368" y="2696"/>
                  </a:lnTo>
                  <a:cubicBezTo>
                    <a:pt x="7368" y="3068"/>
                    <a:pt x="7068" y="3368"/>
                    <a:pt x="6696" y="3368"/>
                  </a:cubicBezTo>
                  <a:lnTo>
                    <a:pt x="6696" y="3368"/>
                  </a:lnTo>
                  <a:lnTo>
                    <a:pt x="672" y="3368"/>
                  </a:lnTo>
                  <a:lnTo>
                    <a:pt x="672" y="3368"/>
                  </a:lnTo>
                  <a:cubicBezTo>
                    <a:pt x="301" y="3368"/>
                    <a:pt x="0" y="3068"/>
                    <a:pt x="0" y="2696"/>
                  </a:cubicBezTo>
                  <a:lnTo>
                    <a:pt x="0" y="2696"/>
                  </a:lnTo>
                  <a:lnTo>
                    <a:pt x="0" y="672"/>
                  </a:lnTo>
                  <a:lnTo>
                    <a:pt x="0" y="672"/>
                  </a:lnTo>
                  <a:cubicBezTo>
                    <a:pt x="0" y="301"/>
                    <a:pt x="301" y="0"/>
                    <a:pt x="672"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565" y="1817"/>
              <a:ext cx="5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2.2 Get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3622" y="1955"/>
              <a:ext cx="3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Freeform 25"/>
            <p:cNvSpPr>
              <a:spLocks/>
            </p:cNvSpPr>
            <p:nvPr/>
          </p:nvSpPr>
          <p:spPr bwMode="auto">
            <a:xfrm>
              <a:off x="3375" y="1768"/>
              <a:ext cx="822" cy="374"/>
            </a:xfrm>
            <a:custGeom>
              <a:avLst/>
              <a:gdLst>
                <a:gd name="T0" fmla="*/ 672 w 7368"/>
                <a:gd name="T1" fmla="*/ 0 h 3368"/>
                <a:gd name="T2" fmla="*/ 6696 w 7368"/>
                <a:gd name="T3" fmla="*/ 0 h 3368"/>
                <a:gd name="T4" fmla="*/ 6696 w 7368"/>
                <a:gd name="T5" fmla="*/ 0 h 3368"/>
                <a:gd name="T6" fmla="*/ 7368 w 7368"/>
                <a:gd name="T7" fmla="*/ 672 h 3368"/>
                <a:gd name="T8" fmla="*/ 7368 w 7368"/>
                <a:gd name="T9" fmla="*/ 672 h 3368"/>
                <a:gd name="T10" fmla="*/ 7368 w 7368"/>
                <a:gd name="T11" fmla="*/ 672 h 3368"/>
                <a:gd name="T12" fmla="*/ 7368 w 7368"/>
                <a:gd name="T13" fmla="*/ 2696 h 3368"/>
                <a:gd name="T14" fmla="*/ 7368 w 7368"/>
                <a:gd name="T15" fmla="*/ 2696 h 3368"/>
                <a:gd name="T16" fmla="*/ 6696 w 7368"/>
                <a:gd name="T17" fmla="*/ 3368 h 3368"/>
                <a:gd name="T18" fmla="*/ 6696 w 7368"/>
                <a:gd name="T19" fmla="*/ 3368 h 3368"/>
                <a:gd name="T20" fmla="*/ 672 w 7368"/>
                <a:gd name="T21" fmla="*/ 3368 h 3368"/>
                <a:gd name="T22" fmla="*/ 672 w 7368"/>
                <a:gd name="T23" fmla="*/ 3368 h 3368"/>
                <a:gd name="T24" fmla="*/ 0 w 7368"/>
                <a:gd name="T25" fmla="*/ 2696 h 3368"/>
                <a:gd name="T26" fmla="*/ 0 w 7368"/>
                <a:gd name="T27" fmla="*/ 2696 h 3368"/>
                <a:gd name="T28" fmla="*/ 0 w 7368"/>
                <a:gd name="T29" fmla="*/ 672 h 3368"/>
                <a:gd name="T30" fmla="*/ 0 w 7368"/>
                <a:gd name="T31" fmla="*/ 672 h 3368"/>
                <a:gd name="T32" fmla="*/ 672 w 7368"/>
                <a:gd name="T33" fmla="*/ 0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68" h="3368">
                  <a:moveTo>
                    <a:pt x="672" y="0"/>
                  </a:moveTo>
                  <a:lnTo>
                    <a:pt x="6696" y="0"/>
                  </a:lnTo>
                  <a:lnTo>
                    <a:pt x="6696" y="0"/>
                  </a:lnTo>
                  <a:cubicBezTo>
                    <a:pt x="7068" y="0"/>
                    <a:pt x="7368" y="301"/>
                    <a:pt x="7368" y="672"/>
                  </a:cubicBezTo>
                  <a:cubicBezTo>
                    <a:pt x="7368" y="672"/>
                    <a:pt x="7368" y="672"/>
                    <a:pt x="7368" y="672"/>
                  </a:cubicBezTo>
                  <a:lnTo>
                    <a:pt x="7368" y="672"/>
                  </a:lnTo>
                  <a:lnTo>
                    <a:pt x="7368" y="2696"/>
                  </a:lnTo>
                  <a:lnTo>
                    <a:pt x="7368" y="2696"/>
                  </a:lnTo>
                  <a:cubicBezTo>
                    <a:pt x="7368" y="3068"/>
                    <a:pt x="7068" y="3368"/>
                    <a:pt x="6696" y="3368"/>
                  </a:cubicBezTo>
                  <a:lnTo>
                    <a:pt x="6696" y="3368"/>
                  </a:lnTo>
                  <a:lnTo>
                    <a:pt x="672" y="3368"/>
                  </a:lnTo>
                  <a:lnTo>
                    <a:pt x="672" y="3368"/>
                  </a:lnTo>
                  <a:cubicBezTo>
                    <a:pt x="301" y="3368"/>
                    <a:pt x="0" y="3068"/>
                    <a:pt x="0" y="2696"/>
                  </a:cubicBezTo>
                  <a:lnTo>
                    <a:pt x="0" y="2696"/>
                  </a:lnTo>
                  <a:lnTo>
                    <a:pt x="0" y="672"/>
                  </a:lnTo>
                  <a:lnTo>
                    <a:pt x="0" y="672"/>
                  </a:lnTo>
                  <a:cubicBezTo>
                    <a:pt x="0" y="301"/>
                    <a:pt x="301" y="0"/>
                    <a:pt x="672" y="0"/>
                  </a:cubicBez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4174" y="3111"/>
              <a:ext cx="248" cy="425"/>
            </a:xfrm>
            <a:custGeom>
              <a:avLst/>
              <a:gdLst>
                <a:gd name="T0" fmla="*/ 0 w 248"/>
                <a:gd name="T1" fmla="*/ 425 h 425"/>
                <a:gd name="T2" fmla="*/ 248 w 248"/>
                <a:gd name="T3" fmla="*/ 425 h 425"/>
                <a:gd name="T4" fmla="*/ 248 w 248"/>
                <a:gd name="T5" fmla="*/ 0 h 425"/>
              </a:gdLst>
              <a:ahLst/>
              <a:cxnLst>
                <a:cxn ang="0">
                  <a:pos x="T0" y="T1"/>
                </a:cxn>
                <a:cxn ang="0">
                  <a:pos x="T2" y="T3"/>
                </a:cxn>
                <a:cxn ang="0">
                  <a:pos x="T4" y="T5"/>
                </a:cxn>
              </a:cxnLst>
              <a:rect l="0" t="0" r="r" b="b"/>
              <a:pathLst>
                <a:path w="248" h="425">
                  <a:moveTo>
                    <a:pt x="0" y="425"/>
                  </a:moveTo>
                  <a:lnTo>
                    <a:pt x="248" y="425"/>
                  </a:lnTo>
                  <a:lnTo>
                    <a:pt x="248" y="0"/>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396" y="3059"/>
              <a:ext cx="52" cy="75"/>
            </a:xfrm>
            <a:custGeom>
              <a:avLst/>
              <a:gdLst>
                <a:gd name="T0" fmla="*/ 26 w 52"/>
                <a:gd name="T1" fmla="*/ 0 h 75"/>
                <a:gd name="T2" fmla="*/ 52 w 52"/>
                <a:gd name="T3" fmla="*/ 75 h 75"/>
                <a:gd name="T4" fmla="*/ 0 w 52"/>
                <a:gd name="T5" fmla="*/ 75 h 75"/>
                <a:gd name="T6" fmla="*/ 26 w 52"/>
                <a:gd name="T7" fmla="*/ 0 h 75"/>
              </a:gdLst>
              <a:ahLst/>
              <a:cxnLst>
                <a:cxn ang="0">
                  <a:pos x="T0" y="T1"/>
                </a:cxn>
                <a:cxn ang="0">
                  <a:pos x="T2" y="T3"/>
                </a:cxn>
                <a:cxn ang="0">
                  <a:pos x="T4" y="T5"/>
                </a:cxn>
                <a:cxn ang="0">
                  <a:pos x="T6" y="T7"/>
                </a:cxn>
              </a:cxnLst>
              <a:rect l="0" t="0" r="r" b="b"/>
              <a:pathLst>
                <a:path w="52" h="75">
                  <a:moveTo>
                    <a:pt x="26" y="0"/>
                  </a:moveTo>
                  <a:lnTo>
                    <a:pt x="52" y="75"/>
                  </a:lnTo>
                  <a:lnTo>
                    <a:pt x="0" y="75"/>
                  </a:lnTo>
                  <a:lnTo>
                    <a:pt x="26" y="0"/>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4396" y="3059"/>
              <a:ext cx="52" cy="75"/>
            </a:xfrm>
            <a:custGeom>
              <a:avLst/>
              <a:gdLst>
                <a:gd name="T0" fmla="*/ 26 w 52"/>
                <a:gd name="T1" fmla="*/ 0 h 75"/>
                <a:gd name="T2" fmla="*/ 52 w 52"/>
                <a:gd name="T3" fmla="*/ 75 h 75"/>
                <a:gd name="T4" fmla="*/ 0 w 52"/>
                <a:gd name="T5" fmla="*/ 75 h 75"/>
                <a:gd name="T6" fmla="*/ 26 w 52"/>
                <a:gd name="T7" fmla="*/ 0 h 75"/>
              </a:gdLst>
              <a:ahLst/>
              <a:cxnLst>
                <a:cxn ang="0">
                  <a:pos x="T0" y="T1"/>
                </a:cxn>
                <a:cxn ang="0">
                  <a:pos x="T2" y="T3"/>
                </a:cxn>
                <a:cxn ang="0">
                  <a:pos x="T4" y="T5"/>
                </a:cxn>
                <a:cxn ang="0">
                  <a:pos x="T6" y="T7"/>
                </a:cxn>
              </a:cxnLst>
              <a:rect l="0" t="0" r="r" b="b"/>
              <a:pathLst>
                <a:path w="52" h="75">
                  <a:moveTo>
                    <a:pt x="26" y="0"/>
                  </a:moveTo>
                  <a:lnTo>
                    <a:pt x="52" y="75"/>
                  </a:lnTo>
                  <a:lnTo>
                    <a:pt x="0" y="75"/>
                  </a:lnTo>
                  <a:lnTo>
                    <a:pt x="26" y="0"/>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204" y="3209"/>
              <a:ext cx="438"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4318" y="3205"/>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a:spLocks noChangeArrowheads="1"/>
            </p:cNvSpPr>
            <p:nvPr/>
          </p:nvSpPr>
          <p:spPr bwMode="auto">
            <a:xfrm>
              <a:off x="4201" y="3296"/>
              <a:ext cx="5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Freeform 32"/>
            <p:cNvSpPr>
              <a:spLocks/>
            </p:cNvSpPr>
            <p:nvPr/>
          </p:nvSpPr>
          <p:spPr bwMode="auto">
            <a:xfrm>
              <a:off x="4229" y="2120"/>
              <a:ext cx="193" cy="469"/>
            </a:xfrm>
            <a:custGeom>
              <a:avLst/>
              <a:gdLst>
                <a:gd name="T0" fmla="*/ 0 w 193"/>
                <a:gd name="T1" fmla="*/ 0 h 469"/>
                <a:gd name="T2" fmla="*/ 193 w 193"/>
                <a:gd name="T3" fmla="*/ 0 h 469"/>
                <a:gd name="T4" fmla="*/ 193 w 193"/>
                <a:gd name="T5" fmla="*/ 469 h 469"/>
              </a:gdLst>
              <a:ahLst/>
              <a:cxnLst>
                <a:cxn ang="0">
                  <a:pos x="T0" y="T1"/>
                </a:cxn>
                <a:cxn ang="0">
                  <a:pos x="T2" y="T3"/>
                </a:cxn>
                <a:cxn ang="0">
                  <a:pos x="T4" y="T5"/>
                </a:cxn>
              </a:cxnLst>
              <a:rect l="0" t="0" r="r" b="b"/>
              <a:pathLst>
                <a:path w="193" h="469">
                  <a:moveTo>
                    <a:pt x="0" y="0"/>
                  </a:moveTo>
                  <a:lnTo>
                    <a:pt x="193" y="0"/>
                  </a:lnTo>
                  <a:lnTo>
                    <a:pt x="193" y="469"/>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176" y="2095"/>
              <a:ext cx="75" cy="52"/>
            </a:xfrm>
            <a:custGeom>
              <a:avLst/>
              <a:gdLst>
                <a:gd name="T0" fmla="*/ 0 w 75"/>
                <a:gd name="T1" fmla="*/ 25 h 52"/>
                <a:gd name="T2" fmla="*/ 75 w 75"/>
                <a:gd name="T3" fmla="*/ 0 h 52"/>
                <a:gd name="T4" fmla="*/ 75 w 75"/>
                <a:gd name="T5" fmla="*/ 52 h 52"/>
                <a:gd name="T6" fmla="*/ 0 w 75"/>
                <a:gd name="T7" fmla="*/ 25 h 52"/>
              </a:gdLst>
              <a:ahLst/>
              <a:cxnLst>
                <a:cxn ang="0">
                  <a:pos x="T0" y="T1"/>
                </a:cxn>
                <a:cxn ang="0">
                  <a:pos x="T2" y="T3"/>
                </a:cxn>
                <a:cxn ang="0">
                  <a:pos x="T4" y="T5"/>
                </a:cxn>
                <a:cxn ang="0">
                  <a:pos x="T6" y="T7"/>
                </a:cxn>
              </a:cxnLst>
              <a:rect l="0" t="0" r="r" b="b"/>
              <a:pathLst>
                <a:path w="75" h="52">
                  <a:moveTo>
                    <a:pt x="0" y="25"/>
                  </a:moveTo>
                  <a:lnTo>
                    <a:pt x="75" y="0"/>
                  </a:lnTo>
                  <a:lnTo>
                    <a:pt x="75" y="52"/>
                  </a:lnTo>
                  <a:lnTo>
                    <a:pt x="0" y="25"/>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4176" y="2095"/>
              <a:ext cx="75" cy="52"/>
            </a:xfrm>
            <a:custGeom>
              <a:avLst/>
              <a:gdLst>
                <a:gd name="T0" fmla="*/ 0 w 75"/>
                <a:gd name="T1" fmla="*/ 25 h 52"/>
                <a:gd name="T2" fmla="*/ 75 w 75"/>
                <a:gd name="T3" fmla="*/ 0 h 52"/>
                <a:gd name="T4" fmla="*/ 75 w 75"/>
                <a:gd name="T5" fmla="*/ 52 h 52"/>
                <a:gd name="T6" fmla="*/ 0 w 75"/>
                <a:gd name="T7" fmla="*/ 25 h 52"/>
              </a:gdLst>
              <a:ahLst/>
              <a:cxnLst>
                <a:cxn ang="0">
                  <a:pos x="T0" y="T1"/>
                </a:cxn>
                <a:cxn ang="0">
                  <a:pos x="T2" y="T3"/>
                </a:cxn>
                <a:cxn ang="0">
                  <a:pos x="T4" y="T5"/>
                </a:cxn>
                <a:cxn ang="0">
                  <a:pos x="T6" y="T7"/>
                </a:cxn>
              </a:cxnLst>
              <a:rect l="0" t="0" r="r" b="b"/>
              <a:pathLst>
                <a:path w="75" h="52">
                  <a:moveTo>
                    <a:pt x="0" y="25"/>
                  </a:moveTo>
                  <a:lnTo>
                    <a:pt x="75" y="0"/>
                  </a:lnTo>
                  <a:lnTo>
                    <a:pt x="75" y="52"/>
                  </a:lnTo>
                  <a:lnTo>
                    <a:pt x="0" y="25"/>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4204" y="2266"/>
              <a:ext cx="438"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4318" y="2262"/>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7"/>
            <p:cNvSpPr>
              <a:spLocks noChangeArrowheads="1"/>
            </p:cNvSpPr>
            <p:nvPr/>
          </p:nvSpPr>
          <p:spPr bwMode="auto">
            <a:xfrm>
              <a:off x="4201" y="2353"/>
              <a:ext cx="5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Line 38"/>
            <p:cNvSpPr>
              <a:spLocks noChangeShapeType="1"/>
            </p:cNvSpPr>
            <p:nvPr/>
          </p:nvSpPr>
          <p:spPr bwMode="auto">
            <a:xfrm flipV="1">
              <a:off x="3991" y="1364"/>
              <a:ext cx="28" cy="404"/>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3990" y="1312"/>
              <a:ext cx="53" cy="76"/>
            </a:xfrm>
            <a:custGeom>
              <a:avLst/>
              <a:gdLst>
                <a:gd name="T0" fmla="*/ 32 w 53"/>
                <a:gd name="T1" fmla="*/ 0 h 76"/>
                <a:gd name="T2" fmla="*/ 53 w 53"/>
                <a:gd name="T3" fmla="*/ 76 h 76"/>
                <a:gd name="T4" fmla="*/ 0 w 53"/>
                <a:gd name="T5" fmla="*/ 73 h 76"/>
                <a:gd name="T6" fmla="*/ 32 w 53"/>
                <a:gd name="T7" fmla="*/ 0 h 76"/>
              </a:gdLst>
              <a:ahLst/>
              <a:cxnLst>
                <a:cxn ang="0">
                  <a:pos x="T0" y="T1"/>
                </a:cxn>
                <a:cxn ang="0">
                  <a:pos x="T2" y="T3"/>
                </a:cxn>
                <a:cxn ang="0">
                  <a:pos x="T4" y="T5"/>
                </a:cxn>
                <a:cxn ang="0">
                  <a:pos x="T6" y="T7"/>
                </a:cxn>
              </a:cxnLst>
              <a:rect l="0" t="0" r="r" b="b"/>
              <a:pathLst>
                <a:path w="53" h="76">
                  <a:moveTo>
                    <a:pt x="32" y="0"/>
                  </a:moveTo>
                  <a:lnTo>
                    <a:pt x="53" y="76"/>
                  </a:lnTo>
                  <a:lnTo>
                    <a:pt x="0" y="73"/>
                  </a:lnTo>
                  <a:lnTo>
                    <a:pt x="32" y="0"/>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3990" y="1312"/>
              <a:ext cx="53" cy="76"/>
            </a:xfrm>
            <a:custGeom>
              <a:avLst/>
              <a:gdLst>
                <a:gd name="T0" fmla="*/ 32 w 53"/>
                <a:gd name="T1" fmla="*/ 0 h 76"/>
                <a:gd name="T2" fmla="*/ 53 w 53"/>
                <a:gd name="T3" fmla="*/ 76 h 76"/>
                <a:gd name="T4" fmla="*/ 0 w 53"/>
                <a:gd name="T5" fmla="*/ 73 h 76"/>
                <a:gd name="T6" fmla="*/ 32 w 53"/>
                <a:gd name="T7" fmla="*/ 0 h 76"/>
              </a:gdLst>
              <a:ahLst/>
              <a:cxnLst>
                <a:cxn ang="0">
                  <a:pos x="T0" y="T1"/>
                </a:cxn>
                <a:cxn ang="0">
                  <a:pos x="T2" y="T3"/>
                </a:cxn>
                <a:cxn ang="0">
                  <a:pos x="T4" y="T5"/>
                </a:cxn>
                <a:cxn ang="0">
                  <a:pos x="T6" y="T7"/>
                </a:cxn>
              </a:cxnLst>
              <a:rect l="0" t="0" r="r" b="b"/>
              <a:pathLst>
                <a:path w="53" h="76">
                  <a:moveTo>
                    <a:pt x="32" y="0"/>
                  </a:moveTo>
                  <a:lnTo>
                    <a:pt x="53" y="76"/>
                  </a:lnTo>
                  <a:lnTo>
                    <a:pt x="0" y="73"/>
                  </a:lnTo>
                  <a:lnTo>
                    <a:pt x="32" y="0"/>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1"/>
            <p:cNvSpPr>
              <a:spLocks noChangeArrowheads="1"/>
            </p:cNvSpPr>
            <p:nvPr/>
          </p:nvSpPr>
          <p:spPr bwMode="auto">
            <a:xfrm>
              <a:off x="3788" y="1452"/>
              <a:ext cx="438"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2"/>
            <p:cNvSpPr>
              <a:spLocks noChangeArrowheads="1"/>
            </p:cNvSpPr>
            <p:nvPr/>
          </p:nvSpPr>
          <p:spPr bwMode="auto">
            <a:xfrm>
              <a:off x="3902" y="1448"/>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3"/>
            <p:cNvSpPr>
              <a:spLocks noChangeArrowheads="1"/>
            </p:cNvSpPr>
            <p:nvPr/>
          </p:nvSpPr>
          <p:spPr bwMode="auto">
            <a:xfrm>
              <a:off x="3785" y="1539"/>
              <a:ext cx="5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Line 44"/>
            <p:cNvSpPr>
              <a:spLocks noChangeShapeType="1"/>
            </p:cNvSpPr>
            <p:nvPr/>
          </p:nvSpPr>
          <p:spPr bwMode="auto">
            <a:xfrm flipV="1">
              <a:off x="3585" y="1334"/>
              <a:ext cx="33" cy="381"/>
            </a:xfrm>
            <a:prstGeom prst="line">
              <a:avLst/>
            </a:prstGeom>
            <a:noFill/>
            <a:ln w="5" cap="flat">
              <a:solidFill>
                <a:srgbClr val="7171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3561" y="1690"/>
              <a:ext cx="52" cy="78"/>
            </a:xfrm>
            <a:custGeom>
              <a:avLst/>
              <a:gdLst>
                <a:gd name="T0" fmla="*/ 19 w 52"/>
                <a:gd name="T1" fmla="*/ 78 h 78"/>
                <a:gd name="T2" fmla="*/ 0 w 52"/>
                <a:gd name="T3" fmla="*/ 0 h 78"/>
                <a:gd name="T4" fmla="*/ 52 w 52"/>
                <a:gd name="T5" fmla="*/ 6 h 78"/>
                <a:gd name="T6" fmla="*/ 19 w 52"/>
                <a:gd name="T7" fmla="*/ 78 h 78"/>
              </a:gdLst>
              <a:ahLst/>
              <a:cxnLst>
                <a:cxn ang="0">
                  <a:pos x="T0" y="T1"/>
                </a:cxn>
                <a:cxn ang="0">
                  <a:pos x="T2" y="T3"/>
                </a:cxn>
                <a:cxn ang="0">
                  <a:pos x="T4" y="T5"/>
                </a:cxn>
                <a:cxn ang="0">
                  <a:pos x="T6" y="T7"/>
                </a:cxn>
              </a:cxnLst>
              <a:rect l="0" t="0" r="r" b="b"/>
              <a:pathLst>
                <a:path w="52" h="78">
                  <a:moveTo>
                    <a:pt x="19" y="78"/>
                  </a:moveTo>
                  <a:lnTo>
                    <a:pt x="0" y="0"/>
                  </a:lnTo>
                  <a:lnTo>
                    <a:pt x="52" y="6"/>
                  </a:lnTo>
                  <a:lnTo>
                    <a:pt x="19" y="78"/>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561" y="1690"/>
              <a:ext cx="52" cy="78"/>
            </a:xfrm>
            <a:custGeom>
              <a:avLst/>
              <a:gdLst>
                <a:gd name="T0" fmla="*/ 19 w 52"/>
                <a:gd name="T1" fmla="*/ 78 h 78"/>
                <a:gd name="T2" fmla="*/ 0 w 52"/>
                <a:gd name="T3" fmla="*/ 0 h 78"/>
                <a:gd name="T4" fmla="*/ 52 w 52"/>
                <a:gd name="T5" fmla="*/ 6 h 78"/>
                <a:gd name="T6" fmla="*/ 19 w 52"/>
                <a:gd name="T7" fmla="*/ 78 h 78"/>
              </a:gdLst>
              <a:ahLst/>
              <a:cxnLst>
                <a:cxn ang="0">
                  <a:pos x="T0" y="T1"/>
                </a:cxn>
                <a:cxn ang="0">
                  <a:pos x="T2" y="T3"/>
                </a:cxn>
                <a:cxn ang="0">
                  <a:pos x="T4" y="T5"/>
                </a:cxn>
                <a:cxn ang="0">
                  <a:pos x="T6" y="T7"/>
                </a:cxn>
              </a:cxnLst>
              <a:rect l="0" t="0" r="r" b="b"/>
              <a:pathLst>
                <a:path w="52" h="78">
                  <a:moveTo>
                    <a:pt x="19" y="78"/>
                  </a:moveTo>
                  <a:lnTo>
                    <a:pt x="0" y="0"/>
                  </a:lnTo>
                  <a:lnTo>
                    <a:pt x="52" y="6"/>
                  </a:lnTo>
                  <a:lnTo>
                    <a:pt x="19" y="78"/>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7"/>
            <p:cNvSpPr>
              <a:spLocks noChangeArrowheads="1"/>
            </p:cNvSpPr>
            <p:nvPr/>
          </p:nvSpPr>
          <p:spPr bwMode="auto">
            <a:xfrm>
              <a:off x="3482" y="1463"/>
              <a:ext cx="235"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3495" y="1459"/>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9"/>
            <p:cNvSpPr>
              <a:spLocks noChangeArrowheads="1"/>
            </p:cNvSpPr>
            <p:nvPr/>
          </p:nvSpPr>
          <p:spPr bwMode="auto">
            <a:xfrm>
              <a:off x="3480" y="1549"/>
              <a:ext cx="29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Freeform 50"/>
            <p:cNvSpPr>
              <a:spLocks/>
            </p:cNvSpPr>
            <p:nvPr/>
          </p:nvSpPr>
          <p:spPr bwMode="auto">
            <a:xfrm>
              <a:off x="2991" y="1954"/>
              <a:ext cx="384" cy="478"/>
            </a:xfrm>
            <a:custGeom>
              <a:avLst/>
              <a:gdLst>
                <a:gd name="T0" fmla="*/ 0 w 384"/>
                <a:gd name="T1" fmla="*/ 478 h 478"/>
                <a:gd name="T2" fmla="*/ 0 w 384"/>
                <a:gd name="T3" fmla="*/ 0 h 478"/>
                <a:gd name="T4" fmla="*/ 384 w 384"/>
                <a:gd name="T5" fmla="*/ 0 h 478"/>
              </a:gdLst>
              <a:ahLst/>
              <a:cxnLst>
                <a:cxn ang="0">
                  <a:pos x="T0" y="T1"/>
                </a:cxn>
                <a:cxn ang="0">
                  <a:pos x="T2" y="T3"/>
                </a:cxn>
                <a:cxn ang="0">
                  <a:pos x="T4" y="T5"/>
                </a:cxn>
              </a:cxnLst>
              <a:rect l="0" t="0" r="r" b="b"/>
              <a:pathLst>
                <a:path w="384" h="478">
                  <a:moveTo>
                    <a:pt x="0" y="478"/>
                  </a:moveTo>
                  <a:lnTo>
                    <a:pt x="0" y="0"/>
                  </a:lnTo>
                  <a:lnTo>
                    <a:pt x="384" y="0"/>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2965" y="2410"/>
              <a:ext cx="52" cy="75"/>
            </a:xfrm>
            <a:custGeom>
              <a:avLst/>
              <a:gdLst>
                <a:gd name="T0" fmla="*/ 26 w 52"/>
                <a:gd name="T1" fmla="*/ 75 h 75"/>
                <a:gd name="T2" fmla="*/ 0 w 52"/>
                <a:gd name="T3" fmla="*/ 0 h 75"/>
                <a:gd name="T4" fmla="*/ 52 w 52"/>
                <a:gd name="T5" fmla="*/ 0 h 75"/>
                <a:gd name="T6" fmla="*/ 26 w 52"/>
                <a:gd name="T7" fmla="*/ 75 h 75"/>
              </a:gdLst>
              <a:ahLst/>
              <a:cxnLst>
                <a:cxn ang="0">
                  <a:pos x="T0" y="T1"/>
                </a:cxn>
                <a:cxn ang="0">
                  <a:pos x="T2" y="T3"/>
                </a:cxn>
                <a:cxn ang="0">
                  <a:pos x="T4" y="T5"/>
                </a:cxn>
                <a:cxn ang="0">
                  <a:pos x="T6" y="T7"/>
                </a:cxn>
              </a:cxnLst>
              <a:rect l="0" t="0" r="r" b="b"/>
              <a:pathLst>
                <a:path w="52" h="75">
                  <a:moveTo>
                    <a:pt x="26" y="75"/>
                  </a:moveTo>
                  <a:lnTo>
                    <a:pt x="0" y="0"/>
                  </a:lnTo>
                  <a:lnTo>
                    <a:pt x="52" y="0"/>
                  </a:lnTo>
                  <a:lnTo>
                    <a:pt x="26" y="75"/>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2965" y="2410"/>
              <a:ext cx="52" cy="75"/>
            </a:xfrm>
            <a:custGeom>
              <a:avLst/>
              <a:gdLst>
                <a:gd name="T0" fmla="*/ 26 w 52"/>
                <a:gd name="T1" fmla="*/ 75 h 75"/>
                <a:gd name="T2" fmla="*/ 0 w 52"/>
                <a:gd name="T3" fmla="*/ 0 h 75"/>
                <a:gd name="T4" fmla="*/ 52 w 52"/>
                <a:gd name="T5" fmla="*/ 0 h 75"/>
                <a:gd name="T6" fmla="*/ 26 w 52"/>
                <a:gd name="T7" fmla="*/ 75 h 75"/>
              </a:gdLst>
              <a:ahLst/>
              <a:cxnLst>
                <a:cxn ang="0">
                  <a:pos x="T0" y="T1"/>
                </a:cxn>
                <a:cxn ang="0">
                  <a:pos x="T2" y="T3"/>
                </a:cxn>
                <a:cxn ang="0">
                  <a:pos x="T4" y="T5"/>
                </a:cxn>
                <a:cxn ang="0">
                  <a:pos x="T6" y="T7"/>
                </a:cxn>
              </a:cxnLst>
              <a:rect l="0" t="0" r="r" b="b"/>
              <a:pathLst>
                <a:path w="52" h="75">
                  <a:moveTo>
                    <a:pt x="26" y="75"/>
                  </a:moveTo>
                  <a:lnTo>
                    <a:pt x="0" y="0"/>
                  </a:lnTo>
                  <a:lnTo>
                    <a:pt x="52" y="0"/>
                  </a:lnTo>
                  <a:lnTo>
                    <a:pt x="26" y="75"/>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2874" y="2131"/>
              <a:ext cx="235"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2887" y="2127"/>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5"/>
            <p:cNvSpPr>
              <a:spLocks noChangeArrowheads="1"/>
            </p:cNvSpPr>
            <p:nvPr/>
          </p:nvSpPr>
          <p:spPr bwMode="auto">
            <a:xfrm>
              <a:off x="2872" y="2218"/>
              <a:ext cx="29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Freeform 56"/>
            <p:cNvSpPr>
              <a:spLocks/>
            </p:cNvSpPr>
            <p:nvPr/>
          </p:nvSpPr>
          <p:spPr bwMode="auto">
            <a:xfrm>
              <a:off x="2991" y="2894"/>
              <a:ext cx="377" cy="862"/>
            </a:xfrm>
            <a:custGeom>
              <a:avLst/>
              <a:gdLst>
                <a:gd name="T0" fmla="*/ 0 w 377"/>
                <a:gd name="T1" fmla="*/ 0 h 862"/>
                <a:gd name="T2" fmla="*/ 0 w 377"/>
                <a:gd name="T3" fmla="*/ 862 h 862"/>
                <a:gd name="T4" fmla="*/ 377 w 377"/>
                <a:gd name="T5" fmla="*/ 862 h 862"/>
              </a:gdLst>
              <a:ahLst/>
              <a:cxnLst>
                <a:cxn ang="0">
                  <a:pos x="T0" y="T1"/>
                </a:cxn>
                <a:cxn ang="0">
                  <a:pos x="T2" y="T3"/>
                </a:cxn>
                <a:cxn ang="0">
                  <a:pos x="T4" y="T5"/>
                </a:cxn>
              </a:cxnLst>
              <a:rect l="0" t="0" r="r" b="b"/>
              <a:pathLst>
                <a:path w="377" h="862">
                  <a:moveTo>
                    <a:pt x="0" y="0"/>
                  </a:moveTo>
                  <a:lnTo>
                    <a:pt x="0" y="862"/>
                  </a:lnTo>
                  <a:lnTo>
                    <a:pt x="377" y="862"/>
                  </a:lnTo>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346" y="3730"/>
              <a:ext cx="75" cy="52"/>
            </a:xfrm>
            <a:custGeom>
              <a:avLst/>
              <a:gdLst>
                <a:gd name="T0" fmla="*/ 75 w 75"/>
                <a:gd name="T1" fmla="*/ 26 h 52"/>
                <a:gd name="T2" fmla="*/ 0 w 75"/>
                <a:gd name="T3" fmla="*/ 52 h 52"/>
                <a:gd name="T4" fmla="*/ 0 w 75"/>
                <a:gd name="T5" fmla="*/ 0 h 52"/>
                <a:gd name="T6" fmla="*/ 75 w 75"/>
                <a:gd name="T7" fmla="*/ 26 h 52"/>
              </a:gdLst>
              <a:ahLst/>
              <a:cxnLst>
                <a:cxn ang="0">
                  <a:pos x="T0" y="T1"/>
                </a:cxn>
                <a:cxn ang="0">
                  <a:pos x="T2" y="T3"/>
                </a:cxn>
                <a:cxn ang="0">
                  <a:pos x="T4" y="T5"/>
                </a:cxn>
                <a:cxn ang="0">
                  <a:pos x="T6" y="T7"/>
                </a:cxn>
              </a:cxnLst>
              <a:rect l="0" t="0" r="r" b="b"/>
              <a:pathLst>
                <a:path w="75" h="52">
                  <a:moveTo>
                    <a:pt x="75" y="26"/>
                  </a:moveTo>
                  <a:lnTo>
                    <a:pt x="0" y="52"/>
                  </a:lnTo>
                  <a:lnTo>
                    <a:pt x="0" y="0"/>
                  </a:lnTo>
                  <a:lnTo>
                    <a:pt x="75" y="26"/>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346" y="3730"/>
              <a:ext cx="75" cy="52"/>
            </a:xfrm>
            <a:custGeom>
              <a:avLst/>
              <a:gdLst>
                <a:gd name="T0" fmla="*/ 75 w 75"/>
                <a:gd name="T1" fmla="*/ 26 h 52"/>
                <a:gd name="T2" fmla="*/ 0 w 75"/>
                <a:gd name="T3" fmla="*/ 52 h 52"/>
                <a:gd name="T4" fmla="*/ 0 w 75"/>
                <a:gd name="T5" fmla="*/ 0 h 52"/>
                <a:gd name="T6" fmla="*/ 75 w 75"/>
                <a:gd name="T7" fmla="*/ 26 h 52"/>
              </a:gdLst>
              <a:ahLst/>
              <a:cxnLst>
                <a:cxn ang="0">
                  <a:pos x="T0" y="T1"/>
                </a:cxn>
                <a:cxn ang="0">
                  <a:pos x="T2" y="T3"/>
                </a:cxn>
                <a:cxn ang="0">
                  <a:pos x="T4" y="T5"/>
                </a:cxn>
                <a:cxn ang="0">
                  <a:pos x="T6" y="T7"/>
                </a:cxn>
              </a:cxnLst>
              <a:rect l="0" t="0" r="r" b="b"/>
              <a:pathLst>
                <a:path w="75" h="52">
                  <a:moveTo>
                    <a:pt x="75" y="26"/>
                  </a:moveTo>
                  <a:lnTo>
                    <a:pt x="0" y="52"/>
                  </a:lnTo>
                  <a:lnTo>
                    <a:pt x="0" y="0"/>
                  </a:lnTo>
                  <a:lnTo>
                    <a:pt x="75" y="26"/>
                  </a:lnTo>
                  <a:close/>
                </a:path>
              </a:pathLst>
            </a:custGeom>
            <a:noFill/>
            <a:ln w="5" cap="flat">
              <a:solidFill>
                <a:srgbClr val="7171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2874" y="3238"/>
              <a:ext cx="235" cy="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p:cNvSpPr>
              <a:spLocks noChangeArrowheads="1"/>
            </p:cNvSpPr>
            <p:nvPr/>
          </p:nvSpPr>
          <p:spPr bwMode="auto">
            <a:xfrm>
              <a:off x="2887" y="3233"/>
              <a:ext cx="2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Truck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1"/>
            <p:cNvSpPr>
              <a:spLocks noChangeArrowheads="1"/>
            </p:cNvSpPr>
            <p:nvPr/>
          </p:nvSpPr>
          <p:spPr bwMode="auto">
            <a:xfrm>
              <a:off x="2872" y="3324"/>
              <a:ext cx="29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Title 2"/>
          <p:cNvSpPr txBox="1">
            <a:spLocks/>
          </p:cNvSpPr>
          <p:nvPr/>
        </p:nvSpPr>
        <p:spPr>
          <a:xfrm>
            <a:off x="2831610" y="345923"/>
            <a:ext cx="6538304" cy="8864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Level 1 Select Truck</a:t>
            </a:r>
            <a:endParaRPr lang="en-US" b="1" dirty="0">
              <a:solidFill>
                <a:schemeClr val="bg1"/>
              </a:solidFill>
            </a:endParaRPr>
          </a:p>
        </p:txBody>
      </p:sp>
      <p:sp>
        <p:nvSpPr>
          <p:cNvPr id="38" name="Rectangle 37"/>
          <p:cNvSpPr/>
          <p:nvPr/>
        </p:nvSpPr>
        <p:spPr>
          <a:xfrm>
            <a:off x="10921684" y="-27931"/>
            <a:ext cx="1047082" cy="1015663"/>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z="6000" b="1">
                <a:solidFill>
                  <a:prstClr val="white">
                    <a:lumMod val="75000"/>
                  </a:prstClr>
                </a:solidFill>
                <a:effectLst>
                  <a:outerShdw blurRad="50800" dist="38100" dir="2700000" algn="tl" rotWithShape="0">
                    <a:srgbClr val="000000">
                      <a:alpha val="43000"/>
                    </a:srgbClr>
                  </a:outerShdw>
                </a:effectLst>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lang="en-US" dirty="0"/>
          </a:p>
        </p:txBody>
      </p:sp>
    </p:spTree>
    <p:extLst>
      <p:ext uri="{BB962C8B-B14F-4D97-AF65-F5344CB8AC3E}">
        <p14:creationId xmlns:p14="http://schemas.microsoft.com/office/powerpoint/2010/main" val="26688904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Team introduction</a:t>
            </a:r>
            <a:endParaRPr lang="en-US" b="1" dirty="0">
              <a:solidFill>
                <a:schemeClr val="tx1"/>
              </a:solidFill>
            </a:endParaRPr>
          </a:p>
        </p:txBody>
      </p:sp>
      <p:sp>
        <p:nvSpPr>
          <p:cNvPr id="6" name="Subtitle 5"/>
          <p:cNvSpPr>
            <a:spLocks noGrp="1"/>
          </p:cNvSpPr>
          <p:nvPr>
            <p:ph type="subTitle" idx="1"/>
          </p:nvPr>
        </p:nvSpPr>
        <p:spPr>
          <a:xfrm>
            <a:off x="1802526" y="1571220"/>
            <a:ext cx="8676222" cy="5119353"/>
          </a:xfrm>
        </p:spPr>
        <p:txBody>
          <a:bodyPr>
            <a:normAutofit fontScale="70000" lnSpcReduction="20000"/>
          </a:bodyPr>
          <a:lstStyle/>
          <a:p>
            <a:pPr>
              <a:lnSpc>
                <a:spcPct val="200000"/>
              </a:lnSpc>
            </a:pPr>
            <a:r>
              <a:rPr lang="en-US" sz="4200" dirty="0" smtClean="0"/>
              <a:t>Troy Valle – Team Leader</a:t>
            </a:r>
          </a:p>
          <a:p>
            <a:pPr>
              <a:lnSpc>
                <a:spcPct val="200000"/>
              </a:lnSpc>
            </a:pPr>
            <a:r>
              <a:rPr lang="en-US" sz="4200" dirty="0" smtClean="0"/>
              <a:t>Frank Schroeder – Project Manager</a:t>
            </a:r>
          </a:p>
          <a:p>
            <a:pPr>
              <a:lnSpc>
                <a:spcPct val="200000"/>
              </a:lnSpc>
            </a:pPr>
            <a:r>
              <a:rPr lang="en-US" sz="4200" dirty="0" smtClean="0"/>
              <a:t>Kerrie Daley – Technical Processor</a:t>
            </a:r>
          </a:p>
          <a:p>
            <a:pPr>
              <a:lnSpc>
                <a:spcPct val="200000"/>
              </a:lnSpc>
            </a:pPr>
            <a:r>
              <a:rPr lang="en-US" sz="4200" dirty="0" smtClean="0"/>
              <a:t>Grady McBride – Database Manager</a:t>
            </a:r>
          </a:p>
          <a:p>
            <a:pPr>
              <a:lnSpc>
                <a:spcPct val="200000"/>
              </a:lnSpc>
            </a:pPr>
            <a:r>
              <a:rPr lang="en-US" sz="4200" dirty="0" smtClean="0"/>
              <a:t>Matt </a:t>
            </a:r>
            <a:r>
              <a:rPr lang="en-US" sz="4200" dirty="0" err="1" smtClean="0"/>
              <a:t>Mainello</a:t>
            </a:r>
            <a:r>
              <a:rPr lang="en-US" sz="4200" dirty="0" smtClean="0"/>
              <a:t> – Webmaster</a:t>
            </a:r>
          </a:p>
          <a:p>
            <a:endParaRPr lang="en-US" dirty="0" smtClean="0"/>
          </a:p>
        </p:txBody>
      </p:sp>
      <p:sp>
        <p:nvSpPr>
          <p:cNvPr id="4" name="Slide Number Placeholder 3"/>
          <p:cNvSpPr>
            <a:spLocks noGrp="1"/>
          </p:cNvSpPr>
          <p:nvPr>
            <p:ph type="sldNum" sz="quarter" idx="12"/>
          </p:nvPr>
        </p:nvSpPr>
        <p:spPr>
          <a:xfrm>
            <a:off x="11402655" y="268086"/>
            <a:ext cx="551167" cy="365125"/>
          </a:xfrm>
        </p:spPr>
        <p:txBody>
          <a:bodyPr/>
          <a:lstStyle/>
          <a:p>
            <a:fld id="{D57F1E4F-1CFF-5643-939E-217C01CDF565}" type="slidenum">
              <a:rPr lang="en-US" sz="6000" smtClean="0"/>
              <a:pPr/>
              <a:t>3</a:t>
            </a:fld>
            <a:endParaRPr lang="en-US" sz="6000" dirty="0"/>
          </a:p>
        </p:txBody>
      </p:sp>
    </p:spTree>
    <p:extLst>
      <p:ext uri="{BB962C8B-B14F-4D97-AF65-F5344CB8AC3E}">
        <p14:creationId xmlns:p14="http://schemas.microsoft.com/office/powerpoint/2010/main" val="27804171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32714" y="0"/>
            <a:ext cx="1059286" cy="928463"/>
          </a:xfrm>
        </p:spPr>
        <p:txBody>
          <a:bodyPr/>
          <a:lstStyle/>
          <a:p>
            <a:fld id="{D57F1E4F-1CFF-5643-939E-217C01CDF565}" type="slidenum">
              <a:rPr lang="en-US" sz="6000" smtClean="0"/>
              <a:pPr/>
              <a:t>30</a:t>
            </a:fld>
            <a:endParaRPr lang="en-US" sz="6000" dirty="0"/>
          </a:p>
        </p:txBody>
      </p:sp>
      <p:pic>
        <p:nvPicPr>
          <p:cNvPr id="5" name="Picture 4"/>
          <p:cNvPicPr/>
          <p:nvPr/>
        </p:nvPicPr>
        <p:blipFill>
          <a:blip r:embed="rId2" cstate="print">
            <a:extLst>
              <a:ext uri="{28A0092B-C50C-407E-A947-70E740481C1C}">
                <a14:useLocalDpi xmlns:a14="http://schemas.microsoft.com/office/drawing/2010/main" val="0"/>
              </a:ext>
            </a:extLst>
          </a:blip>
          <a:srcRect t="3866"/>
          <a:stretch>
            <a:fillRect/>
          </a:stretch>
        </p:blipFill>
        <p:spPr bwMode="auto">
          <a:xfrm>
            <a:off x="1990881" y="1115470"/>
            <a:ext cx="7826221" cy="5575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60418" y="188772"/>
            <a:ext cx="11052822" cy="646331"/>
          </a:xfrm>
          <a:prstGeom prst="rect">
            <a:avLst/>
          </a:prstGeom>
          <a:noFill/>
        </p:spPr>
        <p:txBody>
          <a:bodyPr wrap="square" rtlCol="0">
            <a:spAutoFit/>
          </a:bodyPr>
          <a:lstStyle/>
          <a:p>
            <a:pPr algn="ctr"/>
            <a:r>
              <a:rPr lang="en-US" sz="3600" dirty="0" smtClean="0"/>
              <a:t>Level 2 Select Truck-2.1 Enter Truck Information</a:t>
            </a:r>
            <a:endParaRPr lang="en-US" sz="3600" dirty="0"/>
          </a:p>
        </p:txBody>
      </p:sp>
    </p:spTree>
    <p:extLst>
      <p:ext uri="{BB962C8B-B14F-4D97-AF65-F5344CB8AC3E}">
        <p14:creationId xmlns:p14="http://schemas.microsoft.com/office/powerpoint/2010/main" val="35984664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69769" y="242329"/>
            <a:ext cx="1096931" cy="365125"/>
          </a:xfrm>
        </p:spPr>
        <p:txBody>
          <a:bodyPr/>
          <a:lstStyle/>
          <a:p>
            <a:r>
              <a:rPr lang="en-US" sz="6000" dirty="0" smtClean="0"/>
              <a:t>31</a:t>
            </a:r>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1805360895"/>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baseline="0" dirty="0" smtClean="0">
                          <a:solidFill>
                            <a:srgbClr val="008000"/>
                          </a:solidFill>
                        </a:rPr>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5186660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62884" y="169741"/>
            <a:ext cx="9983984" cy="13885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chemeClr val="tx1"/>
                </a:solidFill>
              </a:rPr>
              <a:t>Functional Requirements Inventory</a:t>
            </a:r>
            <a:endParaRPr lang="en-US" sz="4000" b="1" dirty="0">
              <a:solidFill>
                <a:schemeClr val="tx1"/>
              </a:solidFill>
            </a:endParaRPr>
          </a:p>
        </p:txBody>
      </p:sp>
      <p:sp>
        <p:nvSpPr>
          <p:cNvPr id="58" name="Rectangle 57"/>
          <p:cNvSpPr/>
          <p:nvPr/>
        </p:nvSpPr>
        <p:spPr>
          <a:xfrm>
            <a:off x="10988512" y="166198"/>
            <a:ext cx="1047082" cy="1015663"/>
          </a:xfrm>
          <a:prstGeom prst="rect">
            <a:avLst/>
          </a:prstGeom>
        </p:spPr>
        <p:txBody>
          <a:bodyPr wrap="none">
            <a:spAutoFit/>
          </a:bodyPr>
          <a:lstStyle/>
          <a:p>
            <a:r>
              <a:rPr lang="en-US" sz="6000" b="1" dirty="0" smtClean="0">
                <a:solidFill>
                  <a:schemeClr val="tx1">
                    <a:lumMod val="75000"/>
                  </a:schemeClr>
                </a:solidFill>
                <a:effectLst>
                  <a:outerShdw blurRad="38100" dist="38100" dir="2700000" algn="tl">
                    <a:srgbClr val="000000">
                      <a:alpha val="43137"/>
                    </a:srgbClr>
                  </a:outerShdw>
                </a:effectLst>
              </a:rPr>
              <a:t>32</a:t>
            </a:r>
            <a:endParaRPr lang="en-US" sz="6000" dirty="0"/>
          </a:p>
        </p:txBody>
      </p:sp>
      <p:sp>
        <p:nvSpPr>
          <p:cNvPr id="3" name="Rectangle 2"/>
          <p:cNvSpPr/>
          <p:nvPr/>
        </p:nvSpPr>
        <p:spPr>
          <a:xfrm>
            <a:off x="696701" y="1361669"/>
            <a:ext cx="6096000" cy="3139321"/>
          </a:xfrm>
          <a:prstGeom prst="rect">
            <a:avLst/>
          </a:prstGeom>
        </p:spPr>
        <p:txBody>
          <a:bodyPr>
            <a:spAutoFit/>
          </a:bodyPr>
          <a:lstStyle/>
          <a:p>
            <a:r>
              <a:rPr lang="en-US" b="1" u="sng" dirty="0"/>
              <a:t>1947 Pickup Truck-</a:t>
            </a:r>
            <a:r>
              <a:rPr lang="en-US" dirty="0"/>
              <a:t> The 1947 model will include: </a:t>
            </a:r>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window on the cowl</a:t>
            </a:r>
          </a:p>
          <a:p>
            <a:pPr marL="285750" lvl="0" indent="-285750">
              <a:buFont typeface="Arial"/>
              <a:buChar char="•"/>
            </a:pPr>
            <a:r>
              <a:rPr lang="en-US" dirty="0"/>
              <a:t>Curved bedsides</a:t>
            </a:r>
          </a:p>
          <a:p>
            <a:pPr marL="285750" lvl="0" indent="-285750">
              <a:buFont typeface="Arial"/>
              <a:buChar char="•"/>
            </a:pPr>
            <a:r>
              <a:rPr lang="en-US" dirty="0"/>
              <a:t>Bumper dip</a:t>
            </a:r>
          </a:p>
          <a:p>
            <a:r>
              <a:rPr lang="en-US" b="1" u="sng" dirty="0"/>
              <a:t>1947 Cab Over Engine-</a:t>
            </a:r>
            <a:r>
              <a:rPr lang="en-US" dirty="0"/>
              <a:t> The 1947 model will include:</a:t>
            </a:r>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on the cowl</a:t>
            </a:r>
          </a:p>
          <a:p>
            <a:pPr marL="285750" lvl="0" indent="-285750">
              <a:buFont typeface="Arial"/>
              <a:buChar char="•"/>
            </a:pPr>
            <a:r>
              <a:rPr lang="en-US" dirty="0"/>
              <a:t>Flat bed</a:t>
            </a:r>
          </a:p>
        </p:txBody>
      </p:sp>
      <p:sp>
        <p:nvSpPr>
          <p:cNvPr id="7" name="Rectangle 6"/>
          <p:cNvSpPr/>
          <p:nvPr/>
        </p:nvSpPr>
        <p:spPr>
          <a:xfrm>
            <a:off x="7225525" y="1372888"/>
            <a:ext cx="4966475" cy="2972442"/>
          </a:xfrm>
          <a:prstGeom prst="rect">
            <a:avLst/>
          </a:prstGeom>
        </p:spPr>
        <p:txBody>
          <a:bodyPr wrap="square">
            <a:spAutoFit/>
          </a:bodyPr>
          <a:lstStyle/>
          <a:p>
            <a:r>
              <a:rPr lang="en-US" b="1" u="sng" dirty="0"/>
              <a:t>1948 Pickup Truck-</a:t>
            </a:r>
            <a:r>
              <a:rPr lang="en-US" dirty="0"/>
              <a:t> </a:t>
            </a:r>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window on the cowl</a:t>
            </a:r>
          </a:p>
          <a:p>
            <a:pPr marL="285750" lvl="0" indent="-285750">
              <a:buFont typeface="Arial"/>
              <a:buChar char="•"/>
            </a:pPr>
            <a:r>
              <a:rPr lang="en-US" dirty="0"/>
              <a:t>Curved bedsides</a:t>
            </a:r>
          </a:p>
          <a:p>
            <a:r>
              <a:rPr lang="en-US" b="1" u="sng" dirty="0"/>
              <a:t>1948 Cab Over Engine-</a:t>
            </a:r>
            <a:endParaRPr lang="en-US" dirty="0"/>
          </a:p>
          <a:p>
            <a:pPr marL="285750" lvl="0" indent="-285750">
              <a:buFont typeface="Arial"/>
              <a:buChar char="•"/>
            </a:pPr>
            <a:r>
              <a:rPr lang="en-US" dirty="0"/>
              <a:t>A split flat windshield</a:t>
            </a:r>
          </a:p>
          <a:p>
            <a:pPr marL="285750" lvl="0" indent="-285750">
              <a:buFont typeface="Arial"/>
              <a:buChar char="•"/>
            </a:pPr>
            <a:r>
              <a:rPr lang="en-US" dirty="0"/>
              <a:t>No vent window</a:t>
            </a:r>
          </a:p>
          <a:p>
            <a:pPr marL="285750" lvl="0" indent="-285750">
              <a:buFont typeface="Arial"/>
              <a:buChar char="•"/>
            </a:pPr>
            <a:r>
              <a:rPr lang="en-US" dirty="0"/>
              <a:t>An air scoop on the cowl</a:t>
            </a:r>
          </a:p>
          <a:p>
            <a:pPr marL="285750" lvl="0" indent="-285750">
              <a:buFont typeface="Arial"/>
              <a:buChar char="•"/>
            </a:pPr>
            <a:r>
              <a:rPr lang="en-US" dirty="0"/>
              <a:t>Flat bed</a:t>
            </a:r>
          </a:p>
        </p:txBody>
      </p:sp>
    </p:spTree>
    <p:extLst>
      <p:ext uri="{BB962C8B-B14F-4D97-AF65-F5344CB8AC3E}">
        <p14:creationId xmlns:p14="http://schemas.microsoft.com/office/powerpoint/2010/main" val="39546194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86819" y="5680321"/>
            <a:ext cx="1105181" cy="823732"/>
          </a:xfrm>
        </p:spPr>
        <p:txBody>
          <a:bodyPr/>
          <a:lstStyle/>
          <a:p>
            <a:fld id="{D57F1E4F-1CFF-5643-939E-217C01CDF565}" type="slidenum">
              <a:rPr lang="en-US" sz="6000" smtClean="0"/>
              <a:pPr/>
              <a:t>33</a:t>
            </a:fld>
            <a:endParaRPr lang="en-US" sz="6000" dirty="0"/>
          </a:p>
        </p:txBody>
      </p:sp>
      <p:sp>
        <p:nvSpPr>
          <p:cNvPr id="5" name="TextBox 4"/>
          <p:cNvSpPr txBox="1"/>
          <p:nvPr/>
        </p:nvSpPr>
        <p:spPr>
          <a:xfrm>
            <a:off x="308930" y="326061"/>
            <a:ext cx="3501204" cy="369332"/>
          </a:xfrm>
          <a:prstGeom prst="rect">
            <a:avLst/>
          </a:prstGeom>
          <a:noFill/>
        </p:spPr>
        <p:txBody>
          <a:bodyPr wrap="square" rtlCol="0">
            <a:spAutoFit/>
          </a:bodyPr>
          <a:lstStyle/>
          <a:p>
            <a:endParaRPr lang="en-US" dirty="0"/>
          </a:p>
        </p:txBody>
      </p:sp>
      <p:sp>
        <p:nvSpPr>
          <p:cNvPr id="6" name="Rectangle 5"/>
          <p:cNvSpPr/>
          <p:nvPr/>
        </p:nvSpPr>
        <p:spPr>
          <a:xfrm>
            <a:off x="147492" y="171611"/>
            <a:ext cx="3971571" cy="3416320"/>
          </a:xfrm>
          <a:prstGeom prst="rect">
            <a:avLst/>
          </a:prstGeom>
        </p:spPr>
        <p:txBody>
          <a:bodyPr wrap="square">
            <a:spAutoFit/>
          </a:bodyPr>
          <a:lstStyle/>
          <a:p>
            <a:r>
              <a:rPr lang="en-US" b="1" u="sng" dirty="0"/>
              <a:t>1949 Pickup Truck-</a:t>
            </a:r>
            <a:endParaRPr lang="en-US" dirty="0"/>
          </a:p>
          <a:p>
            <a:pPr lvl="0"/>
            <a:r>
              <a:rPr lang="en-US" dirty="0"/>
              <a:t>A split flat windshield</a:t>
            </a:r>
          </a:p>
          <a:p>
            <a:pPr lvl="0"/>
            <a:r>
              <a:rPr lang="en-US" dirty="0"/>
              <a:t>No vent window</a:t>
            </a:r>
          </a:p>
          <a:p>
            <a:pPr lvl="0"/>
            <a:r>
              <a:rPr lang="en-US" dirty="0"/>
              <a:t>An air scoop </a:t>
            </a:r>
            <a:r>
              <a:rPr lang="en-US" dirty="0" smtClean="0"/>
              <a:t>window</a:t>
            </a:r>
          </a:p>
          <a:p>
            <a:pPr lvl="0"/>
            <a:r>
              <a:rPr lang="en-US" dirty="0" smtClean="0"/>
              <a:t> </a:t>
            </a:r>
            <a:r>
              <a:rPr lang="en-US" dirty="0"/>
              <a:t>on the cowl</a:t>
            </a:r>
          </a:p>
          <a:p>
            <a:pPr lvl="0"/>
            <a:r>
              <a:rPr lang="en-US" dirty="0"/>
              <a:t>Curved bedsides</a:t>
            </a:r>
          </a:p>
          <a:p>
            <a:r>
              <a:rPr lang="en-US" b="1" dirty="0"/>
              <a:t> </a:t>
            </a:r>
            <a:endParaRPr lang="en-US" dirty="0"/>
          </a:p>
          <a:p>
            <a:r>
              <a:rPr lang="en-US" b="1" u="sng" dirty="0"/>
              <a:t>1949 Cab Over Engine-</a:t>
            </a:r>
            <a:endParaRPr lang="en-US" dirty="0"/>
          </a:p>
          <a:p>
            <a:pPr lvl="0"/>
            <a:r>
              <a:rPr lang="en-US" dirty="0"/>
              <a:t>A split flat windshield</a:t>
            </a:r>
          </a:p>
          <a:p>
            <a:pPr lvl="0"/>
            <a:r>
              <a:rPr lang="en-US" dirty="0"/>
              <a:t>No vent window</a:t>
            </a:r>
          </a:p>
          <a:p>
            <a:pPr lvl="0"/>
            <a:r>
              <a:rPr lang="en-US" dirty="0"/>
              <a:t>An scoop vent on the cowl</a:t>
            </a:r>
          </a:p>
          <a:p>
            <a:pPr lvl="0"/>
            <a:r>
              <a:rPr lang="en-US" dirty="0"/>
              <a:t>Flat bed</a:t>
            </a:r>
          </a:p>
        </p:txBody>
      </p:sp>
      <p:sp>
        <p:nvSpPr>
          <p:cNvPr id="8" name="Rectangle 7"/>
          <p:cNvSpPr/>
          <p:nvPr/>
        </p:nvSpPr>
        <p:spPr>
          <a:xfrm>
            <a:off x="3288279" y="171611"/>
            <a:ext cx="3061945" cy="3139321"/>
          </a:xfrm>
          <a:prstGeom prst="rect">
            <a:avLst/>
          </a:prstGeom>
        </p:spPr>
        <p:txBody>
          <a:bodyPr wrap="square">
            <a:spAutoFit/>
          </a:bodyPr>
          <a:lstStyle/>
          <a:p>
            <a:r>
              <a:rPr lang="en-US" b="1" u="sng" dirty="0"/>
              <a:t>1950 Pickup Truck-</a:t>
            </a:r>
            <a:endParaRPr lang="en-US" dirty="0"/>
          </a:p>
          <a:p>
            <a:pPr lvl="0"/>
            <a:r>
              <a:rPr lang="en-US" dirty="0"/>
              <a:t>A split flat windshield</a:t>
            </a:r>
          </a:p>
          <a:p>
            <a:pPr lvl="0"/>
            <a:r>
              <a:rPr lang="en-US" dirty="0"/>
              <a:t>No vent window</a:t>
            </a:r>
          </a:p>
          <a:p>
            <a:pPr lvl="0"/>
            <a:r>
              <a:rPr lang="en-US" dirty="0"/>
              <a:t>An air scoop on the cowl</a:t>
            </a:r>
          </a:p>
          <a:p>
            <a:pPr lvl="0"/>
            <a:r>
              <a:rPr lang="en-US" dirty="0"/>
              <a:t>Curved </a:t>
            </a:r>
            <a:r>
              <a:rPr lang="en-US" dirty="0" smtClean="0"/>
              <a:t>bedsides</a:t>
            </a:r>
          </a:p>
          <a:p>
            <a:pPr lvl="0"/>
            <a:endParaRPr lang="en-US" dirty="0"/>
          </a:p>
          <a:p>
            <a:r>
              <a:rPr lang="en-US" b="1" u="sng" dirty="0"/>
              <a:t>1950 Cab Over Engine-</a:t>
            </a:r>
            <a:endParaRPr lang="en-US" dirty="0"/>
          </a:p>
          <a:p>
            <a:pPr lvl="0"/>
            <a:r>
              <a:rPr lang="en-US" dirty="0"/>
              <a:t>A split flat windshield</a:t>
            </a:r>
          </a:p>
          <a:p>
            <a:pPr lvl="0"/>
            <a:r>
              <a:rPr lang="en-US" dirty="0"/>
              <a:t>No vent window</a:t>
            </a:r>
          </a:p>
          <a:p>
            <a:pPr lvl="0"/>
            <a:r>
              <a:rPr lang="en-US" dirty="0"/>
              <a:t>An air scoop on the cowl</a:t>
            </a:r>
          </a:p>
          <a:p>
            <a:pPr lvl="0"/>
            <a:r>
              <a:rPr lang="en-US" dirty="0"/>
              <a:t>Flat bed</a:t>
            </a:r>
          </a:p>
        </p:txBody>
      </p:sp>
      <p:sp>
        <p:nvSpPr>
          <p:cNvPr id="9" name="TextBox 8"/>
          <p:cNvSpPr txBox="1"/>
          <p:nvPr/>
        </p:nvSpPr>
        <p:spPr>
          <a:xfrm>
            <a:off x="6367386" y="188772"/>
            <a:ext cx="3020647" cy="3416320"/>
          </a:xfrm>
          <a:prstGeom prst="rect">
            <a:avLst/>
          </a:prstGeom>
          <a:noFill/>
        </p:spPr>
        <p:txBody>
          <a:bodyPr wrap="square" rtlCol="0">
            <a:spAutoFit/>
          </a:bodyPr>
          <a:lstStyle/>
          <a:p>
            <a:r>
              <a:rPr lang="en-US" b="1" u="sng" dirty="0"/>
              <a:t>1951 Pickup Truck-</a:t>
            </a:r>
            <a:endParaRPr lang="en-US" dirty="0"/>
          </a:p>
          <a:p>
            <a:pPr lvl="0"/>
            <a:r>
              <a:rPr lang="en-US" dirty="0"/>
              <a:t>A split flat windshield</a:t>
            </a:r>
          </a:p>
          <a:p>
            <a:pPr lvl="0"/>
            <a:r>
              <a:rPr lang="en-US" dirty="0"/>
              <a:t>Vent window</a:t>
            </a:r>
          </a:p>
          <a:p>
            <a:pPr lvl="0"/>
            <a:r>
              <a:rPr lang="en-US" dirty="0"/>
              <a:t>No air scoop on the cowl</a:t>
            </a:r>
          </a:p>
          <a:p>
            <a:pPr lvl="0"/>
            <a:r>
              <a:rPr lang="en-US" dirty="0"/>
              <a:t>Curved </a:t>
            </a:r>
            <a:r>
              <a:rPr lang="en-US" dirty="0" smtClean="0"/>
              <a:t>bedsides</a:t>
            </a:r>
          </a:p>
          <a:p>
            <a:pPr lvl="0"/>
            <a:endParaRPr lang="en-US" dirty="0"/>
          </a:p>
          <a:p>
            <a:r>
              <a:rPr lang="en-US" b="1" u="sng" dirty="0"/>
              <a:t>1951 Cab Over Engine-</a:t>
            </a:r>
            <a:endParaRPr lang="en-US" dirty="0"/>
          </a:p>
          <a:p>
            <a:pPr lvl="0"/>
            <a:r>
              <a:rPr lang="en-US" dirty="0"/>
              <a:t>A split flat windshield</a:t>
            </a:r>
          </a:p>
          <a:p>
            <a:pPr lvl="0"/>
            <a:r>
              <a:rPr lang="en-US" dirty="0"/>
              <a:t>Vent window</a:t>
            </a:r>
          </a:p>
          <a:p>
            <a:pPr lvl="0"/>
            <a:r>
              <a:rPr lang="en-US" dirty="0"/>
              <a:t>No air scoop on the cowl</a:t>
            </a:r>
          </a:p>
          <a:p>
            <a:pPr lvl="0"/>
            <a:r>
              <a:rPr lang="en-US" dirty="0"/>
              <a:t>Flat bed</a:t>
            </a:r>
          </a:p>
          <a:p>
            <a:endParaRPr lang="en-US" dirty="0"/>
          </a:p>
        </p:txBody>
      </p:sp>
      <p:sp>
        <p:nvSpPr>
          <p:cNvPr id="11" name="Rectangle 10"/>
          <p:cNvSpPr/>
          <p:nvPr/>
        </p:nvSpPr>
        <p:spPr>
          <a:xfrm>
            <a:off x="9336008" y="188772"/>
            <a:ext cx="2855992" cy="3693319"/>
          </a:xfrm>
          <a:prstGeom prst="rect">
            <a:avLst/>
          </a:prstGeom>
        </p:spPr>
        <p:txBody>
          <a:bodyPr wrap="square">
            <a:spAutoFit/>
          </a:bodyPr>
          <a:lstStyle/>
          <a:p>
            <a:r>
              <a:rPr lang="en-US" b="1" u="sng" dirty="0"/>
              <a:t>1952 Pickup Truck-</a:t>
            </a:r>
            <a:endParaRPr lang="en-US" dirty="0"/>
          </a:p>
          <a:p>
            <a:pPr lvl="0"/>
            <a:r>
              <a:rPr lang="en-US" dirty="0"/>
              <a:t>A split flat windshield</a:t>
            </a:r>
          </a:p>
          <a:p>
            <a:pPr lvl="0"/>
            <a:r>
              <a:rPr lang="en-US" dirty="0"/>
              <a:t>Vent window</a:t>
            </a:r>
          </a:p>
          <a:p>
            <a:pPr lvl="0"/>
            <a:r>
              <a:rPr lang="en-US" dirty="0"/>
              <a:t>No air scoop on the cowl</a:t>
            </a:r>
          </a:p>
          <a:p>
            <a:pPr lvl="0"/>
            <a:r>
              <a:rPr lang="en-US" dirty="0"/>
              <a:t>Curved bedsides</a:t>
            </a:r>
          </a:p>
          <a:p>
            <a:endParaRPr lang="en-US" dirty="0"/>
          </a:p>
          <a:p>
            <a:r>
              <a:rPr lang="en-US" b="1" u="sng" dirty="0"/>
              <a:t>1952 Cab Over Engine-</a:t>
            </a:r>
            <a:endParaRPr lang="en-US" dirty="0"/>
          </a:p>
          <a:p>
            <a:pPr lvl="0"/>
            <a:r>
              <a:rPr lang="en-US" dirty="0"/>
              <a:t>A split flat windshield</a:t>
            </a:r>
          </a:p>
          <a:p>
            <a:pPr lvl="0"/>
            <a:r>
              <a:rPr lang="en-US" dirty="0"/>
              <a:t>Vent window</a:t>
            </a:r>
          </a:p>
          <a:p>
            <a:pPr lvl="0"/>
            <a:r>
              <a:rPr lang="en-US" dirty="0"/>
              <a:t>No air scoop on the cowl</a:t>
            </a:r>
          </a:p>
          <a:p>
            <a:pPr lvl="0"/>
            <a:r>
              <a:rPr lang="en-US" dirty="0"/>
              <a:t>Flat bed</a:t>
            </a:r>
          </a:p>
        </p:txBody>
      </p:sp>
      <p:sp>
        <p:nvSpPr>
          <p:cNvPr id="13" name="Rectangle 12"/>
          <p:cNvSpPr/>
          <p:nvPr/>
        </p:nvSpPr>
        <p:spPr>
          <a:xfrm>
            <a:off x="130329" y="3731109"/>
            <a:ext cx="3027619" cy="2862323"/>
          </a:xfrm>
          <a:prstGeom prst="rect">
            <a:avLst/>
          </a:prstGeom>
        </p:spPr>
        <p:txBody>
          <a:bodyPr wrap="square">
            <a:spAutoFit/>
          </a:bodyPr>
          <a:lstStyle/>
          <a:p>
            <a:r>
              <a:rPr lang="en-US" b="1" u="sng" dirty="0"/>
              <a:t>1953 Pickup Truck-</a:t>
            </a:r>
            <a:endParaRPr lang="en-US" dirty="0"/>
          </a:p>
          <a:p>
            <a:pPr lvl="0"/>
            <a:r>
              <a:rPr lang="en-US" dirty="0"/>
              <a:t>A split flat windshield</a:t>
            </a:r>
          </a:p>
          <a:p>
            <a:pPr lvl="0"/>
            <a:r>
              <a:rPr lang="en-US" dirty="0"/>
              <a:t>Vent window</a:t>
            </a:r>
          </a:p>
          <a:p>
            <a:pPr lvl="0"/>
            <a:r>
              <a:rPr lang="en-US" dirty="0"/>
              <a:t>No air scoop on the cowl</a:t>
            </a:r>
          </a:p>
          <a:p>
            <a:pPr lvl="0"/>
            <a:r>
              <a:rPr lang="en-US" dirty="0"/>
              <a:t>Curved bedsides</a:t>
            </a:r>
          </a:p>
          <a:p>
            <a:r>
              <a:rPr lang="en-US" b="1" u="sng" dirty="0"/>
              <a:t>1953 Cab Over Engine-</a:t>
            </a:r>
            <a:endParaRPr lang="en-US" dirty="0"/>
          </a:p>
          <a:p>
            <a:pPr lvl="0"/>
            <a:r>
              <a:rPr lang="en-US" dirty="0"/>
              <a:t>A split flat windshield</a:t>
            </a:r>
          </a:p>
          <a:p>
            <a:pPr lvl="0"/>
            <a:r>
              <a:rPr lang="en-US" dirty="0"/>
              <a:t>Vent window</a:t>
            </a:r>
          </a:p>
          <a:p>
            <a:pPr lvl="0"/>
            <a:r>
              <a:rPr lang="en-US" dirty="0"/>
              <a:t>No air scoop on the cowl</a:t>
            </a:r>
          </a:p>
          <a:p>
            <a:pPr lvl="0"/>
            <a:r>
              <a:rPr lang="en-US" dirty="0"/>
              <a:t>Flat bed</a:t>
            </a:r>
          </a:p>
        </p:txBody>
      </p:sp>
      <p:sp>
        <p:nvSpPr>
          <p:cNvPr id="14" name="TextBox 13"/>
          <p:cNvSpPr txBox="1"/>
          <p:nvPr/>
        </p:nvSpPr>
        <p:spPr>
          <a:xfrm>
            <a:off x="3157949" y="3534013"/>
            <a:ext cx="3020647" cy="3323987"/>
          </a:xfrm>
          <a:prstGeom prst="rect">
            <a:avLst/>
          </a:prstGeom>
          <a:noFill/>
        </p:spPr>
        <p:txBody>
          <a:bodyPr wrap="square" rtlCol="0">
            <a:spAutoFit/>
          </a:bodyPr>
          <a:lstStyle/>
          <a:p>
            <a:r>
              <a:rPr lang="en-US" sz="1600" b="1" u="sng" dirty="0"/>
              <a:t>1954 Pickup Truck-</a:t>
            </a:r>
            <a:endParaRPr lang="en-US" sz="1600" dirty="0"/>
          </a:p>
          <a:p>
            <a:pPr lvl="0"/>
            <a:r>
              <a:rPr lang="en-US" sz="1600" dirty="0"/>
              <a:t>A single-curved windshield</a:t>
            </a:r>
          </a:p>
          <a:p>
            <a:pPr lvl="0"/>
            <a:r>
              <a:rPr lang="en-US" sz="1600" dirty="0"/>
              <a:t>Vent Window</a:t>
            </a:r>
          </a:p>
          <a:p>
            <a:pPr lvl="0"/>
            <a:r>
              <a:rPr lang="en-US" sz="1600" dirty="0"/>
              <a:t>No air scoop on the cowl</a:t>
            </a:r>
          </a:p>
          <a:p>
            <a:pPr lvl="0"/>
            <a:r>
              <a:rPr lang="en-US" sz="1600" dirty="0"/>
              <a:t>Flat top on bedsides</a:t>
            </a:r>
          </a:p>
          <a:p>
            <a:pPr lvl="0"/>
            <a:r>
              <a:rPr lang="en-US" sz="1600" dirty="0"/>
              <a:t>Dip in the bumper</a:t>
            </a:r>
          </a:p>
          <a:p>
            <a:r>
              <a:rPr lang="en-US" sz="1600" b="1" u="sng" dirty="0"/>
              <a:t>1954 Cab Over Engine-</a:t>
            </a:r>
            <a:endParaRPr lang="en-US" sz="1600" dirty="0"/>
          </a:p>
          <a:p>
            <a:pPr lvl="0"/>
            <a:r>
              <a:rPr lang="en-US" sz="1600" dirty="0"/>
              <a:t>A single-curved windshield</a:t>
            </a:r>
          </a:p>
          <a:p>
            <a:pPr lvl="0"/>
            <a:r>
              <a:rPr lang="en-US" sz="1600" dirty="0"/>
              <a:t>Vent Window</a:t>
            </a:r>
          </a:p>
          <a:p>
            <a:pPr lvl="0"/>
            <a:r>
              <a:rPr lang="en-US" sz="1600" dirty="0"/>
              <a:t>No air scoop on the cowl </a:t>
            </a:r>
          </a:p>
          <a:p>
            <a:pPr lvl="0"/>
            <a:r>
              <a:rPr lang="en-US" sz="1600" dirty="0"/>
              <a:t>Flat bed</a:t>
            </a:r>
          </a:p>
          <a:p>
            <a:pPr lvl="0"/>
            <a:r>
              <a:rPr lang="en-US" sz="1600" dirty="0"/>
              <a:t>Dip in the bumper</a:t>
            </a:r>
          </a:p>
          <a:p>
            <a:endParaRPr lang="en-US" dirty="0"/>
          </a:p>
        </p:txBody>
      </p:sp>
      <p:sp>
        <p:nvSpPr>
          <p:cNvPr id="15" name="TextBox 14"/>
          <p:cNvSpPr txBox="1"/>
          <p:nvPr/>
        </p:nvSpPr>
        <p:spPr>
          <a:xfrm>
            <a:off x="6195759" y="3535184"/>
            <a:ext cx="2557252" cy="2585323"/>
          </a:xfrm>
          <a:prstGeom prst="rect">
            <a:avLst/>
          </a:prstGeom>
          <a:noFill/>
        </p:spPr>
        <p:txBody>
          <a:bodyPr wrap="square" rtlCol="0">
            <a:spAutoFit/>
          </a:bodyPr>
          <a:lstStyle/>
          <a:p>
            <a:r>
              <a:rPr lang="en-US" b="1" u="sng" dirty="0"/>
              <a:t>1955 Pickup Truck-</a:t>
            </a:r>
            <a:endParaRPr lang="en-US" dirty="0"/>
          </a:p>
          <a:p>
            <a:pPr lvl="0"/>
            <a:r>
              <a:rPr lang="en-US" dirty="0"/>
              <a:t>A single-curved windshield</a:t>
            </a:r>
          </a:p>
          <a:p>
            <a:pPr lvl="0"/>
            <a:r>
              <a:rPr lang="en-US" dirty="0"/>
              <a:t>Vent window</a:t>
            </a:r>
          </a:p>
          <a:p>
            <a:pPr lvl="0"/>
            <a:r>
              <a:rPr lang="en-US" dirty="0"/>
              <a:t>No air scoop on the cowl </a:t>
            </a:r>
          </a:p>
          <a:p>
            <a:pPr lvl="0"/>
            <a:r>
              <a:rPr lang="en-US" dirty="0"/>
              <a:t>Flat top on bedsides</a:t>
            </a:r>
          </a:p>
          <a:p>
            <a:pPr lvl="0"/>
            <a:r>
              <a:rPr lang="en-US" dirty="0"/>
              <a:t>Dip in the bumper</a:t>
            </a:r>
          </a:p>
          <a:p>
            <a:endParaRPr lang="en-US" dirty="0"/>
          </a:p>
        </p:txBody>
      </p:sp>
      <p:sp>
        <p:nvSpPr>
          <p:cNvPr id="16" name="TextBox 15"/>
          <p:cNvSpPr txBox="1"/>
          <p:nvPr/>
        </p:nvSpPr>
        <p:spPr>
          <a:xfrm>
            <a:off x="8873150" y="3995677"/>
            <a:ext cx="2660229" cy="2862323"/>
          </a:xfrm>
          <a:prstGeom prst="rect">
            <a:avLst/>
          </a:prstGeom>
          <a:noFill/>
        </p:spPr>
        <p:txBody>
          <a:bodyPr wrap="square" rtlCol="0">
            <a:spAutoFit/>
          </a:bodyPr>
          <a:lstStyle/>
          <a:p>
            <a:r>
              <a:rPr lang="en-US" b="1" u="sng" dirty="0" smtClean="0"/>
              <a:t>1955 </a:t>
            </a:r>
            <a:r>
              <a:rPr lang="en-US" b="1" u="sng" dirty="0"/>
              <a:t>Cab Over Engine-</a:t>
            </a:r>
            <a:endParaRPr lang="en-US" dirty="0"/>
          </a:p>
          <a:p>
            <a:pPr lvl="0"/>
            <a:r>
              <a:rPr lang="en-US" dirty="0"/>
              <a:t>A single-curved windshield</a:t>
            </a:r>
          </a:p>
          <a:p>
            <a:pPr lvl="0"/>
            <a:r>
              <a:rPr lang="en-US" dirty="0"/>
              <a:t>Vent window</a:t>
            </a:r>
          </a:p>
          <a:p>
            <a:pPr lvl="0"/>
            <a:r>
              <a:rPr lang="en-US" dirty="0"/>
              <a:t>No air scoop on the cowl</a:t>
            </a:r>
          </a:p>
          <a:p>
            <a:pPr lvl="0"/>
            <a:r>
              <a:rPr lang="en-US" dirty="0"/>
              <a:t>Flat bed</a:t>
            </a:r>
          </a:p>
          <a:p>
            <a:pPr lvl="0"/>
            <a:r>
              <a:rPr lang="en-US" dirty="0"/>
              <a:t>Dip in the bumper</a:t>
            </a:r>
          </a:p>
          <a:p>
            <a:endParaRPr lang="en-US" dirty="0"/>
          </a:p>
        </p:txBody>
      </p:sp>
    </p:spTree>
    <p:extLst>
      <p:ext uri="{BB962C8B-B14F-4D97-AF65-F5344CB8AC3E}">
        <p14:creationId xmlns:p14="http://schemas.microsoft.com/office/powerpoint/2010/main" val="34777478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49148" y="411866"/>
            <a:ext cx="1316728" cy="928463"/>
          </a:xfrm>
        </p:spPr>
        <p:txBody>
          <a:bodyPr/>
          <a:lstStyle/>
          <a:p>
            <a:fld id="{D57F1E4F-1CFF-5643-939E-217C01CDF565}" type="slidenum">
              <a:rPr lang="en-US" sz="6000" smtClean="0"/>
              <a:pPr/>
              <a:t>34</a:t>
            </a:fld>
            <a:endParaRPr lang="en-US" sz="6000" dirty="0"/>
          </a:p>
        </p:txBody>
      </p:sp>
      <p:sp>
        <p:nvSpPr>
          <p:cNvPr id="5" name="TextBox 4"/>
          <p:cNvSpPr txBox="1"/>
          <p:nvPr/>
        </p:nvSpPr>
        <p:spPr>
          <a:xfrm>
            <a:off x="1510322" y="566316"/>
            <a:ext cx="8941801" cy="1015663"/>
          </a:xfrm>
          <a:prstGeom prst="rect">
            <a:avLst/>
          </a:prstGeom>
          <a:noFill/>
        </p:spPr>
        <p:txBody>
          <a:bodyPr wrap="square" rtlCol="0">
            <a:spAutoFit/>
          </a:bodyPr>
          <a:lstStyle/>
          <a:p>
            <a:pPr algn="ctr"/>
            <a:r>
              <a:rPr lang="en-US" sz="6000" dirty="0" smtClean="0"/>
              <a:t>Truck Matrix</a:t>
            </a:r>
            <a:endParaRPr lang="en-US" sz="6000" dirty="0"/>
          </a:p>
        </p:txBody>
      </p:sp>
      <p:sp>
        <p:nvSpPr>
          <p:cNvPr id="6" name="TextBox 5"/>
          <p:cNvSpPr txBox="1"/>
          <p:nvPr/>
        </p:nvSpPr>
        <p:spPr>
          <a:xfrm>
            <a:off x="1662722" y="2795208"/>
            <a:ext cx="8941801" cy="1015663"/>
          </a:xfrm>
          <a:prstGeom prst="rect">
            <a:avLst/>
          </a:prstGeom>
          <a:noFill/>
        </p:spPr>
        <p:txBody>
          <a:bodyPr wrap="square" rtlCol="0">
            <a:spAutoFit/>
          </a:bodyPr>
          <a:lstStyle/>
          <a:p>
            <a:pPr algn="ctr"/>
            <a:r>
              <a:rPr lang="en-US" sz="6000" dirty="0" smtClean="0"/>
              <a:t>Color Matrix</a:t>
            </a:r>
            <a:endParaRPr lang="en-US" sz="6000" dirty="0"/>
          </a:p>
        </p:txBody>
      </p:sp>
    </p:spTree>
    <p:extLst>
      <p:ext uri="{BB962C8B-B14F-4D97-AF65-F5344CB8AC3E}">
        <p14:creationId xmlns:p14="http://schemas.microsoft.com/office/powerpoint/2010/main" val="26918863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69769" y="242329"/>
            <a:ext cx="1096931" cy="365125"/>
          </a:xfrm>
        </p:spPr>
        <p:txBody>
          <a:bodyPr/>
          <a:lstStyle/>
          <a:p>
            <a:fld id="{D57F1E4F-1CFF-5643-939E-217C01CDF565}" type="slidenum">
              <a:rPr lang="en-US" sz="6000" smtClean="0"/>
              <a:pPr/>
              <a:t>35</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210666322"/>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strike="sngStrike" baseline="0" dirty="0" smtClean="0">
                          <a:solidFill>
                            <a:srgbClr val="FF0000"/>
                          </a:solidFill>
                        </a:rPr>
                        <a:t>Requirements Inventory</a:t>
                      </a:r>
                    </a:p>
                  </a:txBody>
                  <a:tcPr/>
                </a:tc>
              </a:tr>
              <a:tr h="355725">
                <a:tc>
                  <a:txBody>
                    <a:bodyPr/>
                    <a:lstStyle/>
                    <a:p>
                      <a:pPr algn="ctr"/>
                      <a:r>
                        <a:rPr lang="en-US" sz="2000" baseline="0" dirty="0" smtClean="0">
                          <a:solidFill>
                            <a:srgbClr val="008000"/>
                          </a:solidFill>
                        </a:rPr>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35170233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43891" y="308900"/>
            <a:ext cx="1110775" cy="791174"/>
          </a:xfrm>
        </p:spPr>
        <p:txBody>
          <a:bodyPr/>
          <a:lstStyle/>
          <a:p>
            <a:fld id="{D57F1E4F-1CFF-5643-939E-217C01CDF565}" type="slidenum">
              <a:rPr lang="en-US" sz="6000" smtClean="0"/>
              <a:pPr/>
              <a:t>36</a:t>
            </a:fld>
            <a:endParaRPr lang="en-US" sz="6000" dirty="0"/>
          </a:p>
        </p:txBody>
      </p:sp>
      <p:sp>
        <p:nvSpPr>
          <p:cNvPr id="5" name="Title 2"/>
          <p:cNvSpPr txBox="1">
            <a:spLocks/>
          </p:cNvSpPr>
          <p:nvPr/>
        </p:nvSpPr>
        <p:spPr>
          <a:xfrm>
            <a:off x="983023" y="0"/>
            <a:ext cx="9983984" cy="13885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chemeClr val="tx1"/>
                </a:solidFill>
              </a:rPr>
              <a:t>Logical Data dictionary</a:t>
            </a:r>
            <a:endParaRPr lang="en-US" sz="4000" b="1" dirty="0">
              <a:solidFill>
                <a:schemeClr val="tx1"/>
              </a:solidFill>
            </a:endParaRPr>
          </a:p>
        </p:txBody>
      </p:sp>
      <p:sp>
        <p:nvSpPr>
          <p:cNvPr id="6" name="TextBox 5"/>
          <p:cNvSpPr txBox="1"/>
          <p:nvPr/>
        </p:nvSpPr>
        <p:spPr>
          <a:xfrm>
            <a:off x="892464" y="1561659"/>
            <a:ext cx="8409755" cy="4924424"/>
          </a:xfrm>
          <a:prstGeom prst="rect">
            <a:avLst/>
          </a:prstGeom>
          <a:noFill/>
        </p:spPr>
        <p:txBody>
          <a:bodyPr wrap="square" rtlCol="0">
            <a:spAutoFit/>
          </a:bodyPr>
          <a:lstStyle/>
          <a:p>
            <a:r>
              <a:rPr lang="en-US" sz="3200" b="1" u="sng" dirty="0"/>
              <a:t>Key</a:t>
            </a:r>
            <a:endParaRPr lang="en-US" sz="3200" dirty="0"/>
          </a:p>
          <a:p>
            <a:pPr marL="285750" indent="-285750">
              <a:buFont typeface="Arial"/>
              <a:buChar char="•"/>
            </a:pPr>
            <a:r>
              <a:rPr lang="en-US" sz="2200" b="1" dirty="0"/>
              <a:t>Data Name: </a:t>
            </a:r>
            <a:r>
              <a:rPr lang="en-US" sz="2200" dirty="0"/>
              <a:t>The name of the data entity being stored, whether it be in a database or not.</a:t>
            </a:r>
          </a:p>
          <a:p>
            <a:pPr marL="285750" indent="-285750">
              <a:buFont typeface="Arial"/>
              <a:buChar char="•"/>
            </a:pPr>
            <a:r>
              <a:rPr lang="en-US" sz="2200" b="1" dirty="0"/>
              <a:t>Applicable to: </a:t>
            </a:r>
            <a:r>
              <a:rPr lang="en-US" sz="2200" dirty="0"/>
              <a:t>The screens that this data entity will apply to.</a:t>
            </a:r>
          </a:p>
          <a:p>
            <a:pPr marL="285750" indent="-285750">
              <a:buFont typeface="Arial"/>
              <a:buChar char="•"/>
            </a:pPr>
            <a:r>
              <a:rPr lang="en-US" sz="2200" b="1" dirty="0"/>
              <a:t>Data Type: </a:t>
            </a:r>
            <a:r>
              <a:rPr lang="en-US" sz="2200" dirty="0"/>
              <a:t>The type of data for a data entity.</a:t>
            </a:r>
          </a:p>
          <a:p>
            <a:pPr marL="285750" indent="-285750">
              <a:buFont typeface="Arial"/>
              <a:buChar char="•"/>
            </a:pPr>
            <a:r>
              <a:rPr lang="en-US" sz="2200" b="1" dirty="0"/>
              <a:t>Data Size: </a:t>
            </a:r>
            <a:r>
              <a:rPr lang="en-US" sz="2200" dirty="0"/>
              <a:t>The size of the data in terms of it's data type.</a:t>
            </a:r>
          </a:p>
          <a:p>
            <a:pPr marL="285750" indent="-285750">
              <a:buFont typeface="Arial"/>
              <a:buChar char="•"/>
            </a:pPr>
            <a:r>
              <a:rPr lang="en-US" sz="2200" b="1" dirty="0"/>
              <a:t>Description: </a:t>
            </a:r>
            <a:r>
              <a:rPr lang="en-US" sz="2200" dirty="0"/>
              <a:t>A description of what data this entity is storing.</a:t>
            </a:r>
          </a:p>
          <a:p>
            <a:pPr marL="285750" indent="-285750">
              <a:buFont typeface="Arial"/>
              <a:buChar char="•"/>
            </a:pPr>
            <a:r>
              <a:rPr lang="en-US" sz="2200" b="1" dirty="0"/>
              <a:t>Acceptable Input: </a:t>
            </a:r>
            <a:r>
              <a:rPr lang="en-US" sz="2200" dirty="0"/>
              <a:t>What must be inputted by a user in order for the system to accept the data.</a:t>
            </a:r>
          </a:p>
          <a:p>
            <a:pPr marL="285750" indent="-285750">
              <a:buFont typeface="Arial"/>
              <a:buChar char="•"/>
            </a:pPr>
            <a:r>
              <a:rPr lang="en-US" sz="2200" b="1" dirty="0"/>
              <a:t>Good Example of Input: </a:t>
            </a:r>
            <a:r>
              <a:rPr lang="en-US" sz="2200" dirty="0"/>
              <a:t>An example of data that would be accepted by the system.</a:t>
            </a:r>
          </a:p>
          <a:p>
            <a:pPr marL="285750" indent="-285750">
              <a:buFont typeface="Arial"/>
              <a:buChar char="•"/>
            </a:pPr>
            <a:r>
              <a:rPr lang="en-US" sz="2200" b="1" dirty="0"/>
              <a:t>Notes: </a:t>
            </a:r>
            <a:r>
              <a:rPr lang="en-US" sz="2200" dirty="0"/>
              <a:t>Additional important information about the data.</a:t>
            </a:r>
          </a:p>
          <a:p>
            <a:endParaRPr lang="en-US" dirty="0"/>
          </a:p>
        </p:txBody>
      </p:sp>
    </p:spTree>
    <p:extLst>
      <p:ext uri="{BB962C8B-B14F-4D97-AF65-F5344CB8AC3E}">
        <p14:creationId xmlns:p14="http://schemas.microsoft.com/office/powerpoint/2010/main" val="23300320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47351" y="151472"/>
            <a:ext cx="1156669" cy="637939"/>
          </a:xfrm>
        </p:spPr>
        <p:txBody>
          <a:bodyPr/>
          <a:lstStyle/>
          <a:p>
            <a:fld id="{D57F1E4F-1CFF-5643-939E-217C01CDF565}" type="slidenum">
              <a:rPr lang="en-US" sz="6000" smtClean="0"/>
              <a:pPr/>
              <a:t>37</a:t>
            </a:fld>
            <a:endParaRPr lang="en-US" sz="6000" dirty="0"/>
          </a:p>
        </p:txBody>
      </p:sp>
      <p:graphicFrame>
        <p:nvGraphicFramePr>
          <p:cNvPr id="9" name="Table 8"/>
          <p:cNvGraphicFramePr>
            <a:graphicFrameLocks noGrp="1"/>
          </p:cNvGraphicFramePr>
          <p:nvPr>
            <p:extLst>
              <p:ext uri="{D42A27DB-BD31-4B8C-83A1-F6EECF244321}">
                <p14:modId xmlns:p14="http://schemas.microsoft.com/office/powerpoint/2010/main" val="1968752773"/>
              </p:ext>
            </p:extLst>
          </p:nvPr>
        </p:nvGraphicFramePr>
        <p:xfrm>
          <a:off x="188790" y="995343"/>
          <a:ext cx="11876633" cy="5731806"/>
        </p:xfrm>
        <a:graphic>
          <a:graphicData uri="http://schemas.openxmlformats.org/drawingml/2006/table">
            <a:tbl>
              <a:tblPr>
                <a:tableStyleId>{5940675A-B579-460E-94D1-54222C63F5DA}</a:tableStyleId>
              </a:tblPr>
              <a:tblGrid>
                <a:gridCol w="1297897"/>
                <a:gridCol w="1777938"/>
                <a:gridCol w="800075"/>
                <a:gridCol w="1066763"/>
                <a:gridCol w="1742380"/>
                <a:gridCol w="1724600"/>
                <a:gridCol w="1511250"/>
                <a:gridCol w="1955730"/>
              </a:tblGrid>
              <a:tr h="339129">
                <a:tc>
                  <a:txBody>
                    <a:bodyPr/>
                    <a:lstStyle/>
                    <a:p>
                      <a:pPr algn="ctr" fontAlgn="ctr"/>
                      <a:r>
                        <a:rPr lang="de-DE" sz="1000" u="none" strike="noStrike" dirty="0">
                          <a:effectLst/>
                        </a:rPr>
                        <a:t>Data Name</a:t>
                      </a:r>
                      <a:endParaRPr lang="de-DE" sz="1000" b="1" i="0" u="none" strike="noStrike" dirty="0">
                        <a:effectLst/>
                        <a:latin typeface="Arial"/>
                      </a:endParaRPr>
                    </a:p>
                  </a:txBody>
                  <a:tcPr marL="7811" marR="7811" marT="7811" marB="0" anchor="ctr"/>
                </a:tc>
                <a:tc>
                  <a:txBody>
                    <a:bodyPr/>
                    <a:lstStyle/>
                    <a:p>
                      <a:pPr algn="ctr" fontAlgn="ctr"/>
                      <a:r>
                        <a:rPr lang="en-US" sz="1000" u="none" strike="noStrike" dirty="0">
                          <a:effectLst/>
                        </a:rPr>
                        <a:t>Applicable to</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Type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Size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Description</a:t>
                      </a:r>
                      <a:endParaRPr lang="en-US" sz="1000" b="1" i="0" u="none" strike="noStrike" dirty="0">
                        <a:effectLst/>
                        <a:latin typeface="Arial"/>
                      </a:endParaRPr>
                    </a:p>
                  </a:txBody>
                  <a:tcPr marL="7811" marR="7811" marT="7811" marB="0" anchor="ctr"/>
                </a:tc>
                <a:tc>
                  <a:txBody>
                    <a:bodyPr/>
                    <a:lstStyle/>
                    <a:p>
                      <a:pPr algn="ctr" fontAlgn="ctr"/>
                      <a:r>
                        <a:rPr lang="en-US" sz="1000" u="none" strike="noStrike">
                          <a:effectLst/>
                        </a:rPr>
                        <a:t>Acceptable Input</a:t>
                      </a:r>
                      <a:endParaRPr lang="en-US" sz="1000" b="1" i="0" u="none" strike="noStrike">
                        <a:effectLst/>
                        <a:latin typeface="Arial"/>
                      </a:endParaRPr>
                    </a:p>
                  </a:txBody>
                  <a:tcPr marL="7811" marR="7811" marT="7811" marB="0" anchor="ctr"/>
                </a:tc>
                <a:tc>
                  <a:txBody>
                    <a:bodyPr/>
                    <a:lstStyle/>
                    <a:p>
                      <a:pPr algn="ctr" fontAlgn="ctr"/>
                      <a:r>
                        <a:rPr lang="en-US" sz="1000" u="none" strike="noStrike" dirty="0">
                          <a:effectLst/>
                        </a:rPr>
                        <a:t>Good Example of Input</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Notes</a:t>
                      </a:r>
                      <a:endParaRPr lang="en-US" sz="1000" b="1" i="0" u="none" strike="noStrike" dirty="0">
                        <a:effectLst/>
                        <a:latin typeface="Arial"/>
                      </a:endParaRPr>
                    </a:p>
                  </a:txBody>
                  <a:tcPr marL="7811" marR="7811" marT="7811" marB="0" anchor="ctr"/>
                </a:tc>
              </a:tr>
              <a:tr h="740847">
                <a:tc>
                  <a:txBody>
                    <a:bodyPr/>
                    <a:lstStyle/>
                    <a:p>
                      <a:pPr algn="ctr" fontAlgn="ctr"/>
                      <a:r>
                        <a:rPr lang="de-DE" sz="1000" u="none" strike="noStrike">
                          <a:effectLst/>
                        </a:rPr>
                        <a:t>truckName</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Save Truck, Load Library</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name used to save the truck for future use (editing or viewing)</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TRuck233</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Must be unique and can not be null.</a:t>
                      </a:r>
                      <a:endParaRPr lang="en-US" sz="1000" b="0" i="0" u="none" strike="noStrike">
                        <a:effectLst/>
                        <a:latin typeface="Arial"/>
                      </a:endParaRPr>
                    </a:p>
                  </a:txBody>
                  <a:tcPr marL="7811" marR="7811" marT="7811" marB="0" anchor="ctr"/>
                </a:tc>
              </a:tr>
              <a:tr h="740847">
                <a:tc>
                  <a:txBody>
                    <a:bodyPr/>
                    <a:lstStyle/>
                    <a:p>
                      <a:pPr algn="ctr" fontAlgn="ctr"/>
                      <a:r>
                        <a:rPr lang="ro-RO" sz="1000" u="none" strike="noStrike">
                          <a:effectLst/>
                        </a:rPr>
                        <a:t>color</a:t>
                      </a:r>
                      <a:endParaRPr lang="ro-RO" sz="1000" b="0" i="0" u="none" strike="noStrike">
                        <a:effectLst/>
                        <a:latin typeface="Arial"/>
                      </a:endParaRPr>
                    </a:p>
                  </a:txBody>
                  <a:tcPr marL="7811" marR="7811" marT="7811" marB="0" anchor="ctr"/>
                </a:tc>
                <a:tc>
                  <a:txBody>
                    <a:bodyPr/>
                    <a:lstStyle/>
                    <a:p>
                      <a:pPr algn="ctr" fontAlgn="ctr"/>
                      <a:r>
                        <a:rPr lang="fr-FR" sz="1000" u="none" strike="noStrike">
                          <a:effectLst/>
                        </a:rPr>
                        <a:t>Change Color</a:t>
                      </a:r>
                      <a:endParaRPr lang="fr-FR"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3-30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name used for each factory color. </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Red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Must be unique and can not be null.</a:t>
                      </a:r>
                      <a:endParaRPr lang="en-US" sz="1000" b="0" i="0" u="none" strike="noStrike">
                        <a:effectLst/>
                        <a:latin typeface="Arial"/>
                      </a:endParaRPr>
                    </a:p>
                  </a:txBody>
                  <a:tcPr marL="7811" marR="7811" marT="7811" marB="0" anchor="ctr"/>
                </a:tc>
              </a:tr>
              <a:tr h="813911">
                <a:tc>
                  <a:txBody>
                    <a:bodyPr/>
                    <a:lstStyle/>
                    <a:p>
                      <a:pPr algn="ctr" fontAlgn="ctr"/>
                      <a:r>
                        <a:rPr lang="fi-FI" sz="1000" u="none" strike="noStrike">
                          <a:effectLst/>
                        </a:rPr>
                        <a:t>redValue</a:t>
                      </a:r>
                      <a:endParaRPr lang="fi-FI"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red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813911">
                <a:tc>
                  <a:txBody>
                    <a:bodyPr/>
                    <a:lstStyle/>
                    <a:p>
                      <a:pPr algn="ctr" fontAlgn="ctr"/>
                      <a:r>
                        <a:rPr lang="en-US" sz="1000" u="none" strike="noStrike">
                          <a:effectLst/>
                        </a:rPr>
                        <a:t>greenValue</a:t>
                      </a:r>
                      <a:endParaRPr lang="en-US"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green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813911">
                <a:tc>
                  <a:txBody>
                    <a:bodyPr/>
                    <a:lstStyle/>
                    <a:p>
                      <a:pPr algn="ctr" fontAlgn="ctr"/>
                      <a:r>
                        <a:rPr lang="fi-FI" sz="1000" u="none" strike="noStrike">
                          <a:effectLst/>
                        </a:rPr>
                        <a:t>blueValue</a:t>
                      </a:r>
                      <a:endParaRPr lang="fi-FI"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Byte</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 digit number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The value that will represent how much blue will be used in a certain color.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Any integer ranging from 0 to 255</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120</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It doesn't have to be unique.  It can not be null.</a:t>
                      </a:r>
                      <a:endParaRPr lang="en-US" sz="1000" b="0" i="0" u="none" strike="noStrike">
                        <a:effectLst/>
                        <a:latin typeface="Arial"/>
                      </a:endParaRPr>
                    </a:p>
                  </a:txBody>
                  <a:tcPr marL="7811" marR="7811" marT="7811" marB="0" anchor="ctr"/>
                </a:tc>
              </a:tr>
              <a:tr h="1469250">
                <a:tc>
                  <a:txBody>
                    <a:bodyPr/>
                    <a:lstStyle/>
                    <a:p>
                      <a:pPr algn="ctr" fontAlgn="ctr"/>
                      <a:r>
                        <a:rPr lang="de-DE" sz="1000" u="none" strike="noStrike">
                          <a:effectLst/>
                        </a:rPr>
                        <a:t>partName</a:t>
                      </a:r>
                      <a:endParaRPr lang="de-DE" sz="1000" b="0" i="0" u="none" strike="noStrike">
                        <a:effectLst/>
                        <a:latin typeface="Arial"/>
                      </a:endParaRPr>
                    </a:p>
                  </a:txBody>
                  <a:tcPr marL="7811" marR="7811" marT="7811" marB="0" anchor="ctr"/>
                </a:tc>
                <a:tc>
                  <a:txBody>
                    <a:bodyPr/>
                    <a:lstStyle/>
                    <a:p>
                      <a:pPr algn="ctr" fontAlgn="ctr"/>
                      <a:r>
                        <a:rPr lang="de-DE" sz="1000" u="none" strike="noStrike">
                          <a:effectLst/>
                        </a:rPr>
                        <a:t>Change Color, Save Truck</a:t>
                      </a:r>
                      <a:endParaRPr lang="de-DE" sz="1000" b="0" i="0" u="none" strike="noStrike">
                        <a:effectLst/>
                        <a:latin typeface="Arial"/>
                      </a:endParaRPr>
                    </a:p>
                  </a:txBody>
                  <a:tcPr marL="7811" marR="7811" marT="7811" marB="0" anchor="ctr"/>
                </a:tc>
                <a:tc>
                  <a:txBody>
                    <a:bodyPr/>
                    <a:lstStyle/>
                    <a:p>
                      <a:pPr algn="ctr" fontAlgn="ctr"/>
                      <a:r>
                        <a:rPr lang="en-US" sz="1000" u="none" strike="noStrike">
                          <a:effectLst/>
                        </a:rPr>
                        <a:t>Char</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3-15 Characters</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 specific part that is on each truck.  Each truck will have all of the same parts but we will need to store which part has which color for when we save the truck</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ASCII Chars from Decimal 32 to Decimal 126 inclusive, allowed</a:t>
                      </a:r>
                      <a:endParaRPr lang="en-US" sz="1000" b="0" i="0" u="none" strike="noStrike">
                        <a:effectLst/>
                        <a:latin typeface="Arial"/>
                      </a:endParaRPr>
                    </a:p>
                  </a:txBody>
                  <a:tcPr marL="7811" marR="7811" marT="7811" marB="0" anchor="ctr"/>
                </a:tc>
                <a:tc>
                  <a:txBody>
                    <a:bodyPr/>
                    <a:lstStyle/>
                    <a:p>
                      <a:pPr algn="ctr" fontAlgn="ctr"/>
                      <a:r>
                        <a:rPr lang="en-US" sz="1000" u="none" strike="noStrike">
                          <a:effectLst/>
                        </a:rPr>
                        <a:t>Fender</a:t>
                      </a:r>
                      <a:endParaRPr lang="en-US" sz="1000" b="0" i="0" u="none" strike="noStrike">
                        <a:effectLst/>
                        <a:latin typeface="Arial"/>
                      </a:endParaRPr>
                    </a:p>
                  </a:txBody>
                  <a:tcPr marL="7811" marR="7811" marT="7811" marB="0" anchor="ctr"/>
                </a:tc>
                <a:tc>
                  <a:txBody>
                    <a:bodyPr/>
                    <a:lstStyle/>
                    <a:p>
                      <a:pPr algn="ctr" fontAlgn="ctr"/>
                      <a:r>
                        <a:rPr lang="en-US" sz="1000" u="none" strike="noStrike" dirty="0">
                          <a:effectLst/>
                        </a:rPr>
                        <a:t>It doesn't have to be unique.  It can not be null.</a:t>
                      </a:r>
                      <a:endParaRPr lang="en-US" sz="1000" b="0" i="0" u="none" strike="noStrike" dirty="0">
                        <a:effectLst/>
                        <a:latin typeface="Arial"/>
                      </a:endParaRPr>
                    </a:p>
                  </a:txBody>
                  <a:tcPr marL="7811" marR="7811" marT="7811" marB="0" anchor="ctr"/>
                </a:tc>
              </a:tr>
            </a:tbl>
          </a:graphicData>
        </a:graphic>
      </p:graphicFrame>
    </p:spTree>
    <p:extLst>
      <p:ext uri="{BB962C8B-B14F-4D97-AF65-F5344CB8AC3E}">
        <p14:creationId xmlns:p14="http://schemas.microsoft.com/office/powerpoint/2010/main" val="14863867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9827" y="0"/>
            <a:ext cx="1293971" cy="792388"/>
          </a:xfrm>
        </p:spPr>
        <p:txBody>
          <a:bodyPr/>
          <a:lstStyle/>
          <a:p>
            <a:fld id="{D57F1E4F-1CFF-5643-939E-217C01CDF565}" type="slidenum">
              <a:rPr lang="en-US" sz="6000" smtClean="0"/>
              <a:pPr/>
              <a:t>38</a:t>
            </a:fld>
            <a:endParaRPr lang="en-US" sz="6000" dirty="0"/>
          </a:p>
        </p:txBody>
      </p:sp>
      <p:graphicFrame>
        <p:nvGraphicFramePr>
          <p:cNvPr id="5" name="Table 4"/>
          <p:cNvGraphicFramePr>
            <a:graphicFrameLocks noGrp="1"/>
          </p:cNvGraphicFramePr>
          <p:nvPr>
            <p:extLst>
              <p:ext uri="{D42A27DB-BD31-4B8C-83A1-F6EECF244321}">
                <p14:modId xmlns:p14="http://schemas.microsoft.com/office/powerpoint/2010/main" val="2207815529"/>
              </p:ext>
            </p:extLst>
          </p:nvPr>
        </p:nvGraphicFramePr>
        <p:xfrm>
          <a:off x="291768" y="1458692"/>
          <a:ext cx="11653517" cy="5178585"/>
        </p:xfrm>
        <a:graphic>
          <a:graphicData uri="http://schemas.openxmlformats.org/drawingml/2006/table">
            <a:tbl>
              <a:tblPr>
                <a:tableStyleId>{5940675A-B579-460E-94D1-54222C63F5DA}</a:tableStyleId>
              </a:tblPr>
              <a:tblGrid>
                <a:gridCol w="1273513"/>
                <a:gridCol w="1744538"/>
                <a:gridCol w="785042"/>
                <a:gridCol w="1046723"/>
                <a:gridCol w="1709648"/>
                <a:gridCol w="1692202"/>
                <a:gridCol w="1482858"/>
                <a:gridCol w="1918993"/>
              </a:tblGrid>
              <a:tr h="1621939">
                <a:tc>
                  <a:txBody>
                    <a:bodyPr/>
                    <a:lstStyle/>
                    <a:p>
                      <a:pPr algn="ctr" fontAlgn="ctr"/>
                      <a:r>
                        <a:rPr lang="en-US" sz="1200" u="none" strike="noStrike">
                          <a:effectLst/>
                        </a:rPr>
                        <a:t>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Change Color, Save Truck, Change View, Select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Int</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4 digit number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Year of the truck</a:t>
                      </a:r>
                      <a:endParaRPr lang="en-US" sz="1200" b="0" i="0" u="none" strike="noStrike">
                        <a:effectLst/>
                        <a:latin typeface="Arial"/>
                      </a:endParaRPr>
                    </a:p>
                  </a:txBody>
                  <a:tcPr marL="12700" marR="12700" marT="12700" marB="0" anchor="ctr"/>
                </a:tc>
                <a:tc>
                  <a:txBody>
                    <a:bodyPr/>
                    <a:lstStyle/>
                    <a:p>
                      <a:pPr algn="ctr" fontAlgn="ctr"/>
                      <a:r>
                        <a:rPr lang="en-US" sz="1200" u="none" strike="noStrike" dirty="0">
                          <a:effectLst/>
                        </a:rPr>
                        <a:t>Any integer ranging from 1947-1955</a:t>
                      </a:r>
                      <a:endParaRPr lang="en-US" sz="1200" b="0" i="0" u="none" strike="noStrike" dirty="0">
                        <a:effectLst/>
                        <a:latin typeface="Arial"/>
                      </a:endParaRPr>
                    </a:p>
                  </a:txBody>
                  <a:tcPr marL="12700" marR="12700" marT="12700" marB="0" anchor="ctr"/>
                </a:tc>
                <a:tc>
                  <a:txBody>
                    <a:bodyPr/>
                    <a:lstStyle/>
                    <a:p>
                      <a:pPr algn="ctr" fontAlgn="ctr"/>
                      <a:r>
                        <a:rPr lang="en-US" sz="1200" u="none" strike="noStrike">
                          <a:effectLst/>
                        </a:rPr>
                        <a:t>1948</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It doesn't have to be unique.  It can not be null.</a:t>
                      </a:r>
                      <a:endParaRPr lang="en-US" sz="1200" b="0" i="0" u="none" strike="noStrike">
                        <a:effectLst/>
                        <a:latin typeface="Arial"/>
                      </a:endParaRPr>
                    </a:p>
                  </a:txBody>
                  <a:tcPr marL="12700" marR="12700" marT="12700" marB="0" anchor="ctr"/>
                </a:tc>
              </a:tr>
              <a:tr h="1713215">
                <a:tc>
                  <a:txBody>
                    <a:bodyPr/>
                    <a:lstStyle/>
                    <a:p>
                      <a:pPr algn="ctr" fontAlgn="ctr"/>
                      <a:r>
                        <a:rPr lang="en-US" sz="1200" u="none" strike="noStrike">
                          <a:effectLst/>
                        </a:rPr>
                        <a:t>cabStyle</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Save Truck, Change View, Change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1-15 Characters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Cab Style of the truck.  Different years may have different selections of CAB styles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ASCII Chars from Decimal 32 to Decimal 126 inclusive, allowed</a:t>
                      </a:r>
                      <a:endParaRPr lang="en-US" sz="1200" b="0" i="0" u="none" strike="noStrike">
                        <a:effectLst/>
                        <a:latin typeface="Arial"/>
                      </a:endParaRPr>
                    </a:p>
                  </a:txBody>
                  <a:tcPr marL="12700" marR="12700" marT="12700" marB="0" anchor="ctr"/>
                </a:tc>
                <a:tc>
                  <a:txBody>
                    <a:bodyPr/>
                    <a:lstStyle/>
                    <a:p>
                      <a:pPr algn="ctr" fontAlgn="ctr"/>
                      <a:r>
                        <a:rPr lang="pl-PL" sz="1200" u="none" strike="noStrike">
                          <a:effectLst/>
                        </a:rPr>
                        <a:t>Crew Cab</a:t>
                      </a:r>
                      <a:endParaRPr lang="pl-PL" sz="1200" b="0" i="0" u="none" strike="noStrike">
                        <a:effectLst/>
                        <a:latin typeface="Arial"/>
                      </a:endParaRPr>
                    </a:p>
                  </a:txBody>
                  <a:tcPr marL="12700" marR="12700" marT="12700" marB="0" anchor="ctr"/>
                </a:tc>
                <a:tc>
                  <a:txBody>
                    <a:bodyPr/>
                    <a:lstStyle/>
                    <a:p>
                      <a:pPr algn="ctr" fontAlgn="ctr"/>
                      <a:r>
                        <a:rPr lang="en-US" sz="1200" u="none" strike="noStrike">
                          <a:effectLst/>
                        </a:rPr>
                        <a:t>It doesn't have to be unique.  It can not be null.</a:t>
                      </a:r>
                      <a:endParaRPr lang="en-US" sz="1200" b="0" i="0" u="none" strike="noStrike">
                        <a:effectLst/>
                        <a:latin typeface="Arial"/>
                      </a:endParaRPr>
                    </a:p>
                  </a:txBody>
                  <a:tcPr marL="12700" marR="12700" marT="12700" marB="0" anchor="ctr"/>
                </a:tc>
              </a:tr>
              <a:tr h="1843431">
                <a:tc>
                  <a:txBody>
                    <a:bodyPr/>
                    <a:lstStyle/>
                    <a:p>
                      <a:pPr algn="ctr" fontAlgn="ctr"/>
                      <a:r>
                        <a:rPr lang="pl-PL" sz="1200" u="none" strike="noStrike">
                          <a:effectLst/>
                        </a:rPr>
                        <a:t>windowStyle</a:t>
                      </a:r>
                      <a:endParaRPr lang="pl-PL" sz="1200" b="0" i="0" u="none" strike="noStrike">
                        <a:effectLst/>
                        <a:latin typeface="Arial"/>
                      </a:endParaRPr>
                    </a:p>
                  </a:txBody>
                  <a:tcPr marL="12700" marR="12700" marT="12700" marB="0" anchor="ctr"/>
                </a:tc>
                <a:tc>
                  <a:txBody>
                    <a:bodyPr/>
                    <a:lstStyle/>
                    <a:p>
                      <a:pPr algn="ctr" fontAlgn="ctr"/>
                      <a:r>
                        <a:rPr lang="en-US" sz="1200" u="none" strike="noStrike">
                          <a:effectLst/>
                        </a:rPr>
                        <a:t>Save Truck, Change View, Change Year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Char</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1-15 Characters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Window Style of the truck.  Different years may have different selections of Window styles</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ASCII Chars from Decimal 32 to Decimal 126 inclusive, allowed</a:t>
                      </a:r>
                      <a:endParaRPr lang="en-US" sz="1200" b="0" i="0" u="none" strike="noStrike">
                        <a:effectLst/>
                        <a:latin typeface="Arial"/>
                      </a:endParaRPr>
                    </a:p>
                  </a:txBody>
                  <a:tcPr marL="12700" marR="12700" marT="12700" marB="0" anchor="ctr"/>
                </a:tc>
                <a:tc>
                  <a:txBody>
                    <a:bodyPr/>
                    <a:lstStyle/>
                    <a:p>
                      <a:pPr algn="ctr" fontAlgn="ctr"/>
                      <a:r>
                        <a:rPr lang="en-US" sz="1200" u="none" strike="noStrike">
                          <a:effectLst/>
                        </a:rPr>
                        <a:t>Traditional</a:t>
                      </a:r>
                      <a:endParaRPr lang="en-US" sz="1200" b="0" i="0" u="none" strike="noStrike">
                        <a:effectLst/>
                        <a:latin typeface="Arial"/>
                      </a:endParaRPr>
                    </a:p>
                  </a:txBody>
                  <a:tcPr marL="12700" marR="12700" marT="12700" marB="0" anchor="ctr"/>
                </a:tc>
                <a:tc>
                  <a:txBody>
                    <a:bodyPr/>
                    <a:lstStyle/>
                    <a:p>
                      <a:pPr algn="ctr" fontAlgn="ctr"/>
                      <a:r>
                        <a:rPr lang="en-US" sz="1200" u="none" strike="noStrike" dirty="0">
                          <a:effectLst/>
                        </a:rPr>
                        <a:t>It doesn't have to be unique.  It can not be null.</a:t>
                      </a:r>
                      <a:endParaRPr lang="en-US" sz="1200" b="0" i="0" u="none" strike="noStrike" dirty="0">
                        <a:effectLst/>
                        <a:latin typeface="Arial"/>
                      </a:endParaRPr>
                    </a:p>
                  </a:txBody>
                  <a:tcPr marL="12700" marR="12700" marT="1270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5935101"/>
              </p:ext>
            </p:extLst>
          </p:nvPr>
        </p:nvGraphicFramePr>
        <p:xfrm>
          <a:off x="291768" y="995343"/>
          <a:ext cx="11653518" cy="490757"/>
        </p:xfrm>
        <a:graphic>
          <a:graphicData uri="http://schemas.openxmlformats.org/drawingml/2006/table">
            <a:tbl>
              <a:tblPr>
                <a:tableStyleId>{5940675A-B579-460E-94D1-54222C63F5DA}</a:tableStyleId>
              </a:tblPr>
              <a:tblGrid>
                <a:gridCol w="1273514"/>
                <a:gridCol w="1744538"/>
                <a:gridCol w="785045"/>
                <a:gridCol w="1046723"/>
                <a:gridCol w="1709648"/>
                <a:gridCol w="1692201"/>
                <a:gridCol w="1482859"/>
                <a:gridCol w="1918990"/>
              </a:tblGrid>
              <a:tr h="490757">
                <a:tc>
                  <a:txBody>
                    <a:bodyPr/>
                    <a:lstStyle/>
                    <a:p>
                      <a:pPr algn="ctr" fontAlgn="ctr"/>
                      <a:r>
                        <a:rPr lang="de-DE" sz="1000" u="none" strike="noStrike" dirty="0">
                          <a:effectLst/>
                        </a:rPr>
                        <a:t>Data Name</a:t>
                      </a:r>
                      <a:endParaRPr lang="de-DE" sz="1000" b="1" i="0" u="none" strike="noStrike" dirty="0">
                        <a:effectLst/>
                        <a:latin typeface="Arial"/>
                      </a:endParaRPr>
                    </a:p>
                  </a:txBody>
                  <a:tcPr marL="7811" marR="7811" marT="7811" marB="0" anchor="ctr"/>
                </a:tc>
                <a:tc>
                  <a:txBody>
                    <a:bodyPr/>
                    <a:lstStyle/>
                    <a:p>
                      <a:pPr algn="ctr" fontAlgn="ctr"/>
                      <a:r>
                        <a:rPr lang="en-US" sz="1000" u="none" strike="noStrike" dirty="0">
                          <a:effectLst/>
                        </a:rPr>
                        <a:t>Applicable to</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Type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Data Size</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Description</a:t>
                      </a:r>
                      <a:endParaRPr lang="en-US" sz="1000" b="1" i="0" u="none" strike="noStrike" dirty="0">
                        <a:effectLst/>
                        <a:latin typeface="Arial"/>
                      </a:endParaRPr>
                    </a:p>
                  </a:txBody>
                  <a:tcPr marL="7811" marR="7811" marT="7811" marB="0" anchor="ctr"/>
                </a:tc>
                <a:tc>
                  <a:txBody>
                    <a:bodyPr/>
                    <a:lstStyle/>
                    <a:p>
                      <a:pPr algn="ctr" fontAlgn="ctr"/>
                      <a:r>
                        <a:rPr lang="en-US" sz="1000" u="none" strike="noStrike">
                          <a:effectLst/>
                        </a:rPr>
                        <a:t>Acceptable Input</a:t>
                      </a:r>
                      <a:endParaRPr lang="en-US" sz="1000" b="1" i="0" u="none" strike="noStrike">
                        <a:effectLst/>
                        <a:latin typeface="Arial"/>
                      </a:endParaRPr>
                    </a:p>
                  </a:txBody>
                  <a:tcPr marL="7811" marR="7811" marT="7811" marB="0" anchor="ctr"/>
                </a:tc>
                <a:tc>
                  <a:txBody>
                    <a:bodyPr/>
                    <a:lstStyle/>
                    <a:p>
                      <a:pPr algn="ctr" fontAlgn="ctr"/>
                      <a:r>
                        <a:rPr lang="en-US" sz="1000" u="none" strike="noStrike" dirty="0">
                          <a:effectLst/>
                        </a:rPr>
                        <a:t>Good Example of Input</a:t>
                      </a:r>
                      <a:endParaRPr lang="en-US" sz="1000" b="1" i="0" u="none" strike="noStrike" dirty="0">
                        <a:effectLst/>
                        <a:latin typeface="Arial"/>
                      </a:endParaRPr>
                    </a:p>
                  </a:txBody>
                  <a:tcPr marL="7811" marR="7811" marT="7811" marB="0" anchor="ctr"/>
                </a:tc>
                <a:tc>
                  <a:txBody>
                    <a:bodyPr/>
                    <a:lstStyle/>
                    <a:p>
                      <a:pPr algn="ctr" fontAlgn="ctr"/>
                      <a:r>
                        <a:rPr lang="en-US" sz="1000" u="none" strike="noStrike" dirty="0">
                          <a:effectLst/>
                        </a:rPr>
                        <a:t>Notes</a:t>
                      </a:r>
                      <a:endParaRPr lang="en-US" sz="1000" b="1" i="0" u="none" strike="noStrike" dirty="0">
                        <a:effectLst/>
                        <a:latin typeface="Arial"/>
                      </a:endParaRPr>
                    </a:p>
                  </a:txBody>
                  <a:tcPr marL="7811" marR="7811" marT="7811" marB="0" anchor="ctr"/>
                </a:tc>
              </a:tr>
            </a:tbl>
          </a:graphicData>
        </a:graphic>
      </p:graphicFrame>
    </p:spTree>
    <p:extLst>
      <p:ext uri="{BB962C8B-B14F-4D97-AF65-F5344CB8AC3E}">
        <p14:creationId xmlns:p14="http://schemas.microsoft.com/office/powerpoint/2010/main" val="12158537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4290" y="137289"/>
            <a:ext cx="1293971" cy="843872"/>
          </a:xfrm>
        </p:spPr>
        <p:txBody>
          <a:bodyPr/>
          <a:lstStyle/>
          <a:p>
            <a:fld id="{D57F1E4F-1CFF-5643-939E-217C01CDF565}" type="slidenum">
              <a:rPr lang="en-US" sz="6000" smtClean="0"/>
              <a:pPr/>
              <a:t>39</a:t>
            </a:fld>
            <a:endParaRPr lang="en-US" sz="6000" dirty="0"/>
          </a:p>
        </p:txBody>
      </p:sp>
      <p:graphicFrame>
        <p:nvGraphicFramePr>
          <p:cNvPr id="5" name="Content Placeholder 4"/>
          <p:cNvGraphicFramePr>
            <a:graphicFrameLocks/>
          </p:cNvGraphicFramePr>
          <p:nvPr>
            <p:extLst>
              <p:ext uri="{D42A27DB-BD31-4B8C-83A1-F6EECF244321}">
                <p14:modId xmlns:p14="http://schemas.microsoft.com/office/powerpoint/2010/main" val="536784704"/>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strike="sngStrike" baseline="0" dirty="0" smtClean="0">
                          <a:solidFill>
                            <a:srgbClr val="FF0000"/>
                          </a:solidFill>
                        </a:rPr>
                        <a:t>Requirements Inventory</a:t>
                      </a:r>
                    </a:p>
                  </a:txBody>
                  <a:tcPr/>
                </a:tc>
              </a:tr>
              <a:tr h="355725">
                <a:tc>
                  <a:txBody>
                    <a:bodyPr/>
                    <a:lstStyle/>
                    <a:p>
                      <a:pPr algn="ctr"/>
                      <a:r>
                        <a:rPr lang="en-US" sz="2000" strike="sngStrike" baseline="0" dirty="0" smtClean="0">
                          <a:solidFill>
                            <a:srgbClr val="FF0000"/>
                          </a:solidFill>
                        </a:rPr>
                        <a:t>Data Dictionary</a:t>
                      </a:r>
                    </a:p>
                  </a:txBody>
                  <a:tcPr/>
                </a:tc>
              </a:tr>
              <a:tr h="355725">
                <a:tc>
                  <a:txBody>
                    <a:bodyPr/>
                    <a:lstStyle/>
                    <a:p>
                      <a:pPr algn="ctr"/>
                      <a:r>
                        <a:rPr lang="en-US" sz="2000" baseline="0" dirty="0" smtClean="0">
                          <a:solidFill>
                            <a:srgbClr val="008000"/>
                          </a:solidFill>
                        </a:rPr>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082590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533" y="242329"/>
            <a:ext cx="551167" cy="365125"/>
          </a:xfrm>
        </p:spPr>
        <p:txBody>
          <a:bodyPr/>
          <a:lstStyle/>
          <a:p>
            <a:fld id="{D57F1E4F-1CFF-5643-939E-217C01CDF565}" type="slidenum">
              <a:rPr lang="en-US" sz="6000" smtClean="0"/>
              <a:pPr/>
              <a:t>4</a:t>
            </a:fld>
            <a:endParaRPr lang="en-US" sz="6000" dirty="0"/>
          </a:p>
        </p:txBody>
      </p:sp>
      <p:graphicFrame>
        <p:nvGraphicFramePr>
          <p:cNvPr id="7" name="Content Placeholder 4"/>
          <p:cNvGraphicFramePr>
            <a:graphicFrameLocks/>
          </p:cNvGraphicFramePr>
          <p:nvPr>
            <p:extLst>
              <p:ext uri="{D42A27DB-BD31-4B8C-83A1-F6EECF244321}">
                <p14:modId xmlns:p14="http://schemas.microsoft.com/office/powerpoint/2010/main" val="3580591233"/>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noStrike" dirty="0" smtClean="0">
                          <a:solidFill>
                            <a:srgbClr val="008000"/>
                          </a:solidFill>
                        </a:rPr>
                        <a:t>Problem</a:t>
                      </a:r>
                      <a:r>
                        <a:rPr lang="en-US" sz="2000" strike="noStrike" baseline="0" dirty="0" smtClean="0">
                          <a:solidFill>
                            <a:srgbClr val="008000"/>
                          </a:solidFill>
                        </a:rPr>
                        <a:t> Overview</a:t>
                      </a:r>
                      <a:endParaRPr lang="en-US" sz="2000" strike="noStrike" dirty="0">
                        <a:solidFill>
                          <a:srgbClr val="008000"/>
                        </a:solidFill>
                      </a:endParaRPr>
                    </a:p>
                  </a:txBody>
                  <a:tcPr/>
                </a:tc>
              </a:tr>
              <a:tr h="355725">
                <a:tc>
                  <a:txBody>
                    <a:bodyPr/>
                    <a:lstStyle/>
                    <a:p>
                      <a:pPr algn="ctr"/>
                      <a:r>
                        <a:rPr lang="en-US" sz="2000" strike="noStrike" dirty="0" smtClean="0"/>
                        <a:t>Project Progression</a:t>
                      </a:r>
                      <a:endParaRPr lang="en-US" sz="2000" strike="noStrike" dirty="0">
                        <a:solidFill>
                          <a:schemeClr val="bg1"/>
                        </a:solidFill>
                      </a:endParaRPr>
                    </a:p>
                  </a:txBody>
                  <a:tcPr/>
                </a:tc>
              </a:tr>
              <a:tr h="355725">
                <a:tc>
                  <a:txBody>
                    <a:bodyPr/>
                    <a:lstStyle/>
                    <a:p>
                      <a:pPr algn="ctr"/>
                      <a:r>
                        <a:rPr lang="en-US" sz="2000" strike="noStrike" dirty="0" smtClean="0"/>
                        <a:t>User Case Narratives</a:t>
                      </a:r>
                      <a:endParaRPr lang="en-US" sz="2000" strike="noStrike" dirty="0">
                        <a:solidFill>
                          <a:schemeClr val="bg1"/>
                        </a:solidFill>
                      </a:endParaRPr>
                    </a:p>
                  </a:txBody>
                  <a:tcPr/>
                </a:tc>
              </a:tr>
              <a:tr h="355725">
                <a:tc>
                  <a:txBody>
                    <a:bodyPr/>
                    <a:lstStyle/>
                    <a:p>
                      <a:pPr algn="ctr"/>
                      <a:r>
                        <a:rPr lang="en-US" sz="2000" strike="noStrike" dirty="0" smtClean="0"/>
                        <a:t>UML Use Case Diagram</a:t>
                      </a:r>
                      <a:endParaRPr lang="en-US" sz="2000" strike="noStrike" dirty="0">
                        <a:solidFill>
                          <a:schemeClr val="bg1"/>
                        </a:solidFill>
                      </a:endParaRPr>
                    </a:p>
                  </a:txBody>
                  <a:tcPr/>
                </a:tc>
              </a:tr>
              <a:tr h="355725">
                <a:tc>
                  <a:txBody>
                    <a:bodyPr/>
                    <a:lstStyle/>
                    <a:p>
                      <a:pPr algn="ctr"/>
                      <a:r>
                        <a:rPr lang="en-US" sz="2000" strike="noStrike" dirty="0" smtClean="0"/>
                        <a:t>UML Deployment Diagram</a:t>
                      </a:r>
                      <a:endParaRPr lang="en-US" sz="2000" strike="noStrike" dirty="0">
                        <a:solidFill>
                          <a:schemeClr val="bg1"/>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8384537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91707" y="411866"/>
            <a:ext cx="1213751" cy="756852"/>
          </a:xfrm>
        </p:spPr>
        <p:txBody>
          <a:bodyPr/>
          <a:lstStyle/>
          <a:p>
            <a:fld id="{D57F1E4F-1CFF-5643-939E-217C01CDF565}" type="slidenum">
              <a:rPr lang="en-US" sz="6000" smtClean="0"/>
              <a:pPr/>
              <a:t>40</a:t>
            </a:fld>
            <a:endParaRPr lang="en-US" sz="6000" dirty="0"/>
          </a:p>
        </p:txBody>
      </p:sp>
      <p:sp>
        <p:nvSpPr>
          <p:cNvPr id="7" name="TextBox 6"/>
          <p:cNvSpPr txBox="1"/>
          <p:nvPr/>
        </p:nvSpPr>
        <p:spPr>
          <a:xfrm>
            <a:off x="1510322" y="566316"/>
            <a:ext cx="8941801" cy="1015663"/>
          </a:xfrm>
          <a:prstGeom prst="rect">
            <a:avLst/>
          </a:prstGeom>
          <a:noFill/>
        </p:spPr>
        <p:txBody>
          <a:bodyPr wrap="square" rtlCol="0">
            <a:spAutoFit/>
          </a:bodyPr>
          <a:lstStyle/>
          <a:p>
            <a:pPr algn="ctr"/>
            <a:r>
              <a:rPr lang="en-US" sz="6000" dirty="0" smtClean="0"/>
              <a:t>Unit Tests</a:t>
            </a:r>
            <a:endParaRPr lang="en-US" sz="6000" dirty="0"/>
          </a:p>
        </p:txBody>
      </p:sp>
    </p:spTree>
    <p:extLst>
      <p:ext uri="{BB962C8B-B14F-4D97-AF65-F5344CB8AC3E}">
        <p14:creationId xmlns:p14="http://schemas.microsoft.com/office/powerpoint/2010/main" val="6316128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92404" y="291740"/>
            <a:ext cx="1316728" cy="756852"/>
          </a:xfrm>
        </p:spPr>
        <p:txBody>
          <a:bodyPr/>
          <a:lstStyle/>
          <a:p>
            <a:fld id="{D57F1E4F-1CFF-5643-939E-217C01CDF565}" type="slidenum">
              <a:rPr lang="en-US" sz="6000" smtClean="0"/>
              <a:pPr/>
              <a:t>41</a:t>
            </a:fld>
            <a:endParaRPr lang="en-US" sz="6000" dirty="0"/>
          </a:p>
        </p:txBody>
      </p:sp>
      <p:graphicFrame>
        <p:nvGraphicFramePr>
          <p:cNvPr id="5" name="Content Placeholder 4"/>
          <p:cNvGraphicFramePr>
            <a:graphicFrameLocks/>
          </p:cNvGraphicFramePr>
          <p:nvPr>
            <p:extLst>
              <p:ext uri="{D42A27DB-BD31-4B8C-83A1-F6EECF244321}">
                <p14:modId xmlns:p14="http://schemas.microsoft.com/office/powerpoint/2010/main" val="2585339320"/>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strike="sngStrike" baseline="0" dirty="0" smtClean="0">
                          <a:solidFill>
                            <a:srgbClr val="FF0000"/>
                          </a:solidFill>
                        </a:rPr>
                        <a:t>Requirements Inventory</a:t>
                      </a:r>
                    </a:p>
                  </a:txBody>
                  <a:tcPr/>
                </a:tc>
              </a:tr>
              <a:tr h="355725">
                <a:tc>
                  <a:txBody>
                    <a:bodyPr/>
                    <a:lstStyle/>
                    <a:p>
                      <a:pPr algn="ctr"/>
                      <a:r>
                        <a:rPr lang="en-US" sz="2000" strike="sngStrike" baseline="0" dirty="0" smtClean="0">
                          <a:solidFill>
                            <a:srgbClr val="FF0000"/>
                          </a:solidFill>
                        </a:rPr>
                        <a:t>Data Dictionary</a:t>
                      </a:r>
                    </a:p>
                  </a:txBody>
                  <a:tcPr/>
                </a:tc>
              </a:tr>
              <a:tr h="355725">
                <a:tc>
                  <a:txBody>
                    <a:bodyPr/>
                    <a:lstStyle/>
                    <a:p>
                      <a:pPr algn="ctr"/>
                      <a:r>
                        <a:rPr lang="en-US" sz="2000" strike="sngStrike" baseline="0" dirty="0" smtClean="0">
                          <a:solidFill>
                            <a:srgbClr val="FF0000"/>
                          </a:solidFill>
                        </a:rPr>
                        <a:t>Testing</a:t>
                      </a:r>
                    </a:p>
                  </a:txBody>
                  <a:tcPr/>
                </a:tc>
              </a:tr>
              <a:tr h="355725">
                <a:tc>
                  <a:txBody>
                    <a:bodyPr/>
                    <a:lstStyle/>
                    <a:p>
                      <a:pPr algn="ctr"/>
                      <a:r>
                        <a:rPr lang="en-US" sz="2000" baseline="0" dirty="0" smtClean="0">
                          <a:solidFill>
                            <a:srgbClr val="008000"/>
                          </a:solidFill>
                        </a:rPr>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0787727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52126" y="480510"/>
            <a:ext cx="1145100" cy="739691"/>
          </a:xfrm>
        </p:spPr>
        <p:txBody>
          <a:bodyPr/>
          <a:lstStyle/>
          <a:p>
            <a:fld id="{D57F1E4F-1CFF-5643-939E-217C01CDF565}" type="slidenum">
              <a:rPr lang="en-US" sz="6000" smtClean="0"/>
              <a:pPr/>
              <a:t>42</a:t>
            </a:fld>
            <a:endParaRPr lang="en-US" sz="6000" dirty="0"/>
          </a:p>
        </p:txBody>
      </p:sp>
      <p:sp>
        <p:nvSpPr>
          <p:cNvPr id="5" name="TextBox 4"/>
          <p:cNvSpPr txBox="1"/>
          <p:nvPr/>
        </p:nvSpPr>
        <p:spPr>
          <a:xfrm>
            <a:off x="1870742" y="411866"/>
            <a:ext cx="8855987" cy="830997"/>
          </a:xfrm>
          <a:prstGeom prst="rect">
            <a:avLst/>
          </a:prstGeom>
          <a:noFill/>
        </p:spPr>
        <p:txBody>
          <a:bodyPr wrap="square" rtlCol="0">
            <a:spAutoFit/>
          </a:bodyPr>
          <a:lstStyle/>
          <a:p>
            <a:r>
              <a:rPr lang="en-US" sz="4800" dirty="0" smtClean="0"/>
              <a:t>Development Environment</a:t>
            </a:r>
            <a:endParaRPr lang="en-US" sz="4800" dirty="0"/>
          </a:p>
        </p:txBody>
      </p:sp>
      <p:sp>
        <p:nvSpPr>
          <p:cNvPr id="6" name="TextBox 5"/>
          <p:cNvSpPr txBox="1"/>
          <p:nvPr/>
        </p:nvSpPr>
        <p:spPr>
          <a:xfrm>
            <a:off x="1149905" y="1318021"/>
            <a:ext cx="8358267" cy="5539979"/>
          </a:xfrm>
          <a:prstGeom prst="rect">
            <a:avLst/>
          </a:prstGeom>
          <a:noFill/>
        </p:spPr>
        <p:txBody>
          <a:bodyPr wrap="square" rtlCol="0">
            <a:spAutoFit/>
          </a:bodyPr>
          <a:lstStyle/>
          <a:p>
            <a:r>
              <a:rPr lang="en-US" sz="1600" u="sng" dirty="0"/>
              <a:t>Software Engineering Lab’s Window’s Computer:</a:t>
            </a:r>
            <a:endParaRPr lang="en-US" sz="1600" dirty="0"/>
          </a:p>
          <a:p>
            <a:r>
              <a:rPr lang="en-US" sz="1600" dirty="0"/>
              <a:t>Model: Dell OptiPlex 760</a:t>
            </a:r>
          </a:p>
          <a:p>
            <a:r>
              <a:rPr lang="en-US" sz="1600" dirty="0"/>
              <a:t>Operating System: Windows Vista Enterprise</a:t>
            </a:r>
          </a:p>
          <a:p>
            <a:r>
              <a:rPr lang="en-US" sz="1600" dirty="0"/>
              <a:t>Processor: Intel Core 2 Duo 2.93 GHz</a:t>
            </a:r>
          </a:p>
          <a:p>
            <a:r>
              <a:rPr lang="en-US" sz="1600" dirty="0"/>
              <a:t>RAM: 4GB</a:t>
            </a:r>
          </a:p>
          <a:p>
            <a:r>
              <a:rPr lang="en-US" sz="1600" dirty="0"/>
              <a:t>HDD: 300GB</a:t>
            </a:r>
          </a:p>
          <a:p>
            <a:r>
              <a:rPr lang="en-US" sz="1600" b="1" dirty="0" smtClean="0"/>
              <a:t> </a:t>
            </a:r>
            <a:endParaRPr lang="en-US" sz="1600" dirty="0" smtClean="0"/>
          </a:p>
          <a:p>
            <a:r>
              <a:rPr lang="en-US" sz="1600" u="sng" dirty="0" smtClean="0"/>
              <a:t>Software Engineering Lab’s Macintosh Computer</a:t>
            </a:r>
            <a:endParaRPr lang="en-US" sz="1600" dirty="0" smtClean="0"/>
          </a:p>
          <a:p>
            <a:r>
              <a:rPr lang="en-US" sz="1600" dirty="0" smtClean="0"/>
              <a:t>Model: iMac 5.1</a:t>
            </a:r>
          </a:p>
          <a:p>
            <a:r>
              <a:rPr lang="en-US" sz="1600" dirty="0" smtClean="0"/>
              <a:t>Operating System: Mac OS X</a:t>
            </a:r>
          </a:p>
          <a:p>
            <a:r>
              <a:rPr lang="en-US" sz="1600" dirty="0" smtClean="0"/>
              <a:t>Processor: Intel Core i5 2.5 GHz </a:t>
            </a:r>
          </a:p>
          <a:p>
            <a:r>
              <a:rPr lang="en-US" sz="1600" dirty="0" smtClean="0"/>
              <a:t>RAM: 4GB (1333 MHz DDR3)</a:t>
            </a:r>
          </a:p>
          <a:p>
            <a:r>
              <a:rPr lang="en-US" sz="1600" dirty="0" smtClean="0"/>
              <a:t>Graphics: AMD Radeon HD 6750M 512MB</a:t>
            </a:r>
          </a:p>
          <a:p>
            <a:r>
              <a:rPr lang="en-US" sz="1600" dirty="0" smtClean="0"/>
              <a:t>HDD: 500GB</a:t>
            </a:r>
          </a:p>
          <a:p>
            <a:r>
              <a:rPr lang="en-US" sz="1600" dirty="0" smtClean="0"/>
              <a:t> </a:t>
            </a:r>
          </a:p>
          <a:p>
            <a:r>
              <a:rPr lang="en-US" sz="1600" dirty="0" smtClean="0"/>
              <a:t> </a:t>
            </a:r>
          </a:p>
          <a:p>
            <a:r>
              <a:rPr lang="en-US" sz="1600" u="sng" dirty="0" smtClean="0"/>
              <a:t>Software</a:t>
            </a:r>
            <a:endParaRPr lang="en-US" sz="1600" dirty="0"/>
          </a:p>
          <a:p>
            <a:r>
              <a:rPr lang="en-US" sz="1600" dirty="0"/>
              <a:t>Adobe Dreamweaver, Google Chrome, Internet Explorer, Mozilla Firefox, MySQL, Notepad ++</a:t>
            </a:r>
          </a:p>
          <a:p>
            <a:r>
              <a:rPr lang="en-US" sz="1600" dirty="0"/>
              <a:t>YDOS will also be using personal laptops throughout the development of CADS Paint Visualizer.</a:t>
            </a:r>
          </a:p>
          <a:p>
            <a:endParaRPr lang="en-US" dirty="0"/>
          </a:p>
        </p:txBody>
      </p:sp>
    </p:spTree>
    <p:extLst>
      <p:ext uri="{BB962C8B-B14F-4D97-AF65-F5344CB8AC3E}">
        <p14:creationId xmlns:p14="http://schemas.microsoft.com/office/powerpoint/2010/main" val="25514364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16988" y="220115"/>
            <a:ext cx="1379785" cy="637939"/>
          </a:xfrm>
        </p:spPr>
        <p:txBody>
          <a:bodyPr/>
          <a:lstStyle/>
          <a:p>
            <a:fld id="{D57F1E4F-1CFF-5643-939E-217C01CDF565}" type="slidenum">
              <a:rPr lang="en-US" sz="6000" smtClean="0"/>
              <a:pPr/>
              <a:t>43</a:t>
            </a:fld>
            <a:endParaRPr lang="en-US" sz="6000" dirty="0"/>
          </a:p>
        </p:txBody>
      </p:sp>
      <p:graphicFrame>
        <p:nvGraphicFramePr>
          <p:cNvPr id="5" name="Content Placeholder 4"/>
          <p:cNvGraphicFramePr>
            <a:graphicFrameLocks/>
          </p:cNvGraphicFramePr>
          <p:nvPr>
            <p:extLst>
              <p:ext uri="{D42A27DB-BD31-4B8C-83A1-F6EECF244321}">
                <p14:modId xmlns:p14="http://schemas.microsoft.com/office/powerpoint/2010/main" val="3771955336"/>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strike="sngStrike" baseline="0" dirty="0" smtClean="0">
                          <a:solidFill>
                            <a:srgbClr val="FF0000"/>
                          </a:solidFill>
                        </a:rPr>
                        <a:t>Requirements Inventory</a:t>
                      </a:r>
                    </a:p>
                  </a:txBody>
                  <a:tcPr/>
                </a:tc>
              </a:tr>
              <a:tr h="355725">
                <a:tc>
                  <a:txBody>
                    <a:bodyPr/>
                    <a:lstStyle/>
                    <a:p>
                      <a:pPr algn="ctr"/>
                      <a:r>
                        <a:rPr lang="en-US" sz="2000" strike="sngStrike" baseline="0" dirty="0" smtClean="0">
                          <a:solidFill>
                            <a:srgbClr val="FF0000"/>
                          </a:solidFill>
                        </a:rPr>
                        <a:t>Data Dictionary</a:t>
                      </a:r>
                    </a:p>
                  </a:txBody>
                  <a:tcPr/>
                </a:tc>
              </a:tr>
              <a:tr h="355725">
                <a:tc>
                  <a:txBody>
                    <a:bodyPr/>
                    <a:lstStyle/>
                    <a:p>
                      <a:pPr algn="ctr"/>
                      <a:r>
                        <a:rPr lang="en-US" sz="2000" strike="sngStrike" baseline="0" dirty="0" smtClean="0">
                          <a:solidFill>
                            <a:srgbClr val="FF0000"/>
                          </a:solidFill>
                        </a:rPr>
                        <a:t>Testing</a:t>
                      </a:r>
                    </a:p>
                  </a:txBody>
                  <a:tcPr/>
                </a:tc>
              </a:tr>
              <a:tr h="355725">
                <a:tc>
                  <a:txBody>
                    <a:bodyPr/>
                    <a:lstStyle/>
                    <a:p>
                      <a:pPr algn="ctr"/>
                      <a:r>
                        <a:rPr lang="en-US" sz="2000" strike="sngStrike" baseline="0" dirty="0" smtClean="0">
                          <a:solidFill>
                            <a:srgbClr val="FF0000"/>
                          </a:solidFill>
                        </a:rPr>
                        <a:t>Development Environment</a:t>
                      </a:r>
                    </a:p>
                  </a:txBody>
                  <a:tcPr/>
                </a:tc>
              </a:tr>
              <a:tr h="355725">
                <a:tc>
                  <a:txBody>
                    <a:bodyPr/>
                    <a:lstStyle/>
                    <a:p>
                      <a:pPr algn="ctr"/>
                      <a:r>
                        <a:rPr lang="en-US" sz="2000" baseline="0" dirty="0" smtClean="0">
                          <a:solidFill>
                            <a:srgbClr val="008000"/>
                          </a:solidFill>
                        </a:rPr>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6391177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51314" y="168633"/>
            <a:ext cx="1208157" cy="603616"/>
          </a:xfrm>
        </p:spPr>
        <p:txBody>
          <a:bodyPr/>
          <a:lstStyle/>
          <a:p>
            <a:fld id="{D57F1E4F-1CFF-5643-939E-217C01CDF565}" type="slidenum">
              <a:rPr lang="en-US" sz="6000" smtClean="0"/>
              <a:pPr/>
              <a:t>44</a:t>
            </a:fld>
            <a:endParaRPr lang="en-US" sz="6000" dirty="0"/>
          </a:p>
        </p:txBody>
      </p:sp>
      <p:pic>
        <p:nvPicPr>
          <p:cNvPr id="5" name="Picture 4"/>
          <p:cNvPicPr/>
          <p:nvPr/>
        </p:nvPicPr>
        <p:blipFill>
          <a:blip r:embed="rId2" cstate="print"/>
          <a:srcRect/>
          <a:stretch>
            <a:fillRect/>
          </a:stretch>
        </p:blipFill>
        <p:spPr bwMode="auto">
          <a:xfrm>
            <a:off x="978278" y="205932"/>
            <a:ext cx="9456684" cy="6263797"/>
          </a:xfrm>
          <a:prstGeom prst="rect">
            <a:avLst/>
          </a:prstGeom>
          <a:noFill/>
          <a:ln w="9525">
            <a:noFill/>
            <a:miter lim="800000"/>
            <a:headEnd/>
            <a:tailEnd/>
          </a:ln>
        </p:spPr>
      </p:pic>
    </p:spTree>
    <p:extLst>
      <p:ext uri="{BB962C8B-B14F-4D97-AF65-F5344CB8AC3E}">
        <p14:creationId xmlns:p14="http://schemas.microsoft.com/office/powerpoint/2010/main" val="8459384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02802" y="323082"/>
            <a:ext cx="1105182" cy="534972"/>
          </a:xfrm>
        </p:spPr>
        <p:txBody>
          <a:bodyPr/>
          <a:lstStyle/>
          <a:p>
            <a:fld id="{D57F1E4F-1CFF-5643-939E-217C01CDF565}" type="slidenum">
              <a:rPr lang="en-US" sz="6000" smtClean="0"/>
              <a:pPr/>
              <a:t>45</a:t>
            </a:fld>
            <a:endParaRPr lang="en-US" sz="6000" dirty="0"/>
          </a:p>
        </p:txBody>
      </p:sp>
      <p:pic>
        <p:nvPicPr>
          <p:cNvPr id="5" name="Picture 4"/>
          <p:cNvPicPr/>
          <p:nvPr/>
        </p:nvPicPr>
        <p:blipFill>
          <a:blip r:embed="rId2" cstate="print"/>
          <a:srcRect/>
          <a:stretch>
            <a:fillRect/>
          </a:stretch>
        </p:blipFill>
        <p:spPr bwMode="auto">
          <a:xfrm>
            <a:off x="600697" y="257416"/>
            <a:ext cx="9851428" cy="5972059"/>
          </a:xfrm>
          <a:prstGeom prst="rect">
            <a:avLst/>
          </a:prstGeom>
          <a:noFill/>
          <a:ln w="9525">
            <a:noFill/>
            <a:miter lim="800000"/>
            <a:headEnd/>
            <a:tailEnd/>
          </a:ln>
        </p:spPr>
      </p:pic>
    </p:spTree>
    <p:extLst>
      <p:ext uri="{BB962C8B-B14F-4D97-AF65-F5344CB8AC3E}">
        <p14:creationId xmlns:p14="http://schemas.microsoft.com/office/powerpoint/2010/main" val="7573537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19965" y="220116"/>
            <a:ext cx="1259646" cy="620778"/>
          </a:xfrm>
        </p:spPr>
        <p:txBody>
          <a:bodyPr/>
          <a:lstStyle/>
          <a:p>
            <a:fld id="{D57F1E4F-1CFF-5643-939E-217C01CDF565}" type="slidenum">
              <a:rPr lang="en-US" sz="6000" smtClean="0"/>
              <a:pPr/>
              <a:t>46</a:t>
            </a:fld>
            <a:endParaRPr lang="en-US" sz="6000" dirty="0"/>
          </a:p>
        </p:txBody>
      </p:sp>
      <p:pic>
        <p:nvPicPr>
          <p:cNvPr id="5" name="Picture 4"/>
          <p:cNvPicPr/>
          <p:nvPr/>
        </p:nvPicPr>
        <p:blipFill>
          <a:blip r:embed="rId2" cstate="print"/>
          <a:srcRect/>
          <a:stretch>
            <a:fillRect/>
          </a:stretch>
        </p:blipFill>
        <p:spPr bwMode="auto">
          <a:xfrm>
            <a:off x="343255" y="240255"/>
            <a:ext cx="10297660" cy="6075026"/>
          </a:xfrm>
          <a:prstGeom prst="rect">
            <a:avLst/>
          </a:prstGeom>
          <a:noFill/>
          <a:ln w="9525">
            <a:noFill/>
            <a:miter lim="800000"/>
            <a:headEnd/>
            <a:tailEnd/>
          </a:ln>
        </p:spPr>
      </p:pic>
    </p:spTree>
    <p:extLst>
      <p:ext uri="{BB962C8B-B14F-4D97-AF65-F5344CB8AC3E}">
        <p14:creationId xmlns:p14="http://schemas.microsoft.com/office/powerpoint/2010/main" val="18580491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338" y="202955"/>
            <a:ext cx="1448436" cy="655100"/>
          </a:xfrm>
        </p:spPr>
        <p:txBody>
          <a:bodyPr/>
          <a:lstStyle/>
          <a:p>
            <a:fld id="{D57F1E4F-1CFF-5643-939E-217C01CDF565}" type="slidenum">
              <a:rPr lang="en-US" sz="6000" smtClean="0"/>
              <a:pPr/>
              <a:t>47</a:t>
            </a:fld>
            <a:endParaRPr lang="en-US" sz="6000" dirty="0"/>
          </a:p>
        </p:txBody>
      </p:sp>
      <p:pic>
        <p:nvPicPr>
          <p:cNvPr id="5" name="Picture 4"/>
          <p:cNvPicPr/>
          <p:nvPr/>
        </p:nvPicPr>
        <p:blipFill>
          <a:blip r:embed="rId2" cstate="print"/>
          <a:srcRect/>
          <a:stretch>
            <a:fillRect/>
          </a:stretch>
        </p:blipFill>
        <p:spPr bwMode="auto">
          <a:xfrm>
            <a:off x="429069" y="257416"/>
            <a:ext cx="10108869" cy="5903415"/>
          </a:xfrm>
          <a:prstGeom prst="rect">
            <a:avLst/>
          </a:prstGeom>
          <a:noFill/>
          <a:ln w="9525">
            <a:noFill/>
            <a:miter lim="800000"/>
            <a:headEnd/>
            <a:tailEnd/>
          </a:ln>
        </p:spPr>
      </p:pic>
    </p:spTree>
    <p:extLst>
      <p:ext uri="{BB962C8B-B14F-4D97-AF65-F5344CB8AC3E}">
        <p14:creationId xmlns:p14="http://schemas.microsoft.com/office/powerpoint/2010/main" val="13661407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69769" y="242329"/>
            <a:ext cx="1096931" cy="365125"/>
          </a:xfrm>
        </p:spPr>
        <p:txBody>
          <a:bodyPr/>
          <a:lstStyle/>
          <a:p>
            <a:fld id="{D57F1E4F-1CFF-5643-939E-217C01CDF565}" type="slidenum">
              <a:rPr lang="en-US" sz="6000" smtClean="0"/>
              <a:pPr/>
              <a:t>48</a:t>
            </a:fld>
            <a:endParaRPr lang="en-US" sz="6000" dirty="0"/>
          </a:p>
        </p:txBody>
      </p:sp>
      <p:graphicFrame>
        <p:nvGraphicFramePr>
          <p:cNvPr id="6" name="Content Placeholder 4"/>
          <p:cNvGraphicFramePr>
            <a:graphicFrameLocks/>
          </p:cNvGraphicFramePr>
          <p:nvPr>
            <p:extLst>
              <p:ext uri="{D42A27DB-BD31-4B8C-83A1-F6EECF244321}">
                <p14:modId xmlns:p14="http://schemas.microsoft.com/office/powerpoint/2010/main" val="646917420"/>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User Case Narratives</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Use Case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UML Deployment Diagram</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Website Map</a:t>
                      </a:r>
                      <a:endParaRPr lang="en-US" sz="2000" strike="sngStrike" baseline="0" dirty="0" smtClean="0">
                        <a:solidFill>
                          <a:srgbClr val="FF0000"/>
                        </a:solidFill>
                      </a:endParaRPr>
                    </a:p>
                  </a:txBody>
                  <a:tcPr/>
                </a:tc>
              </a:tr>
              <a:tr h="355725">
                <a:tc>
                  <a:txBody>
                    <a:bodyPr/>
                    <a:lstStyle/>
                    <a:p>
                      <a:pPr algn="ctr"/>
                      <a:r>
                        <a:rPr lang="en-US" sz="2000" strike="sngStrike" baseline="0" dirty="0" smtClean="0">
                          <a:solidFill>
                            <a:srgbClr val="FF0000"/>
                          </a:solidFill>
                        </a:rPr>
                        <a:t>UML Activity Diagrams</a:t>
                      </a:r>
                    </a:p>
                  </a:txBody>
                  <a:tcPr/>
                </a:tc>
              </a:tr>
              <a:tr h="355725">
                <a:tc>
                  <a:txBody>
                    <a:bodyPr/>
                    <a:lstStyle/>
                    <a:p>
                      <a:pPr algn="ctr"/>
                      <a:r>
                        <a:rPr lang="en-US" sz="2000" strike="sngStrike" baseline="0" dirty="0" smtClean="0">
                          <a:solidFill>
                            <a:srgbClr val="FF0000"/>
                          </a:solidFill>
                        </a:rPr>
                        <a:t>Data Flow Diagrams</a:t>
                      </a:r>
                    </a:p>
                  </a:txBody>
                  <a:tcPr/>
                </a:tc>
              </a:tr>
              <a:tr h="355725">
                <a:tc>
                  <a:txBody>
                    <a:bodyPr/>
                    <a:lstStyle/>
                    <a:p>
                      <a:pPr algn="ctr"/>
                      <a:r>
                        <a:rPr lang="en-US" sz="2000" strike="sngStrike" baseline="0" dirty="0" smtClean="0">
                          <a:solidFill>
                            <a:srgbClr val="FF0000"/>
                          </a:solidFill>
                        </a:rPr>
                        <a:t>Requirements Inventory</a:t>
                      </a:r>
                    </a:p>
                  </a:txBody>
                  <a:tcPr/>
                </a:tc>
              </a:tr>
              <a:tr h="355725">
                <a:tc>
                  <a:txBody>
                    <a:bodyPr/>
                    <a:lstStyle/>
                    <a:p>
                      <a:pPr algn="ctr"/>
                      <a:r>
                        <a:rPr lang="en-US" sz="2000" strike="sngStrike" baseline="0" dirty="0" smtClean="0">
                          <a:solidFill>
                            <a:srgbClr val="FF0000"/>
                          </a:solidFill>
                        </a:rPr>
                        <a:t>Data Dictionary</a:t>
                      </a:r>
                    </a:p>
                  </a:txBody>
                  <a:tcPr/>
                </a:tc>
              </a:tr>
              <a:tr h="355725">
                <a:tc>
                  <a:txBody>
                    <a:bodyPr/>
                    <a:lstStyle/>
                    <a:p>
                      <a:pPr algn="ctr"/>
                      <a:r>
                        <a:rPr lang="en-US" sz="2000" strike="sngStrike" baseline="0" dirty="0" smtClean="0">
                          <a:solidFill>
                            <a:srgbClr val="FF0000"/>
                          </a:solidFill>
                        </a:rPr>
                        <a:t>Testing</a:t>
                      </a:r>
                    </a:p>
                  </a:txBody>
                  <a:tcPr/>
                </a:tc>
              </a:tr>
              <a:tr h="355725">
                <a:tc>
                  <a:txBody>
                    <a:bodyPr/>
                    <a:lstStyle/>
                    <a:p>
                      <a:pPr algn="ctr"/>
                      <a:r>
                        <a:rPr lang="en-US" sz="2000" strike="sngStrike" baseline="0" dirty="0" smtClean="0">
                          <a:solidFill>
                            <a:srgbClr val="FF0000"/>
                          </a:solidFill>
                        </a:rPr>
                        <a:t>Development Environment</a:t>
                      </a:r>
                    </a:p>
                  </a:txBody>
                  <a:tcPr/>
                </a:tc>
              </a:tr>
              <a:tr h="355725">
                <a:tc>
                  <a:txBody>
                    <a:bodyPr/>
                    <a:lstStyle/>
                    <a:p>
                      <a:pPr algn="ctr"/>
                      <a:r>
                        <a:rPr lang="en-US" sz="2000" strike="sngStrike" baseline="0" dirty="0" smtClean="0">
                          <a:solidFill>
                            <a:srgbClr val="FF0000"/>
                          </a:solidFill>
                        </a:rPr>
                        <a:t>Prototype Screens</a:t>
                      </a:r>
                    </a:p>
                  </a:txBody>
                  <a:tcPr/>
                </a:tc>
              </a:tr>
              <a:tr h="355725">
                <a:tc>
                  <a:txBody>
                    <a:bodyPr/>
                    <a:lstStyle/>
                    <a:p>
                      <a:pPr algn="ctr"/>
                      <a:r>
                        <a:rPr lang="en-US" sz="2000" baseline="0" dirty="0" smtClean="0">
                          <a:solidFill>
                            <a:srgbClr val="008000"/>
                          </a:solidFill>
                        </a:rPr>
                        <a:t>What’s Next?</a:t>
                      </a:r>
                    </a:p>
                  </a:txBody>
                  <a:tcPr/>
                </a:tc>
              </a:tr>
            </a:tbl>
          </a:graphicData>
        </a:graphic>
      </p:graphicFrame>
    </p:spTree>
    <p:extLst>
      <p:ext uri="{BB962C8B-B14F-4D97-AF65-F5344CB8AC3E}">
        <p14:creationId xmlns:p14="http://schemas.microsoft.com/office/powerpoint/2010/main" val="11796733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515" y="2113207"/>
            <a:ext cx="9905998" cy="3124201"/>
          </a:xfrm>
        </p:spPr>
        <p:txBody>
          <a:bodyPr/>
          <a:lstStyle/>
          <a:p>
            <a:pPr lvl="1" defTabSz="912813">
              <a:buFont typeface="Arial" pitchFamily="34" charset="0"/>
              <a:buChar char="•"/>
            </a:pPr>
            <a:r>
              <a:rPr lang="en-US" sz="3000" dirty="0">
                <a:ea typeface="宋体" pitchFamily="2" charset="-122"/>
              </a:rPr>
              <a:t> </a:t>
            </a:r>
            <a:r>
              <a:rPr lang="en-US" sz="3200" dirty="0" smtClean="0">
                <a:ea typeface="宋体" pitchFamily="2" charset="-122"/>
              </a:rPr>
              <a:t>Detailed Design </a:t>
            </a:r>
            <a:r>
              <a:rPr lang="en-US" sz="3200" dirty="0">
                <a:ea typeface="宋体" pitchFamily="2" charset="-122"/>
              </a:rPr>
              <a:t>– </a:t>
            </a:r>
            <a:r>
              <a:rPr lang="en-US" sz="3200" dirty="0" smtClean="0">
                <a:ea typeface="宋体" pitchFamily="2" charset="-122"/>
              </a:rPr>
              <a:t>March 2014</a:t>
            </a:r>
            <a:endParaRPr lang="en-US" sz="3200" dirty="0">
              <a:ea typeface="宋体" pitchFamily="2" charset="-122"/>
            </a:endParaRPr>
          </a:p>
          <a:p>
            <a:pPr lvl="1" defTabSz="912813">
              <a:buFont typeface="Arial" pitchFamily="34" charset="0"/>
              <a:buChar char="•"/>
            </a:pPr>
            <a:r>
              <a:rPr lang="en-US" sz="3200" dirty="0">
                <a:ea typeface="宋体" pitchFamily="2" charset="-122"/>
              </a:rPr>
              <a:t> </a:t>
            </a:r>
            <a:r>
              <a:rPr lang="en-US" sz="3200" dirty="0" smtClean="0">
                <a:ea typeface="宋体" pitchFamily="2" charset="-122"/>
              </a:rPr>
              <a:t>Acceptance Test– April 2014</a:t>
            </a:r>
            <a:endParaRPr lang="en-US" sz="3200" dirty="0">
              <a:ea typeface="宋体" pitchFamily="2" charset="-122"/>
            </a:endParaRPr>
          </a:p>
        </p:txBody>
      </p:sp>
      <p:sp>
        <p:nvSpPr>
          <p:cNvPr id="4" name="Title 2"/>
          <p:cNvSpPr txBox="1">
            <a:spLocks/>
          </p:cNvSpPr>
          <p:nvPr/>
        </p:nvSpPr>
        <p:spPr>
          <a:xfrm>
            <a:off x="1443638" y="654675"/>
            <a:ext cx="9229752" cy="8864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tx1"/>
                </a:solidFill>
              </a:rPr>
              <a:t>What is Next?</a:t>
            </a:r>
          </a:p>
        </p:txBody>
      </p:sp>
      <p:sp>
        <p:nvSpPr>
          <p:cNvPr id="2" name="Rectangle 1"/>
          <p:cNvSpPr/>
          <p:nvPr/>
        </p:nvSpPr>
        <p:spPr>
          <a:xfrm>
            <a:off x="10058400" y="281186"/>
            <a:ext cx="1596980" cy="1015663"/>
          </a:xfrm>
          <a:prstGeom prst="rect">
            <a:avLst/>
          </a:prstGeom>
        </p:spPr>
        <p:txBody>
          <a:bodyPr wrap="square">
            <a:spAutoFit/>
          </a:bodyPr>
          <a:lstStyle/>
          <a:p>
            <a:r>
              <a:rPr lang="en-US" sz="6000" b="1" dirty="0" smtClean="0">
                <a:solidFill>
                  <a:schemeClr val="tx1">
                    <a:lumMod val="75000"/>
                  </a:schemeClr>
                </a:solidFill>
                <a:effectLst>
                  <a:outerShdw blurRad="38100" dist="38100" dir="2700000" algn="tl">
                    <a:srgbClr val="000000">
                      <a:alpha val="43137"/>
                    </a:srgbClr>
                  </a:outerShdw>
                </a:effectLst>
              </a:rPr>
              <a:t>49</a:t>
            </a:r>
          </a:p>
        </p:txBody>
      </p:sp>
    </p:spTree>
    <p:extLst>
      <p:ext uri="{BB962C8B-B14F-4D97-AF65-F5344CB8AC3E}">
        <p14:creationId xmlns:p14="http://schemas.microsoft.com/office/powerpoint/2010/main" val="7123303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Problem Overview</a:t>
            </a:r>
            <a:endParaRPr lang="en-US" b="1" dirty="0">
              <a:solidFill>
                <a:schemeClr val="tx1"/>
              </a:solidFill>
            </a:endParaRPr>
          </a:p>
        </p:txBody>
      </p:sp>
      <p:sp>
        <p:nvSpPr>
          <p:cNvPr id="6" name="Subtitle 5"/>
          <p:cNvSpPr>
            <a:spLocks noGrp="1"/>
          </p:cNvSpPr>
          <p:nvPr>
            <p:ph type="subTitle" idx="1"/>
          </p:nvPr>
        </p:nvSpPr>
        <p:spPr>
          <a:xfrm>
            <a:off x="1969951" y="1880312"/>
            <a:ext cx="8676222" cy="4185637"/>
          </a:xfrm>
        </p:spPr>
        <p:txBody>
          <a:bodyPr>
            <a:normAutofit/>
          </a:bodyPr>
          <a:lstStyle/>
          <a:p>
            <a:pPr algn="l">
              <a:lnSpc>
                <a:spcPct val="150000"/>
              </a:lnSpc>
            </a:pPr>
            <a:r>
              <a:rPr lang="en-US" dirty="0"/>
              <a:t>Dr. </a:t>
            </a:r>
            <a:r>
              <a:rPr lang="en-US" dirty="0" err="1"/>
              <a:t>Timoth</a:t>
            </a:r>
            <a:r>
              <a:rPr lang="en-US" dirty="0"/>
              <a:t> Lederman is a General Motors Truck enthusiast. Several years </a:t>
            </a:r>
            <a:r>
              <a:rPr lang="en-US" dirty="0" smtClean="0"/>
              <a:t>ago</a:t>
            </a:r>
            <a:r>
              <a:rPr lang="en-US" dirty="0"/>
              <a:t>, he found a web application on the Internet that allowed him to </a:t>
            </a:r>
            <a:r>
              <a:rPr lang="en-US" dirty="0" smtClean="0"/>
              <a:t>custom </a:t>
            </a:r>
            <a:r>
              <a:rPr lang="en-US" dirty="0"/>
              <a:t>design trucks. Unfortunately, the website is no longer in </a:t>
            </a:r>
            <a:r>
              <a:rPr lang="en-US" dirty="0" smtClean="0"/>
              <a:t>existence.  Dr</a:t>
            </a:r>
            <a:r>
              <a:rPr lang="en-US" dirty="0"/>
              <a:t>. Lederman has expressed his want for a new web application that will </a:t>
            </a:r>
            <a:r>
              <a:rPr lang="en-US" dirty="0" smtClean="0"/>
              <a:t>allow </a:t>
            </a:r>
            <a:r>
              <a:rPr lang="en-US" dirty="0"/>
              <a:t>users to custom design 1947-1955 Chevrolet trucks. This project </a:t>
            </a:r>
            <a:r>
              <a:rPr lang="en-US" dirty="0" smtClean="0"/>
              <a:t>will be </a:t>
            </a:r>
            <a:r>
              <a:rPr lang="en-US" dirty="0"/>
              <a:t>called </a:t>
            </a:r>
            <a:r>
              <a:rPr lang="en-US" dirty="0" smtClean="0"/>
              <a:t>Chevrolet          Advance-Design </a:t>
            </a:r>
            <a:r>
              <a:rPr lang="en-US" dirty="0"/>
              <a:t>Series Paint </a:t>
            </a:r>
            <a:r>
              <a:rPr lang="en-US" dirty="0" smtClean="0"/>
              <a:t>Visualizer </a:t>
            </a:r>
            <a:r>
              <a:rPr lang="en-US" dirty="0"/>
              <a:t>(CADS </a:t>
            </a:r>
            <a:r>
              <a:rPr lang="en-US" dirty="0" smtClean="0"/>
              <a:t>Paint Visualizer</a:t>
            </a:r>
            <a:r>
              <a:rPr lang="en-US" dirty="0"/>
              <a:t>).</a:t>
            </a:r>
            <a:endParaRPr lang="en-US" dirty="0" smtClean="0"/>
          </a:p>
        </p:txBody>
      </p:sp>
      <p:sp>
        <p:nvSpPr>
          <p:cNvPr id="4" name="Slide Number Placeholder 3"/>
          <p:cNvSpPr>
            <a:spLocks noGrp="1"/>
          </p:cNvSpPr>
          <p:nvPr>
            <p:ph type="sldNum" sz="quarter" idx="12"/>
          </p:nvPr>
        </p:nvSpPr>
        <p:spPr>
          <a:xfrm>
            <a:off x="11402655" y="268086"/>
            <a:ext cx="551167" cy="365125"/>
          </a:xfrm>
        </p:spPr>
        <p:txBody>
          <a:bodyPr/>
          <a:lstStyle/>
          <a:p>
            <a:fld id="{D57F1E4F-1CFF-5643-939E-217C01CDF565}" type="slidenum">
              <a:rPr lang="en-US" sz="6000" smtClean="0"/>
              <a:pPr/>
              <a:t>5</a:t>
            </a:fld>
            <a:endParaRPr lang="en-US" sz="6000" dirty="0"/>
          </a:p>
        </p:txBody>
      </p:sp>
    </p:spTree>
    <p:extLst>
      <p:ext uri="{BB962C8B-B14F-4D97-AF65-F5344CB8AC3E}">
        <p14:creationId xmlns:p14="http://schemas.microsoft.com/office/powerpoint/2010/main" val="14718669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113" y="2618705"/>
            <a:ext cx="9445020" cy="665408"/>
          </a:xfrm>
        </p:spPr>
        <p:txBody>
          <a:bodyPr>
            <a:noAutofit/>
          </a:bodyPr>
          <a:lstStyle/>
          <a:p>
            <a:pPr algn="ctr"/>
            <a:r>
              <a:rPr lang="en-US" sz="9600" b="1" dirty="0" smtClean="0">
                <a:solidFill>
                  <a:schemeClr val="tx1"/>
                </a:solidFill>
              </a:rPr>
              <a:t>QUESTIONS?</a:t>
            </a:r>
            <a:endParaRPr lang="en-US" sz="9600" b="1" dirty="0">
              <a:solidFill>
                <a:schemeClr val="tx1"/>
              </a:solidFill>
            </a:endParaRPr>
          </a:p>
        </p:txBody>
      </p:sp>
      <p:sp>
        <p:nvSpPr>
          <p:cNvPr id="4" name="Slide Number Placeholder 3"/>
          <p:cNvSpPr>
            <a:spLocks noGrp="1"/>
          </p:cNvSpPr>
          <p:nvPr>
            <p:ph type="sldNum" sz="quarter" idx="12"/>
          </p:nvPr>
        </p:nvSpPr>
        <p:spPr>
          <a:xfrm>
            <a:off x="10573551" y="364901"/>
            <a:ext cx="1184859" cy="858591"/>
          </a:xfrm>
        </p:spPr>
        <p:txBody>
          <a:bodyPr/>
          <a:lstStyle/>
          <a:p>
            <a:fld id="{D57F1E4F-1CFF-5643-939E-217C01CDF565}" type="slidenum">
              <a:rPr lang="en-US" sz="6000" smtClean="0"/>
              <a:pPr/>
              <a:t>50</a:t>
            </a:fld>
            <a:endParaRPr lang="en-US" sz="6000" dirty="0"/>
          </a:p>
        </p:txBody>
      </p:sp>
    </p:spTree>
    <p:extLst>
      <p:ext uri="{BB962C8B-B14F-4D97-AF65-F5344CB8AC3E}">
        <p14:creationId xmlns:p14="http://schemas.microsoft.com/office/powerpoint/2010/main" val="1364510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533" y="242329"/>
            <a:ext cx="551167" cy="365125"/>
          </a:xfrm>
        </p:spPr>
        <p:txBody>
          <a:bodyPr/>
          <a:lstStyle/>
          <a:p>
            <a:fld id="{D57F1E4F-1CFF-5643-939E-217C01CDF565}" type="slidenum">
              <a:rPr lang="en-US" sz="6000" smtClean="0"/>
              <a:pPr/>
              <a:t>6</a:t>
            </a:fld>
            <a:endParaRPr lang="en-US" sz="6000" dirty="0"/>
          </a:p>
        </p:txBody>
      </p:sp>
      <p:graphicFrame>
        <p:nvGraphicFramePr>
          <p:cNvPr id="7" name="Content Placeholder 4"/>
          <p:cNvGraphicFramePr>
            <a:graphicFrameLocks/>
          </p:cNvGraphicFramePr>
          <p:nvPr>
            <p:extLst>
              <p:ext uri="{D42A27DB-BD31-4B8C-83A1-F6EECF244321}">
                <p14:modId xmlns:p14="http://schemas.microsoft.com/office/powerpoint/2010/main" val="2582566831"/>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noStrike" dirty="0" smtClean="0">
                          <a:solidFill>
                            <a:srgbClr val="008000"/>
                          </a:solidFill>
                        </a:rPr>
                        <a:t>Project Progression</a:t>
                      </a:r>
                      <a:endParaRPr lang="en-US" sz="2000" strike="noStrike" dirty="0">
                        <a:solidFill>
                          <a:srgbClr val="008000"/>
                        </a:solidFill>
                      </a:endParaRPr>
                    </a:p>
                  </a:txBody>
                  <a:tcPr/>
                </a:tc>
              </a:tr>
              <a:tr h="355725">
                <a:tc>
                  <a:txBody>
                    <a:bodyPr/>
                    <a:lstStyle/>
                    <a:p>
                      <a:pPr algn="ctr"/>
                      <a:r>
                        <a:rPr lang="en-US" sz="2000" strike="noStrike" dirty="0" smtClean="0"/>
                        <a:t>User Case Narratives</a:t>
                      </a:r>
                      <a:endParaRPr lang="en-US" sz="2000" strike="noStrike" dirty="0">
                        <a:solidFill>
                          <a:schemeClr val="bg1"/>
                        </a:solidFill>
                      </a:endParaRPr>
                    </a:p>
                  </a:txBody>
                  <a:tcPr/>
                </a:tc>
              </a:tr>
              <a:tr h="355725">
                <a:tc>
                  <a:txBody>
                    <a:bodyPr/>
                    <a:lstStyle/>
                    <a:p>
                      <a:pPr algn="ctr"/>
                      <a:r>
                        <a:rPr lang="en-US" sz="2000" strike="noStrike" dirty="0" smtClean="0"/>
                        <a:t>UML Use Case Diagram</a:t>
                      </a:r>
                      <a:endParaRPr lang="en-US" sz="2000" strike="noStrike" dirty="0">
                        <a:solidFill>
                          <a:schemeClr val="bg1"/>
                        </a:solidFill>
                      </a:endParaRPr>
                    </a:p>
                  </a:txBody>
                  <a:tcPr/>
                </a:tc>
              </a:tr>
              <a:tr h="355725">
                <a:tc>
                  <a:txBody>
                    <a:bodyPr/>
                    <a:lstStyle/>
                    <a:p>
                      <a:pPr algn="ctr"/>
                      <a:r>
                        <a:rPr lang="en-US" sz="2000" strike="noStrike" dirty="0" smtClean="0"/>
                        <a:t>UML Deployment Diagram</a:t>
                      </a:r>
                      <a:endParaRPr lang="en-US" sz="2000" strike="noStrike" dirty="0">
                        <a:solidFill>
                          <a:schemeClr val="bg1"/>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627000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smtClean="0">
                <a:solidFill>
                  <a:schemeClr val="tx1"/>
                </a:solidFill>
              </a:rPr>
              <a:t>Project Progression</a:t>
            </a:r>
            <a:endParaRPr lang="en-US" b="1" dirty="0">
              <a:solidFill>
                <a:schemeClr val="tx1"/>
              </a:solidFill>
            </a:endParaRPr>
          </a:p>
        </p:txBody>
      </p:sp>
      <p:sp>
        <p:nvSpPr>
          <p:cNvPr id="4" name="Slide Number Placeholder 3"/>
          <p:cNvSpPr>
            <a:spLocks noGrp="1"/>
          </p:cNvSpPr>
          <p:nvPr>
            <p:ph type="sldNum" sz="quarter" idx="12"/>
          </p:nvPr>
        </p:nvSpPr>
        <p:spPr>
          <a:xfrm>
            <a:off x="11402655" y="268086"/>
            <a:ext cx="551167" cy="365125"/>
          </a:xfrm>
        </p:spPr>
        <p:txBody>
          <a:bodyPr/>
          <a:lstStyle/>
          <a:p>
            <a:fld id="{D57F1E4F-1CFF-5643-939E-217C01CDF565}" type="slidenum">
              <a:rPr lang="en-US" sz="6000" smtClean="0"/>
              <a:pPr/>
              <a:t>7</a:t>
            </a:fld>
            <a:endParaRPr lang="en-US" sz="60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159" y="1801915"/>
            <a:ext cx="7534455" cy="3500862"/>
          </a:xfrm>
          <a:prstGeom prst="rect">
            <a:avLst/>
          </a:prstGeom>
          <a:noFill/>
          <a:ln>
            <a:noFill/>
          </a:ln>
        </p:spPr>
      </p:pic>
      <p:cxnSp>
        <p:nvCxnSpPr>
          <p:cNvPr id="9" name="Straight Connector 8"/>
          <p:cNvCxnSpPr/>
          <p:nvPr/>
        </p:nvCxnSpPr>
        <p:spPr>
          <a:xfrm>
            <a:off x="4942876" y="3123318"/>
            <a:ext cx="0" cy="669283"/>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42876" y="3123318"/>
            <a:ext cx="1321533" cy="1716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262345" y="3140479"/>
            <a:ext cx="2064" cy="667233"/>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940812" y="3790551"/>
            <a:ext cx="1321533" cy="1716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95533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533" y="242329"/>
            <a:ext cx="551167" cy="365125"/>
          </a:xfrm>
        </p:spPr>
        <p:txBody>
          <a:bodyPr/>
          <a:lstStyle/>
          <a:p>
            <a:fld id="{D57F1E4F-1CFF-5643-939E-217C01CDF565}" type="slidenum">
              <a:rPr lang="en-US" sz="6000" smtClean="0"/>
              <a:pPr/>
              <a:t>8</a:t>
            </a:fld>
            <a:endParaRPr lang="en-US" sz="6000" dirty="0"/>
          </a:p>
        </p:txBody>
      </p:sp>
      <p:graphicFrame>
        <p:nvGraphicFramePr>
          <p:cNvPr id="7" name="Content Placeholder 4"/>
          <p:cNvGraphicFramePr>
            <a:graphicFrameLocks/>
          </p:cNvGraphicFramePr>
          <p:nvPr>
            <p:extLst>
              <p:ext uri="{D42A27DB-BD31-4B8C-83A1-F6EECF244321}">
                <p14:modId xmlns:p14="http://schemas.microsoft.com/office/powerpoint/2010/main" val="2933832083"/>
              </p:ext>
            </p:extLst>
          </p:nvPr>
        </p:nvGraphicFramePr>
        <p:xfrm>
          <a:off x="1351217" y="234105"/>
          <a:ext cx="9265232" cy="6435175"/>
        </p:xfrm>
        <a:graphic>
          <a:graphicData uri="http://schemas.openxmlformats.org/drawingml/2006/table">
            <a:tbl>
              <a:tblPr firstRow="1" bandRow="1">
                <a:tableStyleId>{073A0DAA-6AF3-43AB-8588-CEC1D06C72B9}</a:tableStyleId>
              </a:tblPr>
              <a:tblGrid>
                <a:gridCol w="9265232"/>
              </a:tblGrid>
              <a:tr h="430615">
                <a:tc>
                  <a:txBody>
                    <a:bodyPr/>
                    <a:lstStyle/>
                    <a:p>
                      <a:pPr algn="ctr"/>
                      <a:r>
                        <a:rPr lang="en-US" sz="2400" dirty="0" smtClean="0"/>
                        <a:t>Agenda</a:t>
                      </a:r>
                      <a:endParaRPr lang="en-US" sz="2400" dirty="0"/>
                    </a:p>
                  </a:txBody>
                  <a:tcPr/>
                </a:tc>
              </a:tr>
              <a:tr h="430615">
                <a:tc>
                  <a:txBody>
                    <a:bodyPr/>
                    <a:lstStyle/>
                    <a:p>
                      <a:pPr algn="ctr"/>
                      <a:r>
                        <a:rPr lang="en-US" sz="2000" strike="sngStrike" dirty="0" smtClean="0">
                          <a:solidFill>
                            <a:srgbClr val="FF0000"/>
                          </a:solidFill>
                        </a:rPr>
                        <a:t>Introduction</a:t>
                      </a:r>
                      <a:endParaRPr lang="en-US" sz="2000" b="1" strike="sngStrike" dirty="0">
                        <a:solidFill>
                          <a:srgbClr val="FF0000"/>
                        </a:solidFill>
                      </a:endParaRPr>
                    </a:p>
                  </a:txBody>
                  <a:tcPr/>
                </a:tc>
              </a:tr>
              <a:tr h="355725">
                <a:tc>
                  <a:txBody>
                    <a:bodyPr/>
                    <a:lstStyle/>
                    <a:p>
                      <a:pPr algn="ctr"/>
                      <a:r>
                        <a:rPr lang="en-US" sz="2000" strike="sngStrike" dirty="0" smtClean="0">
                          <a:solidFill>
                            <a:srgbClr val="FF0000"/>
                          </a:solidFill>
                        </a:rPr>
                        <a:t>Problem</a:t>
                      </a:r>
                      <a:r>
                        <a:rPr lang="en-US" sz="2000" strike="sngStrike" baseline="0" dirty="0" smtClean="0">
                          <a:solidFill>
                            <a:srgbClr val="FF0000"/>
                          </a:solidFill>
                        </a:rPr>
                        <a:t> Overview</a:t>
                      </a:r>
                      <a:endParaRPr lang="en-US" sz="2000" strike="sngStrike" dirty="0">
                        <a:solidFill>
                          <a:srgbClr val="FF0000"/>
                        </a:solidFill>
                      </a:endParaRPr>
                    </a:p>
                  </a:txBody>
                  <a:tcPr/>
                </a:tc>
              </a:tr>
              <a:tr h="355725">
                <a:tc>
                  <a:txBody>
                    <a:bodyPr/>
                    <a:lstStyle/>
                    <a:p>
                      <a:pPr algn="ctr"/>
                      <a:r>
                        <a:rPr lang="en-US" sz="2000" strike="sngStrike" dirty="0" smtClean="0">
                          <a:solidFill>
                            <a:srgbClr val="FF0000"/>
                          </a:solidFill>
                        </a:rPr>
                        <a:t>Project Progression</a:t>
                      </a:r>
                      <a:endParaRPr lang="en-US" sz="2000" strike="sngStrike" dirty="0">
                        <a:solidFill>
                          <a:srgbClr val="FF0000"/>
                        </a:solidFill>
                      </a:endParaRPr>
                    </a:p>
                  </a:txBody>
                  <a:tcPr/>
                </a:tc>
              </a:tr>
              <a:tr h="355725">
                <a:tc>
                  <a:txBody>
                    <a:bodyPr/>
                    <a:lstStyle/>
                    <a:p>
                      <a:pPr algn="ctr"/>
                      <a:r>
                        <a:rPr lang="en-US" sz="2000" strike="noStrike" dirty="0" smtClean="0">
                          <a:solidFill>
                            <a:srgbClr val="008000"/>
                          </a:solidFill>
                        </a:rPr>
                        <a:t>User Case Narratives</a:t>
                      </a:r>
                      <a:endParaRPr lang="en-US" sz="2000" strike="noStrike" dirty="0">
                        <a:solidFill>
                          <a:srgbClr val="008000"/>
                        </a:solidFill>
                      </a:endParaRPr>
                    </a:p>
                  </a:txBody>
                  <a:tcPr/>
                </a:tc>
              </a:tr>
              <a:tr h="355725">
                <a:tc>
                  <a:txBody>
                    <a:bodyPr/>
                    <a:lstStyle/>
                    <a:p>
                      <a:pPr algn="ctr"/>
                      <a:r>
                        <a:rPr lang="en-US" sz="2000" strike="noStrike" dirty="0" smtClean="0"/>
                        <a:t>UML Use Case Diagram</a:t>
                      </a:r>
                      <a:endParaRPr lang="en-US" sz="2000" strike="noStrike" dirty="0">
                        <a:solidFill>
                          <a:schemeClr val="bg1"/>
                        </a:solidFill>
                      </a:endParaRPr>
                    </a:p>
                  </a:txBody>
                  <a:tcPr/>
                </a:tc>
              </a:tr>
              <a:tr h="355725">
                <a:tc>
                  <a:txBody>
                    <a:bodyPr/>
                    <a:lstStyle/>
                    <a:p>
                      <a:pPr algn="ctr"/>
                      <a:r>
                        <a:rPr lang="en-US" sz="2000" strike="noStrike" dirty="0" smtClean="0"/>
                        <a:t>UML Deployment Diagram</a:t>
                      </a:r>
                      <a:endParaRPr lang="en-US" sz="2000" strike="noStrike" dirty="0">
                        <a:solidFill>
                          <a:schemeClr val="bg1"/>
                        </a:solidFill>
                      </a:endParaRPr>
                    </a:p>
                  </a:txBody>
                  <a:tcPr/>
                </a:tc>
              </a:tr>
              <a:tr h="355725">
                <a:tc>
                  <a:txBody>
                    <a:bodyPr/>
                    <a:lstStyle/>
                    <a:p>
                      <a:pPr algn="ctr"/>
                      <a:r>
                        <a:rPr lang="en-US" sz="2000" dirty="0" smtClean="0"/>
                        <a:t>Website Map</a:t>
                      </a:r>
                      <a:endParaRPr lang="en-US" sz="2000" baseline="0" dirty="0" smtClean="0"/>
                    </a:p>
                  </a:txBody>
                  <a:tcPr/>
                </a:tc>
              </a:tr>
              <a:tr h="355725">
                <a:tc>
                  <a:txBody>
                    <a:bodyPr/>
                    <a:lstStyle/>
                    <a:p>
                      <a:pPr algn="ctr"/>
                      <a:r>
                        <a:rPr lang="en-US" sz="2000" baseline="0" dirty="0" smtClean="0"/>
                        <a:t>UML Activity Diagrams</a:t>
                      </a:r>
                    </a:p>
                  </a:txBody>
                  <a:tcPr/>
                </a:tc>
              </a:tr>
              <a:tr h="355725">
                <a:tc>
                  <a:txBody>
                    <a:bodyPr/>
                    <a:lstStyle/>
                    <a:p>
                      <a:pPr algn="ctr"/>
                      <a:r>
                        <a:rPr lang="en-US" sz="2000" baseline="0" dirty="0" smtClean="0"/>
                        <a:t>Data Flow Diagrams</a:t>
                      </a:r>
                    </a:p>
                  </a:txBody>
                  <a:tcPr/>
                </a:tc>
              </a:tr>
              <a:tr h="355725">
                <a:tc>
                  <a:txBody>
                    <a:bodyPr/>
                    <a:lstStyle/>
                    <a:p>
                      <a:pPr algn="ctr"/>
                      <a:r>
                        <a:rPr lang="en-US" sz="2000" baseline="0" dirty="0" smtClean="0"/>
                        <a:t>Requirements Inventory</a:t>
                      </a:r>
                    </a:p>
                  </a:txBody>
                  <a:tcPr/>
                </a:tc>
              </a:tr>
              <a:tr h="355725">
                <a:tc>
                  <a:txBody>
                    <a:bodyPr/>
                    <a:lstStyle/>
                    <a:p>
                      <a:pPr algn="ctr"/>
                      <a:r>
                        <a:rPr lang="en-US" sz="2000" baseline="0" dirty="0" smtClean="0"/>
                        <a:t>Data Dictionary</a:t>
                      </a:r>
                    </a:p>
                  </a:txBody>
                  <a:tcPr/>
                </a:tc>
              </a:tr>
              <a:tr h="355725">
                <a:tc>
                  <a:txBody>
                    <a:bodyPr/>
                    <a:lstStyle/>
                    <a:p>
                      <a:pPr algn="ctr"/>
                      <a:r>
                        <a:rPr lang="en-US" sz="2000" baseline="0" dirty="0" smtClean="0"/>
                        <a:t>Testing</a:t>
                      </a:r>
                    </a:p>
                  </a:txBody>
                  <a:tcPr/>
                </a:tc>
              </a:tr>
              <a:tr h="355725">
                <a:tc>
                  <a:txBody>
                    <a:bodyPr/>
                    <a:lstStyle/>
                    <a:p>
                      <a:pPr algn="ctr"/>
                      <a:r>
                        <a:rPr lang="en-US" sz="2000" baseline="0" dirty="0" smtClean="0"/>
                        <a:t>Development Environment</a:t>
                      </a:r>
                    </a:p>
                  </a:txBody>
                  <a:tcPr/>
                </a:tc>
              </a:tr>
              <a:tr h="355725">
                <a:tc>
                  <a:txBody>
                    <a:bodyPr/>
                    <a:lstStyle/>
                    <a:p>
                      <a:pPr algn="ctr"/>
                      <a:r>
                        <a:rPr lang="en-US" sz="2000" baseline="0" dirty="0" smtClean="0"/>
                        <a:t>Prototype Screens</a:t>
                      </a:r>
                    </a:p>
                  </a:txBody>
                  <a:tcPr/>
                </a:tc>
              </a:tr>
              <a:tr h="355725">
                <a:tc>
                  <a:txBody>
                    <a:bodyPr/>
                    <a:lstStyle/>
                    <a:p>
                      <a:pPr algn="ctr"/>
                      <a:r>
                        <a:rPr lang="en-US" sz="2000" baseline="0" dirty="0" smtClean="0"/>
                        <a:t>What’s Next?</a:t>
                      </a:r>
                    </a:p>
                  </a:txBody>
                  <a:tcPr/>
                </a:tc>
              </a:tr>
            </a:tbl>
          </a:graphicData>
        </a:graphic>
      </p:graphicFrame>
    </p:spTree>
    <p:extLst>
      <p:ext uri="{BB962C8B-B14F-4D97-AF65-F5344CB8AC3E}">
        <p14:creationId xmlns:p14="http://schemas.microsoft.com/office/powerpoint/2010/main" val="15002992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02529" y="296213"/>
            <a:ext cx="8676222" cy="886497"/>
          </a:xfrm>
        </p:spPr>
        <p:txBody>
          <a:bodyPr/>
          <a:lstStyle/>
          <a:p>
            <a:r>
              <a:rPr lang="en-US" b="1" dirty="0">
                <a:solidFill>
                  <a:schemeClr val="tx1"/>
                </a:solidFill>
              </a:rPr>
              <a:t>TWO DIFFERENT USERS</a:t>
            </a:r>
          </a:p>
        </p:txBody>
      </p:sp>
      <p:sp>
        <p:nvSpPr>
          <p:cNvPr id="6" name="Subtitle 5"/>
          <p:cNvSpPr>
            <a:spLocks noGrp="1"/>
          </p:cNvSpPr>
          <p:nvPr>
            <p:ph type="subTitle" idx="1"/>
          </p:nvPr>
        </p:nvSpPr>
        <p:spPr>
          <a:xfrm>
            <a:off x="1622737" y="2279558"/>
            <a:ext cx="6099931" cy="1983350"/>
          </a:xfrm>
        </p:spPr>
        <p:txBody>
          <a:bodyPr>
            <a:normAutofit fontScale="92500" lnSpcReduction="20000"/>
          </a:bodyPr>
          <a:lstStyle/>
          <a:p>
            <a:pPr marL="571500" indent="-571500" algn="l">
              <a:buFont typeface="Arial" pitchFamily="34" charset="0"/>
              <a:buChar char="•"/>
            </a:pPr>
            <a:r>
              <a:rPr lang="en-US" sz="4000" dirty="0" smtClean="0"/>
              <a:t>CUSTOMIZER</a:t>
            </a:r>
          </a:p>
          <a:p>
            <a:pPr marL="571500" indent="-571500" algn="l">
              <a:buFont typeface="Arial" pitchFamily="34" charset="0"/>
              <a:buChar char="•"/>
            </a:pPr>
            <a:r>
              <a:rPr lang="en-US" sz="4000" dirty="0" smtClean="0"/>
              <a:t>RESTORER</a:t>
            </a:r>
          </a:p>
          <a:p>
            <a:pPr marL="571500" indent="-571500" algn="l">
              <a:buFont typeface="Arial" pitchFamily="34" charset="0"/>
              <a:buChar char="•"/>
            </a:pPr>
            <a:r>
              <a:rPr lang="en-US" sz="4000" dirty="0" smtClean="0"/>
              <a:t>CASUAL USER</a:t>
            </a:r>
          </a:p>
          <a:p>
            <a:pPr algn="l"/>
            <a:endParaRPr lang="en-US" sz="4000" dirty="0" smtClean="0"/>
          </a:p>
          <a:p>
            <a:pPr algn="l"/>
            <a:endParaRPr lang="en-US" sz="4000" dirty="0"/>
          </a:p>
        </p:txBody>
      </p:sp>
      <p:sp>
        <p:nvSpPr>
          <p:cNvPr id="4" name="Slide Number Placeholder 3"/>
          <p:cNvSpPr>
            <a:spLocks noGrp="1"/>
          </p:cNvSpPr>
          <p:nvPr>
            <p:ph type="sldNum" sz="quarter" idx="12"/>
          </p:nvPr>
        </p:nvSpPr>
        <p:spPr>
          <a:xfrm>
            <a:off x="10650829" y="268086"/>
            <a:ext cx="1302994" cy="365125"/>
          </a:xfrm>
        </p:spPr>
        <p:txBody>
          <a:bodyPr/>
          <a:lstStyle/>
          <a:p>
            <a:fld id="{D57F1E4F-1CFF-5643-939E-217C01CDF565}" type="slidenum">
              <a:rPr lang="en-US" sz="6000" smtClean="0"/>
              <a:pPr/>
              <a:t>9</a:t>
            </a:fld>
            <a:endParaRPr lang="en-US" sz="6000" dirty="0"/>
          </a:p>
        </p:txBody>
      </p:sp>
    </p:spTree>
    <p:extLst>
      <p:ext uri="{BB962C8B-B14F-4D97-AF65-F5344CB8AC3E}">
        <p14:creationId xmlns:p14="http://schemas.microsoft.com/office/powerpoint/2010/main" val="39657684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1727</TotalTime>
  <Words>2184</Words>
  <Application>Microsoft Macintosh PowerPoint</Application>
  <PresentationFormat>Custom</PresentationFormat>
  <Paragraphs>716</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Mesh</vt:lpstr>
      <vt:lpstr>Chevrolet Advance-Design Series Paint Visualizer   Preliminary Design</vt:lpstr>
      <vt:lpstr>PowerPoint Presentation</vt:lpstr>
      <vt:lpstr>Team introduction</vt:lpstr>
      <vt:lpstr>PowerPoint Presentation</vt:lpstr>
      <vt:lpstr>Problem Overview</vt:lpstr>
      <vt:lpstr>PowerPoint Presentation</vt:lpstr>
      <vt:lpstr>Project Progression</vt:lpstr>
      <vt:lpstr>PowerPoint Presentation</vt:lpstr>
      <vt:lpstr>TWO DIFFERENT USERS</vt:lpstr>
      <vt:lpstr>General Use of CADS Paint Visualizer</vt:lpstr>
      <vt:lpstr>What’s the Difference?</vt:lpstr>
      <vt:lpstr>PowerPoint Presentation</vt:lpstr>
      <vt:lpstr>UML Use Case Legend</vt:lpstr>
      <vt:lpstr>Cads Uml use case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Chevrolet Advanced Series Paint Visualizer</dc:title>
  <dc:creator>Kerrie Daley</dc:creator>
  <cp:lastModifiedBy>John Cushing</cp:lastModifiedBy>
  <cp:revision>63</cp:revision>
  <dcterms:created xsi:type="dcterms:W3CDTF">2013-09-22T17:40:15Z</dcterms:created>
  <dcterms:modified xsi:type="dcterms:W3CDTF">2013-12-02T11:24:23Z</dcterms:modified>
</cp:coreProperties>
</file>