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346" r:id="rId4"/>
    <p:sldId id="259" r:id="rId5"/>
    <p:sldId id="261" r:id="rId6"/>
    <p:sldId id="260" r:id="rId7"/>
    <p:sldId id="347" r:id="rId8"/>
    <p:sldId id="267" r:id="rId9"/>
    <p:sldId id="295" r:id="rId10"/>
    <p:sldId id="296" r:id="rId11"/>
    <p:sldId id="297" r:id="rId12"/>
    <p:sldId id="348" r:id="rId13"/>
    <p:sldId id="339" r:id="rId14"/>
    <p:sldId id="345" r:id="rId15"/>
    <p:sldId id="344" r:id="rId16"/>
    <p:sldId id="355" r:id="rId17"/>
    <p:sldId id="341" r:id="rId18"/>
    <p:sldId id="358" r:id="rId19"/>
    <p:sldId id="356" r:id="rId20"/>
    <p:sldId id="272" r:id="rId21"/>
    <p:sldId id="273" r:id="rId22"/>
    <p:sldId id="359" r:id="rId23"/>
    <p:sldId id="360" r:id="rId24"/>
    <p:sldId id="357" r:id="rId25"/>
    <p:sldId id="322" r:id="rId26"/>
    <p:sldId id="323" r:id="rId27"/>
    <p:sldId id="324" r:id="rId28"/>
    <p:sldId id="325" r:id="rId29"/>
    <p:sldId id="326" r:id="rId30"/>
    <p:sldId id="274" r:id="rId31"/>
    <p:sldId id="275" r:id="rId32"/>
    <p:sldId id="276" r:id="rId33"/>
    <p:sldId id="277" r:id="rId34"/>
    <p:sldId id="327" r:id="rId35"/>
    <p:sldId id="352" r:id="rId36"/>
    <p:sldId id="343" r:id="rId37"/>
    <p:sldId id="353" r:id="rId38"/>
    <p:sldId id="330" r:id="rId39"/>
    <p:sldId id="361" r:id="rId40"/>
    <p:sldId id="282" r:id="rId41"/>
    <p:sldId id="329" r:id="rId42"/>
    <p:sldId id="362" r:id="rId43"/>
    <p:sldId id="331" r:id="rId44"/>
    <p:sldId id="332" r:id="rId45"/>
    <p:sldId id="333" r:id="rId46"/>
    <p:sldId id="334" r:id="rId47"/>
    <p:sldId id="335" r:id="rId48"/>
    <p:sldId id="336" r:id="rId49"/>
    <p:sldId id="337" r:id="rId50"/>
    <p:sldId id="354" r:id="rId51"/>
    <p:sldId id="283" r:id="rId52"/>
    <p:sldId id="308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73" autoAdjust="0"/>
    <p:restoredTop sz="94714" autoAdjust="0"/>
  </p:normalViewPr>
  <p:slideViewPr>
    <p:cSldViewPr snapToGrid="0" snapToObjects="1">
      <p:cViewPr varScale="1">
        <p:scale>
          <a:sx n="98" d="100"/>
          <a:sy n="98" d="100"/>
        </p:scale>
        <p:origin x="-156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DD3B7-65C2-1445-86F1-39E13E9FFA51}" type="datetimeFigureOut">
              <a:rPr lang="en-US" smtClean="0"/>
              <a:pPr/>
              <a:t>12/1/13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83E5-9304-2048-A0B7-BB00976D95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43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DD3B7-65C2-1445-86F1-39E13E9FFA51}" type="datetimeFigureOut">
              <a:rPr lang="en-US" smtClean="0"/>
              <a:pPr/>
              <a:t>12/1/13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83E5-9304-2048-A0B7-BB00976D95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377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DD3B7-65C2-1445-86F1-39E13E9FFA51}" type="datetimeFigureOut">
              <a:rPr lang="en-US" smtClean="0"/>
              <a:pPr/>
              <a:t>12/1/13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83E5-9304-2048-A0B7-BB00976D95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633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0" y="5448300"/>
            <a:ext cx="914400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 flipV="1">
            <a:off x="381000" y="0"/>
            <a:ext cx="0" cy="544830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NoBackground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09943"/>
            <a:ext cx="1977081" cy="1437877"/>
          </a:xfrm>
          <a:prstGeom prst="rect">
            <a:avLst/>
          </a:prstGeom>
        </p:spPr>
      </p:pic>
      <p:sp>
        <p:nvSpPr>
          <p:cNvPr id="14" name="Date Placeholder 9"/>
          <p:cNvSpPr txBox="1">
            <a:spLocks/>
          </p:cNvSpPr>
          <p:nvPr userDrawn="1"/>
        </p:nvSpPr>
        <p:spPr>
          <a:xfrm>
            <a:off x="2952236" y="5448302"/>
            <a:ext cx="1727849" cy="677861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12/2/2013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4534169" y="5565039"/>
            <a:ext cx="41234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/>
                </a:solidFill>
              </a:rPr>
              <a:t>Preliminary</a:t>
            </a:r>
            <a:r>
              <a:rPr lang="en-US" sz="2400" baseline="0" dirty="0" smtClean="0">
                <a:solidFill>
                  <a:schemeClr val="tx1"/>
                </a:solidFill>
              </a:rPr>
              <a:t> Design</a:t>
            </a:r>
          </a:p>
        </p:txBody>
      </p:sp>
      <p:sp>
        <p:nvSpPr>
          <p:cNvPr id="16" name="Slide Number Placeholder 10"/>
          <p:cNvSpPr txBox="1">
            <a:spLocks/>
          </p:cNvSpPr>
          <p:nvPr userDrawn="1"/>
        </p:nvSpPr>
        <p:spPr>
          <a:xfrm>
            <a:off x="7665393" y="5351021"/>
            <a:ext cx="1102469" cy="677861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A3BF5-E039-407A-9CCC-153C65856BA1}" type="slidenum">
              <a:rPr kumimoji="0" lang="en-US" sz="4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 flipV="1">
            <a:off x="2952236" y="5448301"/>
            <a:ext cx="0" cy="1409699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6010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DD3B7-65C2-1445-86F1-39E13E9FFA51}" type="datetimeFigureOut">
              <a:rPr lang="en-US" smtClean="0"/>
              <a:pPr/>
              <a:t>12/1/13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83E5-9304-2048-A0B7-BB00976D95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643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DD3B7-65C2-1445-86F1-39E13E9FFA51}" type="datetimeFigureOut">
              <a:rPr lang="en-US" smtClean="0"/>
              <a:pPr/>
              <a:t>12/1/13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83E5-9304-2048-A0B7-BB00976D95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505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DD3B7-65C2-1445-86F1-39E13E9FFA51}" type="datetimeFigureOut">
              <a:rPr lang="en-US" smtClean="0"/>
              <a:pPr/>
              <a:t>12/1/13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83E5-9304-2048-A0B7-BB00976D95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629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DD3B7-65C2-1445-86F1-39E13E9FFA51}" type="datetimeFigureOut">
              <a:rPr lang="en-US" smtClean="0"/>
              <a:pPr/>
              <a:t>12/1/13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83E5-9304-2048-A0B7-BB00976D95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415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DD3B7-65C2-1445-86F1-39E13E9FFA51}" type="datetimeFigureOut">
              <a:rPr lang="en-US" smtClean="0"/>
              <a:pPr/>
              <a:t>12/1/13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83E5-9304-2048-A0B7-BB00976D95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799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DD3B7-65C2-1445-86F1-39E13E9FFA51}" type="datetimeFigureOut">
              <a:rPr lang="en-US" smtClean="0"/>
              <a:pPr/>
              <a:t>12/1/13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83E5-9304-2048-A0B7-BB00976D95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71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DD3B7-65C2-1445-86F1-39E13E9FFA51}" type="datetimeFigureOut">
              <a:rPr lang="en-US" smtClean="0"/>
              <a:pPr/>
              <a:t>12/1/13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C83E5-9304-2048-A0B7-BB00976D95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251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DD3B7-65C2-1445-86F1-39E13E9FFA51}" type="datetimeFigureOut">
              <a:rPr lang="en-US" smtClean="0"/>
              <a:pPr/>
              <a:t>12/1/13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C83E5-9304-2048-A0B7-BB00976D958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978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Segoe UI"/>
          <a:ea typeface="+mj-ea"/>
          <a:cs typeface="Segoe UI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Segoe UI"/>
          <a:ea typeface="+mn-ea"/>
          <a:cs typeface="Segoe UI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Segoe UI"/>
          <a:ea typeface="+mn-ea"/>
          <a:cs typeface="Segoe UI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Segoe UI"/>
          <a:ea typeface="+mn-ea"/>
          <a:cs typeface="Segoe UI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Segoe UI"/>
          <a:ea typeface="+mn-ea"/>
          <a:cs typeface="Segoe UI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Segoe UI"/>
          <a:ea typeface="+mn-ea"/>
          <a:cs typeface="Segoe U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Log%20On" TargetMode="External"/><Relationship Id="rId4" Type="http://schemas.openxmlformats.org/officeDocument/2006/relationships/hyperlink" Target="Member%20List" TargetMode="External"/><Relationship Id="rId5" Type="http://schemas.openxmlformats.org/officeDocument/2006/relationships/hyperlink" Target="Events" TargetMode="External"/><Relationship Id="rId6" Type="http://schemas.openxmlformats.org/officeDocument/2006/relationships/hyperlink" Target="Plan%20a%20Trip" TargetMode="External"/><Relationship Id="rId7" Type="http://schemas.openxmlformats.org/officeDocument/2006/relationships/hyperlink" Target="Profile" TargetMode="External"/><Relationship Id="rId8" Type="http://schemas.openxmlformats.org/officeDocument/2006/relationships/hyperlink" Target="Admin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View%20Map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#Directory!A1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0.emf"/><Relationship Id="rId12" Type="http://schemas.openxmlformats.org/officeDocument/2006/relationships/image" Target="../media/image41.emf"/><Relationship Id="rId13" Type="http://schemas.openxmlformats.org/officeDocument/2006/relationships/image" Target="../media/image42.emf"/><Relationship Id="rId14" Type="http://schemas.openxmlformats.org/officeDocument/2006/relationships/image" Target="../media/image43.emf"/><Relationship Id="rId15" Type="http://schemas.openxmlformats.org/officeDocument/2006/relationships/image" Target="../media/image44.emf"/><Relationship Id="rId16" Type="http://schemas.openxmlformats.org/officeDocument/2006/relationships/image" Target="../media/image45.emf"/><Relationship Id="rId17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4.emf"/><Relationship Id="rId6" Type="http://schemas.openxmlformats.org/officeDocument/2006/relationships/image" Target="../media/image35.emf"/><Relationship Id="rId7" Type="http://schemas.openxmlformats.org/officeDocument/2006/relationships/image" Target="../media/image36.emf"/><Relationship Id="rId8" Type="http://schemas.openxmlformats.org/officeDocument/2006/relationships/image" Target="../media/image37.emf"/><Relationship Id="rId9" Type="http://schemas.openxmlformats.org/officeDocument/2006/relationships/image" Target="../media/image38.emf"/><Relationship Id="rId10" Type="http://schemas.openxmlformats.org/officeDocument/2006/relationships/image" Target="../media/image39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ALotDarker.ps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422" y="-407766"/>
            <a:ext cx="6524978" cy="47454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23448" y="5793750"/>
            <a:ext cx="31995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December 2</a:t>
            </a:r>
            <a:r>
              <a:rPr lang="en-US" sz="2800" b="1" baseline="30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nd</a:t>
            </a: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2013</a:t>
            </a:r>
            <a:endParaRPr lang="en-US" sz="28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42874" y="3414409"/>
            <a:ext cx="5747423" cy="2308324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Preliminary</a:t>
            </a:r>
            <a:br>
              <a:rPr 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Design</a:t>
            </a:r>
            <a:endParaRPr lang="en-US" sz="72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534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Can </a:t>
            </a:r>
            <a:r>
              <a:rPr lang="en-US" dirty="0"/>
              <a:t>view all information.</a:t>
            </a:r>
          </a:p>
          <a:p>
            <a:r>
              <a:rPr lang="en-US" dirty="0" smtClean="0"/>
              <a:t>Main </a:t>
            </a:r>
            <a:r>
              <a:rPr lang="en-US" dirty="0"/>
              <a:t>functionality of our system.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" y="0"/>
            <a:ext cx="876300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oldGMCtrucks</a:t>
            </a:r>
            <a:r>
              <a:rPr lang="en-US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Mapper</a:t>
            </a:r>
            <a:r>
              <a:rPr lang="en-US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Member</a:t>
            </a:r>
          </a:p>
        </p:txBody>
      </p:sp>
    </p:spTree>
    <p:extLst>
      <p:ext uri="{BB962C8B-B14F-4D97-AF65-F5344CB8AC3E}">
        <p14:creationId xmlns:p14="http://schemas.microsoft.com/office/powerpoint/2010/main" val="1031305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Has </a:t>
            </a:r>
            <a:r>
              <a:rPr lang="en-US" dirty="0"/>
              <a:t>a profile on the </a:t>
            </a:r>
            <a:r>
              <a:rPr lang="en-US" dirty="0" err="1"/>
              <a:t>oldGMCtrucks</a:t>
            </a:r>
            <a:r>
              <a:rPr lang="en-US" dirty="0"/>
              <a:t> Mapper system.</a:t>
            </a:r>
          </a:p>
          <a:p>
            <a:r>
              <a:rPr lang="en-US" dirty="0" smtClean="0"/>
              <a:t>Can </a:t>
            </a:r>
            <a:r>
              <a:rPr lang="en-US" dirty="0"/>
              <a:t>modify all member data.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0" y="0"/>
            <a:ext cx="876300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System Administrator</a:t>
            </a:r>
          </a:p>
        </p:txBody>
      </p:sp>
    </p:spTree>
    <p:extLst>
      <p:ext uri="{BB962C8B-B14F-4D97-AF65-F5344CB8AC3E}">
        <p14:creationId xmlns:p14="http://schemas.microsoft.com/office/powerpoint/2010/main" val="1031305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925280" y="11974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25280" y="6640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925280" y="17308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925280" y="33310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925280" y="38644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925280" y="43978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25280" y="609592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Introduction/ Problem Definition</a:t>
            </a:r>
            <a:endParaRPr lang="en-US" sz="3000" dirty="0"/>
          </a:p>
        </p:txBody>
      </p:sp>
      <p:sp>
        <p:nvSpPr>
          <p:cNvPr id="32" name="TextBox 31"/>
          <p:cNvSpPr txBox="1"/>
          <p:nvPr/>
        </p:nvSpPr>
        <p:spPr>
          <a:xfrm>
            <a:off x="925280" y="1153878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User </a:t>
            </a:r>
            <a:r>
              <a:rPr lang="en-US" sz="3000" dirty="0">
                <a:cs typeface="Segoe UI"/>
              </a:rPr>
              <a:t>Case Narratives/ Requirements Inventory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25280" y="1676392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i="1" u="sng" dirty="0" smtClean="0">
                <a:cs typeface="Segoe UI"/>
              </a:rPr>
              <a:t>Testing</a:t>
            </a:r>
            <a:endParaRPr lang="en-US" sz="3000" i="1" u="sng" dirty="0">
              <a:cs typeface="Segoe U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25280" y="3799106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cs typeface="Segoe UI"/>
              </a:rPr>
              <a:t>Development Environment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25280" y="4365164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cs typeface="Segoe UI"/>
              </a:rPr>
              <a:t>Prototypes </a:t>
            </a:r>
            <a:endParaRPr lang="en-US" sz="3000" dirty="0" smtClean="0">
              <a:cs typeface="Segoe UI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81000" y="-174176"/>
            <a:ext cx="8763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Agenda</a:t>
            </a:r>
            <a:endParaRPr lang="en-US" sz="5400" b="1" cap="none" spc="0" dirty="0">
              <a:ln w="900" cmpd="sng">
                <a:solidFill>
                  <a:srgbClr val="0C51A4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101600" dist="76200" dir="5400000">
                  <a:srgbClr val="0C51A4">
                    <a:alpha val="74000"/>
                  </a:srgbClr>
                </a:inn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25280" y="49312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925280" y="4844134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What </a:t>
            </a:r>
            <a:r>
              <a:rPr lang="en-US" sz="3000" dirty="0">
                <a:cs typeface="Segoe UI"/>
              </a:rPr>
              <a:t>is next for our </a:t>
            </a:r>
            <a:r>
              <a:rPr lang="en-US" sz="3000" dirty="0" smtClean="0">
                <a:cs typeface="Segoe UI"/>
              </a:rPr>
              <a:t>project</a:t>
            </a:r>
            <a:endParaRPr lang="en-US" sz="3000" dirty="0">
              <a:cs typeface="Segoe UI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25280" y="27976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925280" y="22642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925280" y="3271550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cs typeface="Segoe UI"/>
              </a:rPr>
              <a:t>Website Map / Data Flow Diagrams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25280" y="2220676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Data Design</a:t>
            </a:r>
            <a:endParaRPr lang="en-US" sz="3000" dirty="0">
              <a:cs typeface="Segoe U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25280" y="2755250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UML </a:t>
            </a:r>
            <a:r>
              <a:rPr lang="en-US" sz="3000" dirty="0">
                <a:cs typeface="Segoe UI"/>
              </a:rPr>
              <a:t>User Case Diagrams</a:t>
            </a:r>
          </a:p>
        </p:txBody>
      </p:sp>
    </p:spTree>
    <p:extLst>
      <p:ext uri="{BB962C8B-B14F-4D97-AF65-F5344CB8AC3E}">
        <p14:creationId xmlns:p14="http://schemas.microsoft.com/office/powerpoint/2010/main" val="463421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0"/>
            <a:ext cx="8763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Testing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47911" y="923330"/>
            <a:ext cx="8229600" cy="452596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+mn-lt"/>
              </a:rPr>
              <a:t>Unit Tests</a:t>
            </a:r>
          </a:p>
          <a:p>
            <a:pPr lvl="1">
              <a:lnSpc>
                <a:spcPct val="150000"/>
              </a:lnSpc>
            </a:pPr>
            <a:r>
              <a:rPr lang="en-US" dirty="0" smtClean="0">
                <a:latin typeface="+mn-lt"/>
              </a:rPr>
              <a:t>Ensure that each major process of the software functions properly.</a:t>
            </a:r>
            <a:endParaRPr lang="en-US" dirty="0">
              <a:latin typeface="+mn-lt"/>
            </a:endParaRPr>
          </a:p>
          <a:p>
            <a:pPr lvl="1">
              <a:lnSpc>
                <a:spcPct val="150000"/>
              </a:lnSpc>
            </a:pPr>
            <a:r>
              <a:rPr lang="en-US" dirty="0" smtClean="0">
                <a:latin typeface="+mn-lt"/>
              </a:rPr>
              <a:t>Made up of Test Cases.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+mn-lt"/>
              </a:rPr>
              <a:t>Test Case – an individual test within a component of the software.</a:t>
            </a:r>
            <a:endParaRPr lang="en-US" dirty="0">
              <a:latin typeface="+mn-lt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latin typeface="+mn-lt"/>
              </a:rPr>
              <a:t>Acceptance Test – does the software provide the functionality the client needs?</a:t>
            </a:r>
          </a:p>
        </p:txBody>
      </p:sp>
    </p:spTree>
    <p:extLst>
      <p:ext uri="{BB962C8B-B14F-4D97-AF65-F5344CB8AC3E}">
        <p14:creationId xmlns:p14="http://schemas.microsoft.com/office/powerpoint/2010/main" val="2211861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437505"/>
              </p:ext>
            </p:extLst>
          </p:nvPr>
        </p:nvGraphicFramePr>
        <p:xfrm>
          <a:off x="457200" y="651951"/>
          <a:ext cx="8367689" cy="4738564"/>
        </p:xfrm>
        <a:graphic>
          <a:graphicData uri="http://schemas.openxmlformats.org/drawingml/2006/table">
            <a:tbl>
              <a:tblPr/>
              <a:tblGrid>
                <a:gridCol w="405863"/>
                <a:gridCol w="431770"/>
                <a:gridCol w="449040"/>
                <a:gridCol w="639018"/>
                <a:gridCol w="621748"/>
                <a:gridCol w="2055222"/>
                <a:gridCol w="854903"/>
                <a:gridCol w="2055222"/>
                <a:gridCol w="854903"/>
              </a:tblGrid>
              <a:tr h="153208"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US" sz="900" b="1" i="1" u="none" strike="noStrike">
                          <a:effectLst/>
                          <a:latin typeface="Arial"/>
                        </a:rPr>
                        <a:t>System Test</a:t>
                      </a:r>
                      <a:r>
                        <a:rPr lang="en-US" sz="900" b="1" i="0" u="none" strike="noStrike">
                          <a:effectLst/>
                          <a:latin typeface="Arial"/>
                        </a:rPr>
                        <a:t> - Test Results for All Unit Tests</a:t>
                      </a:r>
                    </a:p>
                  </a:txBody>
                  <a:tcPr marL="9203" marR="9203" marT="9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9203" marR="9203" marT="9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9203" marR="9203" marT="9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7438"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9203" marR="9203" marT="9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9203" marR="9203" marT="9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9203" marR="9203" marT="9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9203" marR="9203" marT="9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9203" marR="9203" marT="9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effectLst/>
                        <a:latin typeface="Arial"/>
                      </a:endParaRPr>
                    </a:p>
                  </a:txBody>
                  <a:tcPr marL="9203" marR="9203" marT="9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9203" marR="9203" marT="9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6261" marR="66261" marT="33130" marB="33130">
                    <a:lnL>
                      <a:noFill/>
                    </a:lnL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6261" marR="66261" marT="33130" marB="33130">
                    <a:lnT>
                      <a:noFill/>
                    </a:lnT>
                  </a:tcPr>
                </a:tc>
              </a:tr>
              <a:tr h="125232">
                <a:tc gridSpan="6">
                  <a:txBody>
                    <a:bodyPr/>
                    <a:lstStyle/>
                    <a:p>
                      <a:pPr algn="l" fontAlgn="b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Team Name: BitSize Solutions</a:t>
                      </a:r>
                    </a:p>
                  </a:txBody>
                  <a:tcPr marL="9203" marR="9203" marT="9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effectLst/>
                        <a:latin typeface="Arial"/>
                      </a:endParaRPr>
                    </a:p>
                  </a:txBody>
                  <a:tcPr marL="9203" marR="9203" marT="9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effectLst/>
                        <a:latin typeface="Arial"/>
                      </a:endParaRPr>
                    </a:p>
                  </a:txBody>
                  <a:tcPr marL="9203" marR="9203" marT="9203" marB="0" anchor="b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effectLst/>
                        <a:latin typeface="Arial"/>
                      </a:endParaRPr>
                    </a:p>
                  </a:txBody>
                  <a:tcPr marL="9203" marR="9203" marT="9203" marB="0" anchor="b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</a:tr>
              <a:tr h="125232">
                <a:tc gridSpan="6"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Project Name: oldGMCtrucks Mapper</a:t>
                      </a:r>
                    </a:p>
                  </a:txBody>
                  <a:tcPr marL="9203" marR="9203" marT="9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effectLst/>
                        <a:latin typeface="Arial"/>
                      </a:endParaRPr>
                    </a:p>
                  </a:txBody>
                  <a:tcPr marL="9203" marR="9203" marT="9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effectLst/>
                        <a:latin typeface="Arial"/>
                      </a:endParaRPr>
                    </a:p>
                  </a:txBody>
                  <a:tcPr marL="9203" marR="9203" marT="9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effectLst/>
                        <a:latin typeface="Arial"/>
                      </a:endParaRPr>
                    </a:p>
                  </a:txBody>
                  <a:tcPr marL="9203" marR="9203" marT="9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5232">
                <a:tc gridSpan="6"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Client Name: Dr. Timoth Lederman</a:t>
                      </a:r>
                    </a:p>
                  </a:txBody>
                  <a:tcPr marL="9203" marR="9203" marT="9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effectLst/>
                        <a:latin typeface="Arial"/>
                      </a:endParaRPr>
                    </a:p>
                  </a:txBody>
                  <a:tcPr marL="9203" marR="9203" marT="9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effectLst/>
                        <a:latin typeface="Arial"/>
                      </a:endParaRPr>
                    </a:p>
                  </a:txBody>
                  <a:tcPr marL="9203" marR="9203" marT="9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effectLst/>
                        <a:latin typeface="Arial"/>
                      </a:endParaRPr>
                    </a:p>
                  </a:txBody>
                  <a:tcPr marL="9203" marR="9203" marT="9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77438"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effectLst/>
                        <a:latin typeface="Arial"/>
                      </a:endParaRPr>
                    </a:p>
                  </a:txBody>
                  <a:tcPr marL="9203" marR="9203" marT="9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effectLst/>
                        <a:latin typeface="Arial"/>
                      </a:endParaRPr>
                    </a:p>
                  </a:txBody>
                  <a:tcPr marL="9203" marR="9203" marT="9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effectLst/>
                        <a:latin typeface="Arial"/>
                      </a:endParaRPr>
                    </a:p>
                  </a:txBody>
                  <a:tcPr marL="9203" marR="9203" marT="9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effectLst/>
                        <a:latin typeface="Arial"/>
                      </a:endParaRPr>
                    </a:p>
                  </a:txBody>
                  <a:tcPr marL="9203" marR="9203" marT="9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effectLst/>
                        <a:latin typeface="Arial"/>
                      </a:endParaRPr>
                    </a:p>
                  </a:txBody>
                  <a:tcPr marL="9203" marR="9203" marT="9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effectLst/>
                        <a:latin typeface="Arial"/>
                      </a:endParaRPr>
                    </a:p>
                  </a:txBody>
                  <a:tcPr marL="9203" marR="9203" marT="9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>
                        <a:effectLst/>
                        <a:latin typeface="Arial"/>
                      </a:endParaRPr>
                    </a:p>
                  </a:txBody>
                  <a:tcPr marL="9203" marR="9203" marT="9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6261" marR="66261" marT="33130" marB="33130">
                    <a:lnL>
                      <a:noFill/>
                    </a:lnL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6261" marR="66261" marT="33130" marB="33130">
                    <a:lnT>
                      <a:noFill/>
                    </a:lnT>
                  </a:tcPr>
                </a:tc>
              </a:tr>
              <a:tr h="121303"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Directory of </a:t>
                      </a:r>
                      <a:r>
                        <a:rPr lang="en-US" sz="700" b="1" i="1" u="none" strike="noStrike">
                          <a:effectLst/>
                          <a:latin typeface="Arial"/>
                        </a:rPr>
                        <a:t>Unit Tests </a:t>
                      </a:r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(note: this could also be called an </a:t>
                      </a:r>
                      <a:r>
                        <a:rPr lang="en-US" sz="700" b="1" i="1" u="none" strike="noStrike">
                          <a:effectLst/>
                          <a:latin typeface="Arial"/>
                        </a:rPr>
                        <a:t>Index</a:t>
                      </a:r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 or a </a:t>
                      </a:r>
                      <a:r>
                        <a:rPr lang="en-US" sz="700" b="1" i="1" u="none" strike="noStrike">
                          <a:effectLst/>
                          <a:latin typeface="Arial"/>
                        </a:rPr>
                        <a:t>Catalog</a:t>
                      </a:r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)</a:t>
                      </a:r>
                      <a:endParaRPr lang="en-US" sz="700" b="1" i="0" u="none" strike="noStrike">
                        <a:effectLst/>
                        <a:latin typeface="Arial"/>
                      </a:endParaRPr>
                    </a:p>
                  </a:txBody>
                  <a:tcPr marL="9203" marR="9203" marT="9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9203" marR="9203" marT="9203" marB="0" anchor="b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</a:tr>
              <a:tr h="277438"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203" marR="9203" marT="9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203" marR="9203" marT="9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203" marR="9203" marT="9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203" marR="9203" marT="9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203" marR="9203" marT="9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9203" marR="9203" marT="9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9203" marR="9203" marT="9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6261" marR="66261" marT="33130" marB="33130">
                    <a:lnL>
                      <a:noFill/>
                    </a:lnL>
                    <a:lnT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6261" marR="66261" marT="33130" marB="33130">
                    <a:lnT>
                      <a:noFill/>
                    </a:lnT>
                  </a:tcPr>
                </a:tc>
              </a:tr>
              <a:tr h="35643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Pass/Fail Status</a:t>
                      </a:r>
                    </a:p>
                  </a:txBody>
                  <a:tcPr marL="9203" marR="9203" marT="92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Unit Number</a:t>
                      </a:r>
                    </a:p>
                  </a:txBody>
                  <a:tcPr marL="9203" marR="9203" marT="92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e-DE" sz="700" b="1" i="0" u="none" strike="noStrike">
                          <a:effectLst/>
                          <a:latin typeface="Arial"/>
                        </a:rPr>
                        <a:t>Unit Test Name</a:t>
                      </a:r>
                    </a:p>
                  </a:txBody>
                  <a:tcPr marL="9203" marR="9203" marT="92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Date Last Tested</a:t>
                      </a:r>
                    </a:p>
                  </a:txBody>
                  <a:tcPr marL="9203" marR="9203" marT="92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Comments or brief description</a:t>
                      </a:r>
                    </a:p>
                  </a:txBody>
                  <a:tcPr marL="9203" marR="9203" marT="92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Integrated with these units</a:t>
                      </a:r>
                    </a:p>
                  </a:txBody>
                  <a:tcPr marL="9203" marR="9203" marT="92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6261" marR="66261" marT="33130" marB="3313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6261" marR="66261" marT="33130" marB="33130"/>
                </a:tc>
              </a:tr>
              <a:tr h="2774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203" marR="9203" marT="92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203" marR="9203" marT="92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203" marR="9203" marT="9203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203" marR="9203" marT="92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203" marR="9203" marT="92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203" marR="9203" marT="92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203" marR="9203" marT="92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6261" marR="66261" marT="33130" marB="3313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6261" marR="66261" marT="33130" marB="33130"/>
                </a:tc>
              </a:tr>
              <a:tr h="2774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F</a:t>
                      </a:r>
                    </a:p>
                  </a:txBody>
                  <a:tcPr marL="9203" marR="9203" marT="92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9203" marR="9203" marT="92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9203" marR="9203" marT="92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pl-PL" sz="700" b="0" i="0" u="sng" strike="noStrike">
                          <a:solidFill>
                            <a:srgbClr val="0000D4"/>
                          </a:solidFill>
                          <a:effectLst/>
                          <a:latin typeface="Arial"/>
                          <a:hlinkClick r:id="rId2" action="ppaction://hlinkfile"/>
                        </a:rPr>
                        <a:t>View Map</a:t>
                      </a:r>
                      <a:endParaRPr lang="pl-PL" sz="700" b="0" i="0" u="sng" strike="noStrike">
                        <a:solidFill>
                          <a:srgbClr val="0000D4"/>
                        </a:solidFill>
                        <a:effectLst/>
                        <a:latin typeface="Arial"/>
                      </a:endParaRPr>
                    </a:p>
                  </a:txBody>
                  <a:tcPr marL="9203" marR="9203" marT="92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12/21/08</a:t>
                      </a:r>
                    </a:p>
                  </a:txBody>
                  <a:tcPr marL="9203" marR="9203" marT="92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1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203" marR="9203" marT="92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2, 3</a:t>
                      </a:r>
                    </a:p>
                  </a:txBody>
                  <a:tcPr marL="9203" marR="9203" marT="92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6261" marR="66261" marT="33130" marB="3313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6261" marR="66261" marT="33130" marB="33130"/>
                </a:tc>
              </a:tr>
              <a:tr h="2774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F</a:t>
                      </a:r>
                    </a:p>
                  </a:txBody>
                  <a:tcPr marL="9203" marR="9203" marT="92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9203" marR="9203" marT="92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9203" marR="9203" marT="92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a-DK" sz="700" b="0" i="0" u="sng" strike="noStrike">
                          <a:solidFill>
                            <a:srgbClr val="0000D4"/>
                          </a:solidFill>
                          <a:effectLst/>
                          <a:latin typeface="Arial"/>
                          <a:hlinkClick r:id="rId3" action="ppaction://hlinkfile"/>
                        </a:rPr>
                        <a:t>Log On</a:t>
                      </a:r>
                      <a:endParaRPr lang="da-DK" sz="700" b="0" i="0" u="sng" strike="noStrike">
                        <a:solidFill>
                          <a:srgbClr val="0000D4"/>
                        </a:solidFill>
                        <a:effectLst/>
                        <a:latin typeface="Arial"/>
                      </a:endParaRPr>
                    </a:p>
                  </a:txBody>
                  <a:tcPr marL="9203" marR="9203" marT="92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04/01/20</a:t>
                      </a:r>
                    </a:p>
                  </a:txBody>
                  <a:tcPr marL="9203" marR="9203" marT="92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1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203" marR="9203" marT="92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9203" marR="9203" marT="92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6261" marR="66261" marT="33130" marB="3313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6261" marR="66261" marT="33130" marB="33130"/>
                </a:tc>
              </a:tr>
              <a:tr h="2774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F</a:t>
                      </a:r>
                    </a:p>
                  </a:txBody>
                  <a:tcPr marL="9203" marR="9203" marT="92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9203" marR="9203" marT="92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9203" marR="9203" marT="92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de-DE" sz="700" b="0" i="0" u="sng" strike="noStrike">
                          <a:solidFill>
                            <a:srgbClr val="0000D4"/>
                          </a:solidFill>
                          <a:effectLst/>
                          <a:latin typeface="Arial"/>
                          <a:hlinkClick r:id="rId4" action="ppaction://hlinkfile"/>
                        </a:rPr>
                        <a:t>Member List</a:t>
                      </a:r>
                      <a:endParaRPr lang="de-DE" sz="700" b="0" i="0" u="sng" strike="noStrike">
                        <a:solidFill>
                          <a:srgbClr val="0000D4"/>
                        </a:solidFill>
                        <a:effectLst/>
                        <a:latin typeface="Arial"/>
                      </a:endParaRPr>
                    </a:p>
                  </a:txBody>
                  <a:tcPr marL="9203" marR="9203" marT="92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10/10/10</a:t>
                      </a:r>
                    </a:p>
                  </a:txBody>
                  <a:tcPr marL="9203" marR="9203" marT="92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1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203" marR="9203" marT="92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2, 1</a:t>
                      </a:r>
                    </a:p>
                  </a:txBody>
                  <a:tcPr marL="9203" marR="9203" marT="92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6261" marR="66261" marT="33130" marB="3313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6261" marR="66261" marT="33130" marB="33130"/>
                </a:tc>
              </a:tr>
              <a:tr h="2774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F</a:t>
                      </a:r>
                    </a:p>
                  </a:txBody>
                  <a:tcPr marL="9203" marR="9203" marT="92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9203" marR="9203" marT="92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9203" marR="9203" marT="92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>
                          <a:solidFill>
                            <a:srgbClr val="0000D4"/>
                          </a:solidFill>
                          <a:effectLst/>
                          <a:latin typeface="Arial"/>
                          <a:hlinkClick r:id="rId5" action="ppaction://hlinkfile"/>
                        </a:rPr>
                        <a:t>Events</a:t>
                      </a:r>
                      <a:endParaRPr lang="en-US" sz="700" b="0" i="0" u="sng" strike="noStrike">
                        <a:solidFill>
                          <a:srgbClr val="0000D4"/>
                        </a:solidFill>
                        <a:effectLst/>
                        <a:latin typeface="Arial"/>
                      </a:endParaRPr>
                    </a:p>
                  </a:txBody>
                  <a:tcPr marL="9203" marR="9203" marT="92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203" marR="9203" marT="92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1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203" marR="9203" marT="92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1,2</a:t>
                      </a:r>
                    </a:p>
                  </a:txBody>
                  <a:tcPr marL="9203" marR="9203" marT="92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6261" marR="66261" marT="33130" marB="3313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6261" marR="66261" marT="33130" marB="33130"/>
                </a:tc>
              </a:tr>
              <a:tr h="2774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F</a:t>
                      </a:r>
                    </a:p>
                  </a:txBody>
                  <a:tcPr marL="9203" marR="9203" marT="92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9203" marR="9203" marT="92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9203" marR="9203" marT="92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hu-HU" sz="700" b="0" i="0" u="sng" strike="noStrike">
                          <a:solidFill>
                            <a:srgbClr val="0000D4"/>
                          </a:solidFill>
                          <a:effectLst/>
                          <a:latin typeface="Arial"/>
                          <a:hlinkClick r:id="rId6" action="ppaction://hlinkfile"/>
                        </a:rPr>
                        <a:t>Plan a Trip</a:t>
                      </a:r>
                      <a:endParaRPr lang="hu-HU" sz="700" b="0" i="0" u="sng" strike="noStrike">
                        <a:solidFill>
                          <a:srgbClr val="0000D4"/>
                        </a:solidFill>
                        <a:effectLst/>
                        <a:latin typeface="Arial"/>
                      </a:endParaRPr>
                    </a:p>
                  </a:txBody>
                  <a:tcPr marL="9203" marR="9203" marT="92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203" marR="9203" marT="92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1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203" marR="9203" marT="92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1,2</a:t>
                      </a:r>
                    </a:p>
                  </a:txBody>
                  <a:tcPr marL="9203" marR="9203" marT="92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6261" marR="66261" marT="33130" marB="3313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6261" marR="66261" marT="33130" marB="33130"/>
                </a:tc>
              </a:tr>
              <a:tr h="2774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F</a:t>
                      </a:r>
                    </a:p>
                  </a:txBody>
                  <a:tcPr marL="9203" marR="9203" marT="92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9203" marR="9203" marT="92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9203" marR="9203" marT="92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>
                          <a:solidFill>
                            <a:srgbClr val="0000D4"/>
                          </a:solidFill>
                          <a:effectLst/>
                          <a:latin typeface="Arial"/>
                          <a:hlinkClick r:id="rId7" action="ppaction://hlinkfile"/>
                        </a:rPr>
                        <a:t>Profile</a:t>
                      </a:r>
                      <a:endParaRPr lang="en-US" sz="700" b="0" i="0" u="sng" strike="noStrike">
                        <a:solidFill>
                          <a:srgbClr val="0000D4"/>
                        </a:solidFill>
                        <a:effectLst/>
                        <a:latin typeface="Arial"/>
                      </a:endParaRPr>
                    </a:p>
                  </a:txBody>
                  <a:tcPr marL="9203" marR="9203" marT="92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203" marR="9203" marT="92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203" marR="9203" marT="92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1,2</a:t>
                      </a:r>
                    </a:p>
                  </a:txBody>
                  <a:tcPr marL="9203" marR="9203" marT="92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6261" marR="66261" marT="33130" marB="3313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6261" marR="66261" marT="33130" marB="33130"/>
                </a:tc>
              </a:tr>
              <a:tr h="2774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F</a:t>
                      </a:r>
                    </a:p>
                  </a:txBody>
                  <a:tcPr marL="9203" marR="9203" marT="92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9203" marR="9203" marT="92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9203" marR="9203" marT="92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sng" strike="noStrike">
                          <a:solidFill>
                            <a:srgbClr val="0000D4"/>
                          </a:solidFill>
                          <a:effectLst/>
                          <a:latin typeface="Arial"/>
                          <a:hlinkClick r:id="rId8" action="ppaction://hlinkfile"/>
                        </a:rPr>
                        <a:t>Admin</a:t>
                      </a:r>
                      <a:endParaRPr lang="en-US" sz="700" b="0" i="0" u="sng" strike="noStrike">
                        <a:solidFill>
                          <a:srgbClr val="0000D4"/>
                        </a:solidFill>
                        <a:effectLst/>
                        <a:latin typeface="Arial"/>
                      </a:endParaRPr>
                    </a:p>
                  </a:txBody>
                  <a:tcPr marL="9203" marR="9203" marT="92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203" marR="9203" marT="92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203" marR="9203" marT="92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-</a:t>
                      </a:r>
                    </a:p>
                  </a:txBody>
                  <a:tcPr marL="9203" marR="9203" marT="92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6261" marR="66261" marT="33130" marB="3313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6261" marR="66261" marT="33130" marB="33130"/>
                </a:tc>
              </a:tr>
              <a:tr h="2774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203" marR="9203" marT="92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203" marR="9203" marT="92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203" marR="9203" marT="920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203" marR="9203" marT="92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203" marR="9203" marT="92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203" marR="9203" marT="92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9203" marR="9203" marT="920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6261" marR="66261" marT="33130" marB="3313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6261" marR="66261" marT="33130" marB="33130"/>
                </a:tc>
              </a:tr>
              <a:tr h="277438"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9203" marR="9203" marT="920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9203" marR="9203" marT="920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9203" marR="9203" marT="920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9203" marR="9203" marT="920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9203" marR="9203" marT="920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9203" marR="9203" marT="920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9203" marR="9203" marT="920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6261" marR="66261" marT="33130" marB="33130">
                    <a:lnL>
                      <a:noFill/>
                    </a:ln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66261" marR="66261" marT="33130" marB="33130"/>
                </a:tc>
              </a:tr>
              <a:tr h="1252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0.00%</a:t>
                      </a:r>
                    </a:p>
                  </a:txBody>
                  <a:tcPr marL="9203" marR="9203" marT="9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7"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 dirty="0">
                          <a:effectLst/>
                          <a:latin typeface="Arial"/>
                        </a:rPr>
                        <a:t>of Test Cases Passed  (99.44% passes the Ivory Snow Test)</a:t>
                      </a:r>
                    </a:p>
                  </a:txBody>
                  <a:tcPr marL="9203" marR="9203" marT="920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0" u="none" strike="noStrike" dirty="0">
                        <a:effectLst/>
                        <a:latin typeface="Arial"/>
                      </a:endParaRPr>
                    </a:p>
                  </a:txBody>
                  <a:tcPr marL="9203" marR="9203" marT="9203" marB="0" anchor="b">
                    <a:lnL>
                      <a:noFill/>
                    </a:lnL>
                    <a:lnR>
                      <a:noFill/>
                    </a:lnR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 rot="5400000">
            <a:off x="6536210" y="-332038"/>
            <a:ext cx="1421321" cy="346704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5400000">
            <a:off x="7212534" y="3622655"/>
            <a:ext cx="374826" cy="3160895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1000" y="0"/>
            <a:ext cx="8763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Unit Tests - Directory</a:t>
            </a:r>
          </a:p>
        </p:txBody>
      </p:sp>
    </p:spTree>
    <p:extLst>
      <p:ext uri="{BB962C8B-B14F-4D97-AF65-F5344CB8AC3E}">
        <p14:creationId xmlns:p14="http://schemas.microsoft.com/office/powerpoint/2010/main" val="28117548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5400000">
            <a:off x="5942017" y="2411511"/>
            <a:ext cx="686808" cy="571715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963" y="0"/>
            <a:ext cx="686808" cy="571715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2963" y="5190441"/>
            <a:ext cx="7916381" cy="1654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2238251"/>
              </p:ext>
            </p:extLst>
          </p:nvPr>
        </p:nvGraphicFramePr>
        <p:xfrm>
          <a:off x="64799" y="546759"/>
          <a:ext cx="7916381" cy="6357854"/>
        </p:xfrm>
        <a:graphic>
          <a:graphicData uri="http://schemas.openxmlformats.org/drawingml/2006/table">
            <a:tbl>
              <a:tblPr/>
              <a:tblGrid>
                <a:gridCol w="519675"/>
                <a:gridCol w="424401"/>
                <a:gridCol w="1013366"/>
                <a:gridCol w="866125"/>
                <a:gridCol w="866125"/>
                <a:gridCol w="866125"/>
                <a:gridCol w="866125"/>
                <a:gridCol w="866125"/>
                <a:gridCol w="866125"/>
                <a:gridCol w="346450"/>
                <a:gridCol w="415739"/>
              </a:tblGrid>
              <a:tr h="156042">
                <a:tc gridSpan="3">
                  <a:txBody>
                    <a:bodyPr/>
                    <a:lstStyle/>
                    <a:p>
                      <a:pPr algn="l" fontAlgn="b"/>
                      <a:r>
                        <a:rPr lang="de-DE" sz="700" b="1" i="1" u="none" strike="noStrike">
                          <a:effectLst/>
                          <a:latin typeface="Arial"/>
                        </a:rPr>
                        <a:t>oldGMCtrucks Mapper</a:t>
                      </a: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1" u="none" strike="noStrike">
                        <a:effectLst/>
                        <a:latin typeface="Arial"/>
                      </a:endParaRP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1" u="none" strike="noStrike">
                        <a:effectLst/>
                        <a:latin typeface="Arial"/>
                      </a:endParaRP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1" u="none" strike="noStrike">
                        <a:effectLst/>
                        <a:latin typeface="Arial"/>
                      </a:endParaRP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1" u="none" strike="noStrike">
                        <a:effectLst/>
                        <a:latin typeface="Arial"/>
                      </a:endParaRP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1" u="none" strike="noStrike">
                        <a:effectLst/>
                        <a:latin typeface="Arial"/>
                      </a:endParaRP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1" u="none" strike="noStrike">
                        <a:effectLst/>
                        <a:latin typeface="Arial"/>
                      </a:endParaRP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1" u="none" strike="noStrike">
                        <a:effectLst/>
                        <a:latin typeface="Arial"/>
                      </a:endParaRP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1" i="1" u="none" strike="noStrike">
                        <a:effectLst/>
                        <a:latin typeface="Arial"/>
                      </a:endParaRP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6042">
                <a:tc>
                  <a:txBody>
                    <a:bodyPr/>
                    <a:lstStyle/>
                    <a:p>
                      <a:pPr algn="l" fontAlgn="b"/>
                      <a:r>
                        <a:rPr lang="pl-PL" sz="700" b="1" i="0" u="none" strike="noStrike">
                          <a:effectLst/>
                          <a:latin typeface="Arial"/>
                        </a:rPr>
                        <a:t>View Map</a:t>
                      </a: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10"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6042">
                <a:tc gridSpan="11">
                  <a:txBody>
                    <a:bodyPr/>
                    <a:lstStyle/>
                    <a:p>
                      <a:pPr algn="l" fontAlgn="t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Description of "purpose" of this unit in the overall system</a:t>
                      </a:r>
                    </a:p>
                  </a:txBody>
                  <a:tcPr marL="8339" marR="8339" marT="8339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56042"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8339" marR="8339" marT="8339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Test Cases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8339" marR="8339" marT="83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8339" marR="8339" marT="83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8339" marR="8339" marT="83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8339" marR="8339" marT="83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8339" marR="8339" marT="83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8339" marR="8339" marT="83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15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Pass/Fail Status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Test Number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Description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effectLst/>
                          <a:latin typeface="Arial"/>
                        </a:rPr>
                        <a:t>Action to perform test (input)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 dirty="0">
                          <a:effectLst/>
                          <a:latin typeface="Arial"/>
                        </a:rPr>
                        <a:t>Steps to be Executed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State Before Test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Expected result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Observed result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700" b="1" i="0" u="none" strike="noStrike">
                          <a:effectLst/>
                          <a:latin typeface="Arial"/>
                        </a:rPr>
                        <a:t>Comments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Tested By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Test Date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1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7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1.001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Map</a:t>
                      </a:r>
                      <a:r>
                        <a:rPr lang="it-IT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Visual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sign in as Mapper Member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check markers present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Standard Google Map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Displays proper Pins / shootouts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12/21/08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7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1.002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it-IT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Map Visual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sign in as administrator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check markers present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da-DK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standard Google map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Displays proper pins / shootouts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4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1.003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Scroll map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click and drag to move map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click on map. scroll all directions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default place for user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map moves in counter direction of scroll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7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1.004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nl-NL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zoom map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zoom in on the map position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Press “+” button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half way zoomed. 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Displays zoomed in map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 dirty="0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02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1.005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Non-existing username.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Input a username which does not exist.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Fill out remainder of form. Press submit.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Empty Form.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Displays message: “Username does not exist.  Please click the Register Link.”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4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1.006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Link to Reset password.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Click on link.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Click on the "Reset password" link.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Empty Form.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Should update password on profile tab.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454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1.007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Link to About oldGMCtrucks Mapper.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Click on link.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Click on the "About oldGMCtrucks Mapper" link.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Empty Form.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Should redirect to about oldGMCtrucks Mapper screen.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30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1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0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1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F</a:t>
                      </a:r>
                    </a:p>
                  </a:txBody>
                  <a:tcPr marL="8339" marR="8339" marT="833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= Unit Summary</a:t>
                      </a:r>
                    </a:p>
                  </a:txBody>
                  <a:tcPr marL="8339" marR="8339" marT="833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0%</a:t>
                      </a: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l-NL" sz="700" b="1" i="0" u="none" strike="noStrike">
                          <a:effectLst/>
                          <a:latin typeface="Arial"/>
                        </a:rPr>
                        <a:t>passing</a:t>
                      </a: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0</a:t>
                      </a: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passed</a:t>
                      </a: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r" fontAlgn="ctr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Date of last test = </a:t>
                      </a:r>
                    </a:p>
                  </a:txBody>
                  <a:tcPr marL="8339" marR="8339" marT="833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12/21/08</a:t>
                      </a:r>
                    </a:p>
                  </a:txBody>
                  <a:tcPr marL="8339" marR="8339" marT="8339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94142"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tests</a:t>
                      </a: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700" b="1" i="0" u="none" strike="noStrike">
                          <a:effectLst/>
                          <a:latin typeface="Arial"/>
                        </a:rPr>
                        <a:t>failed</a:t>
                      </a: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700" b="1" i="0" u="none" strike="noStrike"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8339" marR="8339" marT="83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142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94142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700" b="0" i="0" u="sng" strike="noStrike">
                          <a:solidFill>
                            <a:srgbClr val="0000D4"/>
                          </a:solidFill>
                          <a:effectLst/>
                          <a:latin typeface="Arial"/>
                          <a:hlinkClick r:id="rId2" action="ppaction://hlinkfile"/>
                        </a:rPr>
                        <a:t>Directory Page</a:t>
                      </a:r>
                      <a:endParaRPr lang="en-US" sz="700" b="0" i="0" u="sng" strike="noStrike">
                        <a:solidFill>
                          <a:srgbClr val="0000D4"/>
                        </a:solidFill>
                        <a:effectLst/>
                        <a:latin typeface="Arial"/>
                      </a:endParaRP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effectLst/>
                        <a:latin typeface="Arial"/>
                      </a:endParaRP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effectLst/>
                        <a:latin typeface="Arial"/>
                      </a:endParaRP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4142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effectLst/>
                        <a:latin typeface="Arial"/>
                      </a:endParaRP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 dirty="0">
                        <a:effectLst/>
                        <a:latin typeface="Arial"/>
                      </a:endParaRP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 dirty="0">
                        <a:effectLst/>
                        <a:latin typeface="Arial"/>
                      </a:endParaRP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effectLst/>
                        <a:latin typeface="Arial"/>
                      </a:endParaRP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4142"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1" u="none" strike="noStrike" dirty="0">
                        <a:effectLst/>
                        <a:latin typeface="Arial"/>
                      </a:endParaRP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effectLst/>
                        <a:latin typeface="Arial"/>
                      </a:endParaRP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effectLst/>
                        <a:latin typeface="Arial"/>
                      </a:endParaRP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>
                        <a:effectLst/>
                        <a:latin typeface="Arial"/>
                      </a:endParaRP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700" b="0" i="0" u="none" strike="noStrike" dirty="0">
                        <a:effectLst/>
                        <a:latin typeface="Arial"/>
                      </a:endParaRPr>
                    </a:p>
                  </a:txBody>
                  <a:tcPr marL="8339" marR="8339" marT="833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7929344" y="5196141"/>
            <a:ext cx="51836" cy="1648902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1000" y="0"/>
            <a:ext cx="8763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Unit Tests – View Map</a:t>
            </a:r>
          </a:p>
        </p:txBody>
      </p:sp>
    </p:spTree>
    <p:extLst>
      <p:ext uri="{BB962C8B-B14F-4D97-AF65-F5344CB8AC3E}">
        <p14:creationId xmlns:p14="http://schemas.microsoft.com/office/powerpoint/2010/main" val="4204588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925280" y="11974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25280" y="6640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925280" y="17308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925280" y="33310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925280" y="38644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925280" y="43978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25280" y="609592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Introduction/ Problem Definition</a:t>
            </a:r>
            <a:endParaRPr lang="en-US" sz="3000" dirty="0"/>
          </a:p>
        </p:txBody>
      </p:sp>
      <p:sp>
        <p:nvSpPr>
          <p:cNvPr id="32" name="TextBox 31"/>
          <p:cNvSpPr txBox="1"/>
          <p:nvPr/>
        </p:nvSpPr>
        <p:spPr>
          <a:xfrm>
            <a:off x="925280" y="1153878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User </a:t>
            </a:r>
            <a:r>
              <a:rPr lang="en-US" sz="3000" dirty="0">
                <a:cs typeface="Segoe UI"/>
              </a:rPr>
              <a:t>Case Narratives/ Requirements Inventory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25280" y="1676392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Testing</a:t>
            </a:r>
            <a:endParaRPr lang="en-US" sz="3000" dirty="0">
              <a:cs typeface="Segoe U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25280" y="3799106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cs typeface="Segoe UI"/>
              </a:rPr>
              <a:t>Development Environment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25280" y="4365164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cs typeface="Segoe UI"/>
              </a:rPr>
              <a:t>Prototypes </a:t>
            </a:r>
            <a:endParaRPr lang="en-US" sz="3000" dirty="0" smtClean="0">
              <a:cs typeface="Segoe UI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81000" y="-174176"/>
            <a:ext cx="8763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Agenda</a:t>
            </a:r>
            <a:endParaRPr lang="en-US" sz="5400" b="1" cap="none" spc="0" dirty="0">
              <a:ln w="900" cmpd="sng">
                <a:solidFill>
                  <a:srgbClr val="0C51A4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101600" dist="76200" dir="5400000">
                  <a:srgbClr val="0C51A4">
                    <a:alpha val="74000"/>
                  </a:srgbClr>
                </a:inn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25280" y="49312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925280" y="4844134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What </a:t>
            </a:r>
            <a:r>
              <a:rPr lang="en-US" sz="3000" dirty="0">
                <a:cs typeface="Segoe UI"/>
              </a:rPr>
              <a:t>is next for our </a:t>
            </a:r>
            <a:r>
              <a:rPr lang="en-US" sz="3000" dirty="0" smtClean="0">
                <a:cs typeface="Segoe UI"/>
              </a:rPr>
              <a:t>project</a:t>
            </a:r>
            <a:endParaRPr lang="en-US" sz="3000" dirty="0">
              <a:cs typeface="Segoe UI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25280" y="27976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925280" y="22642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925280" y="3271550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cs typeface="Segoe UI"/>
              </a:rPr>
              <a:t>Website Map / Data Flow Diagrams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25280" y="2220676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i="1" u="sng" dirty="0" smtClean="0">
                <a:cs typeface="Segoe UI"/>
              </a:rPr>
              <a:t>Data Design</a:t>
            </a:r>
            <a:endParaRPr lang="en-US" sz="3000" i="1" u="sng" dirty="0">
              <a:cs typeface="Segoe U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25280" y="2755250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UML </a:t>
            </a:r>
            <a:r>
              <a:rPr lang="en-US" sz="3000" dirty="0">
                <a:cs typeface="Segoe UI"/>
              </a:rPr>
              <a:t>User Case Diagrams</a:t>
            </a:r>
          </a:p>
        </p:txBody>
      </p:sp>
    </p:spTree>
    <p:extLst>
      <p:ext uri="{BB962C8B-B14F-4D97-AF65-F5344CB8AC3E}">
        <p14:creationId xmlns:p14="http://schemas.microsoft.com/office/powerpoint/2010/main" val="463421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0"/>
            <a:ext cx="8763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Data Dictionary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0687154"/>
              </p:ext>
            </p:extLst>
          </p:nvPr>
        </p:nvGraphicFramePr>
        <p:xfrm>
          <a:off x="381000" y="708781"/>
          <a:ext cx="8763000" cy="4707641"/>
        </p:xfrm>
        <a:graphic>
          <a:graphicData uri="http://schemas.openxmlformats.org/drawingml/2006/table">
            <a:tbl>
              <a:tblPr/>
              <a:tblGrid>
                <a:gridCol w="1184189"/>
                <a:gridCol w="3301798"/>
                <a:gridCol w="4277013"/>
              </a:tblGrid>
              <a:tr h="247587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BitSize Solutions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7587">
                <a:tc gridSpan="2"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oldGMCtrucks Mapper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7587">
                <a:tc gridSpan="2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7587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Data Dictionary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7587">
                <a:tc gridSpan="2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7587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11/10/2013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7587">
                <a:tc gridSpan="2"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77739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 data dictionary defined in the IBM Dictionary of Computing as a "centralized repository of information about data such as meaning, relationships to other data, origin, usage, and format."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4758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7587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Key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68510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Name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Definition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7587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Data Name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The name of the data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758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Data Type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The type/class of data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758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What is it?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Alias/ What the data includes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758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How is it used?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How the data is used in the system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7587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Example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Example of what the data could look like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7587"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Comments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An additional information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47587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5414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7159339"/>
              </p:ext>
            </p:extLst>
          </p:nvPr>
        </p:nvGraphicFramePr>
        <p:xfrm>
          <a:off x="406918" y="675022"/>
          <a:ext cx="8664190" cy="4702533"/>
        </p:xfrm>
        <a:graphic>
          <a:graphicData uri="http://schemas.openxmlformats.org/drawingml/2006/table">
            <a:tbl>
              <a:tblPr/>
              <a:tblGrid>
                <a:gridCol w="1109965"/>
                <a:gridCol w="1109965"/>
                <a:gridCol w="1519466"/>
                <a:gridCol w="1433255"/>
                <a:gridCol w="1109965"/>
                <a:gridCol w="1142294"/>
                <a:gridCol w="1239280"/>
              </a:tblGrid>
              <a:tr h="181140">
                <a:tc>
                  <a:txBody>
                    <a:bodyPr/>
                    <a:lstStyle/>
                    <a:p>
                      <a:pPr algn="l" fontAlgn="b"/>
                      <a:r>
                        <a:rPr lang="de-DE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Data Name</a:t>
                      </a:r>
                    </a:p>
                  </a:txBody>
                  <a:tcPr marL="10236" marR="10236" marT="10236" marB="0" anchor="b">
                    <a:lnL w="635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Data Type</a:t>
                      </a:r>
                    </a:p>
                  </a:txBody>
                  <a:tcPr marL="10236" marR="10236" marT="10236" marB="0" anchor="b">
                    <a:lnL w="635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What is it?</a:t>
                      </a:r>
                    </a:p>
                  </a:txBody>
                  <a:tcPr marL="10236" marR="10236" marT="10236" marB="0" anchor="b">
                    <a:lnL w="635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How is it used?</a:t>
                      </a:r>
                    </a:p>
                  </a:txBody>
                  <a:tcPr marL="10236" marR="10236" marT="10236" marB="0" anchor="b">
                    <a:lnL w="635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Acceptable Input</a:t>
                      </a:r>
                    </a:p>
                  </a:txBody>
                  <a:tcPr marL="10236" marR="10236" marT="10236" marB="0" anchor="b">
                    <a:lnL w="635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Example</a:t>
                      </a:r>
                    </a:p>
                  </a:txBody>
                  <a:tcPr marL="10236" marR="10236" marT="10236" marB="0" anchor="b">
                    <a:lnL w="635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Comments</a:t>
                      </a:r>
                    </a:p>
                  </a:txBody>
                  <a:tcPr marL="10236" marR="10236" marT="10236" marB="0" anchor="b">
                    <a:lnL w="635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9696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userName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String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Username of member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 login to the site.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A-Z, a-z, 0-9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gmctrucksRULE57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Is imported from forum. Can be in shoutout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3D85C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2461"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password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String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Password of member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To login to the site.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ASCII Chars from Decimal 32 to Decimal 126 inclusive, allowed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aw830bvf7p9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Is imported from forum. Can be changed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69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isAdmin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boolean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Speicifies if a member is an admin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If true then member has access to admin panel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true, false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TRUE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96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isForumMember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l-NL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boolean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Specifies whether user is forum member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Determines whether this user can see pins on the map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a-DK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true, false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FALSE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Only matters when not signed in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24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email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String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Email of member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 profile or shoutout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email Field must be in the normal form (i.e. name@siena.edu)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john63@gmail.com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Can be in shoutout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246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firstName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String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First name of member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 profile or shoutout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ASCII Chars from Decimal 32 to Decimal 126 inclusive, allowed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John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Can be in shoutout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2461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lastName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String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Last name of member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 profile or shoutout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ASCII Chars from Decimal 32 to Decimal 126 inclusive, allowed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Smith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Can be in shoutout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522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phoneNumber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String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Phone number of member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 profile or shoutout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Series of ints including "()" surrounding the first three error code digits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(518) 867-5309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Can be in shoutout</a:t>
                      </a:r>
                    </a:p>
                  </a:txBody>
                  <a:tcPr marL="10236" marR="10236" marT="10236" marB="0" anchor="ctr">
                    <a:lnL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FC5E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81000" y="0"/>
            <a:ext cx="8763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Data Dictionary </a:t>
            </a:r>
          </a:p>
        </p:txBody>
      </p:sp>
    </p:spTree>
    <p:extLst>
      <p:ext uri="{BB962C8B-B14F-4D97-AF65-F5344CB8AC3E}">
        <p14:creationId xmlns:p14="http://schemas.microsoft.com/office/powerpoint/2010/main" val="3452885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925280" y="11974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25280" y="6640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925280" y="17308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925280" y="33310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925280" y="38644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925280" y="43978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25280" y="609592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Introduction/ Problem Definition</a:t>
            </a:r>
            <a:endParaRPr lang="en-US" sz="3000" dirty="0"/>
          </a:p>
        </p:txBody>
      </p:sp>
      <p:sp>
        <p:nvSpPr>
          <p:cNvPr id="32" name="TextBox 31"/>
          <p:cNvSpPr txBox="1"/>
          <p:nvPr/>
        </p:nvSpPr>
        <p:spPr>
          <a:xfrm>
            <a:off x="925280" y="1153878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User </a:t>
            </a:r>
            <a:r>
              <a:rPr lang="en-US" sz="3000" dirty="0">
                <a:cs typeface="Segoe UI"/>
              </a:rPr>
              <a:t>Case Narratives/ Requirements Inventory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25280" y="1676392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Testing</a:t>
            </a:r>
            <a:endParaRPr lang="en-US" sz="3000" dirty="0">
              <a:cs typeface="Segoe U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25280" y="3799106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cs typeface="Segoe UI"/>
              </a:rPr>
              <a:t>Development Environment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25280" y="4365164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cs typeface="Segoe UI"/>
              </a:rPr>
              <a:t>Prototypes </a:t>
            </a:r>
            <a:endParaRPr lang="en-US" sz="3000" dirty="0" smtClean="0">
              <a:cs typeface="Segoe UI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81000" y="-174176"/>
            <a:ext cx="8763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Agenda</a:t>
            </a:r>
            <a:endParaRPr lang="en-US" sz="5400" b="1" cap="none" spc="0" dirty="0">
              <a:ln w="900" cmpd="sng">
                <a:solidFill>
                  <a:srgbClr val="0C51A4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101600" dist="76200" dir="5400000">
                  <a:srgbClr val="0C51A4">
                    <a:alpha val="74000"/>
                  </a:srgbClr>
                </a:inn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25280" y="49312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925280" y="4844134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What </a:t>
            </a:r>
            <a:r>
              <a:rPr lang="en-US" sz="3000" dirty="0">
                <a:cs typeface="Segoe UI"/>
              </a:rPr>
              <a:t>is next for our </a:t>
            </a:r>
            <a:r>
              <a:rPr lang="en-US" sz="3000" dirty="0" smtClean="0">
                <a:cs typeface="Segoe UI"/>
              </a:rPr>
              <a:t>project</a:t>
            </a:r>
            <a:endParaRPr lang="en-US" sz="3000" dirty="0">
              <a:cs typeface="Segoe UI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25280" y="27976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925280" y="22642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925280" y="3271550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cs typeface="Segoe UI"/>
              </a:rPr>
              <a:t>Website Map / Data Flow Diagrams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25280" y="2220676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Data Design</a:t>
            </a:r>
            <a:endParaRPr lang="en-US" sz="3000" dirty="0">
              <a:cs typeface="Segoe U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25280" y="2755250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i="1" u="sng" dirty="0" smtClean="0">
                <a:cs typeface="Segoe UI"/>
              </a:rPr>
              <a:t>UML </a:t>
            </a:r>
            <a:r>
              <a:rPr lang="en-US" sz="3000" i="1" u="sng" dirty="0">
                <a:cs typeface="Segoe UI"/>
              </a:rPr>
              <a:t>User Case Diagrams</a:t>
            </a:r>
          </a:p>
        </p:txBody>
      </p:sp>
    </p:spTree>
    <p:extLst>
      <p:ext uri="{BB962C8B-B14F-4D97-AF65-F5344CB8AC3E}">
        <p14:creationId xmlns:p14="http://schemas.microsoft.com/office/powerpoint/2010/main" val="463421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24202" y="4267200"/>
            <a:ext cx="44958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057402" y="2895600"/>
            <a:ext cx="44958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43002" y="1447800"/>
            <a:ext cx="4724400" cy="609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1002" y="0"/>
            <a:ext cx="4343400" cy="1200329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Welcome</a:t>
            </a:r>
            <a:endParaRPr lang="en-US" sz="72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43002" y="1458686"/>
            <a:ext cx="47244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 smtClean="0"/>
              <a:t>Client: Dr. </a:t>
            </a:r>
            <a:r>
              <a:rPr lang="en-US" sz="3100" dirty="0" err="1" smtClean="0"/>
              <a:t>Timoth</a:t>
            </a:r>
            <a:r>
              <a:rPr lang="en-US" sz="3100" dirty="0" smtClean="0"/>
              <a:t> Lederman</a:t>
            </a:r>
            <a:endParaRPr lang="en-US" sz="3100" dirty="0"/>
          </a:p>
        </p:txBody>
      </p:sp>
      <p:sp>
        <p:nvSpPr>
          <p:cNvPr id="11" name="TextBox 10"/>
          <p:cNvSpPr txBox="1"/>
          <p:nvPr/>
        </p:nvSpPr>
        <p:spPr>
          <a:xfrm>
            <a:off x="2057402" y="2895600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 smtClean="0"/>
              <a:t>Guest: Dr. Darren Lim</a:t>
            </a:r>
            <a:endParaRPr lang="en-US" sz="3100" dirty="0"/>
          </a:p>
        </p:txBody>
      </p:sp>
      <p:sp>
        <p:nvSpPr>
          <p:cNvPr id="12" name="TextBox 11"/>
          <p:cNvSpPr txBox="1"/>
          <p:nvPr/>
        </p:nvSpPr>
        <p:spPr>
          <a:xfrm>
            <a:off x="3124202" y="4267200"/>
            <a:ext cx="4495800" cy="5693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100" dirty="0" smtClean="0"/>
              <a:t>Guest: Dr. Meg </a:t>
            </a:r>
            <a:r>
              <a:rPr lang="en-US" sz="3100" dirty="0" err="1" smtClean="0"/>
              <a:t>Fryling</a:t>
            </a:r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397391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3-10-25 at 12.49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1" r="66296" b="72728"/>
          <a:stretch>
            <a:fillRect/>
          </a:stretch>
        </p:blipFill>
        <p:spPr>
          <a:xfrm>
            <a:off x="1684428" y="1363691"/>
            <a:ext cx="2357198" cy="1406540"/>
          </a:xfrm>
          <a:prstGeom prst="rect">
            <a:avLst/>
          </a:prstGeom>
        </p:spPr>
      </p:pic>
      <p:pic>
        <p:nvPicPr>
          <p:cNvPr id="3" name="Picture 2" descr="Screen Shot 2013-10-25 at 12.49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94" r="67885"/>
          <a:stretch>
            <a:fillRect/>
          </a:stretch>
        </p:blipFill>
        <p:spPr>
          <a:xfrm>
            <a:off x="5235276" y="1276306"/>
            <a:ext cx="2470013" cy="1630204"/>
          </a:xfrm>
          <a:prstGeom prst="rect">
            <a:avLst/>
          </a:prstGeom>
        </p:spPr>
      </p:pic>
      <p:pic>
        <p:nvPicPr>
          <p:cNvPr id="4" name="Picture 3" descr="Screen Shot 2013-10-25 at 12.49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91" r="67720" b="59446"/>
          <a:stretch>
            <a:fillRect/>
          </a:stretch>
        </p:blipFill>
        <p:spPr>
          <a:xfrm>
            <a:off x="1651770" y="3272374"/>
            <a:ext cx="2662006" cy="1031944"/>
          </a:xfrm>
          <a:prstGeom prst="rect">
            <a:avLst/>
          </a:prstGeom>
        </p:spPr>
      </p:pic>
      <p:pic>
        <p:nvPicPr>
          <p:cNvPr id="5" name="Picture 4" descr="Screen Shot 2013-10-25 at 12.49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327" r="69320" b="19402"/>
          <a:stretch>
            <a:fillRect/>
          </a:stretch>
        </p:blipFill>
        <p:spPr>
          <a:xfrm>
            <a:off x="4912506" y="3066873"/>
            <a:ext cx="3141213" cy="1204332"/>
          </a:xfrm>
          <a:prstGeom prst="rect">
            <a:avLst/>
          </a:prstGeom>
        </p:spPr>
      </p:pic>
      <p:pic>
        <p:nvPicPr>
          <p:cNvPr id="7" name="Picture 6" descr="Screen Shot 2013-10-25 at 12.49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07" r="68396" b="31171"/>
          <a:stretch>
            <a:fillRect/>
          </a:stretch>
        </p:blipFill>
        <p:spPr>
          <a:xfrm>
            <a:off x="4738330" y="4388877"/>
            <a:ext cx="3338870" cy="1021667"/>
          </a:xfrm>
          <a:prstGeom prst="rect">
            <a:avLst/>
          </a:prstGeom>
        </p:spPr>
      </p:pic>
      <p:pic>
        <p:nvPicPr>
          <p:cNvPr id="8" name="Picture 7" descr="Screen Shot 2013-10-25 at 12.49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23" r="68674" b="48077"/>
          <a:stretch>
            <a:fillRect/>
          </a:stretch>
        </p:blipFill>
        <p:spPr>
          <a:xfrm>
            <a:off x="1334146" y="4388877"/>
            <a:ext cx="3404184" cy="9236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394861" y="2628713"/>
            <a:ext cx="1186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Actor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81000" y="0"/>
            <a:ext cx="8763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UML Use Case Legend</a:t>
            </a:r>
            <a:endParaRPr lang="en-US" sz="72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3453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3-10-25 at 12.52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1" b="4910"/>
          <a:stretch>
            <a:fillRect/>
          </a:stretch>
        </p:blipFill>
        <p:spPr>
          <a:xfrm>
            <a:off x="3762375" y="0"/>
            <a:ext cx="5381625" cy="541845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000" y="0"/>
            <a:ext cx="3897085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oldGMCtrucks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48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Mapper</a:t>
            </a:r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UML</a:t>
            </a:r>
          </a:p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Use </a:t>
            </a:r>
          </a:p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Case </a:t>
            </a:r>
          </a:p>
          <a:p>
            <a:pPr algn="ctr"/>
            <a:r>
              <a:rPr lang="en-US" sz="4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Diagram</a:t>
            </a:r>
            <a:endParaRPr lang="en-US" sz="48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3479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81000" y="0"/>
            <a:ext cx="8763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Activity Diagram Legend</a:t>
            </a:r>
            <a:endParaRPr lang="en-US" sz="6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2" name="Picture 1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2"/>
          <a:stretch/>
        </p:blipFill>
        <p:spPr bwMode="auto">
          <a:xfrm>
            <a:off x="1956767" y="1015662"/>
            <a:ext cx="5662963" cy="48283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61102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 rot="5400000">
            <a:off x="5942017" y="2331452"/>
            <a:ext cx="686808" cy="571715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2963" y="0"/>
            <a:ext cx="686808" cy="571715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-14510" y="5358960"/>
            <a:ext cx="7841580" cy="1502726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1000" y="0"/>
            <a:ext cx="8763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Activity Diagram Login</a:t>
            </a:r>
            <a:endParaRPr lang="en-US" sz="6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2" name="Picture 11" descr="LoginActivity.pdf"/>
          <p:cNvPicPr/>
          <p:nvPr/>
        </p:nvPicPr>
        <p:blipFill>
          <a:blip r:embed="rId2" cstate="print"/>
          <a:srcRect l="1314" t="9959"/>
          <a:stretch>
            <a:fillRect/>
          </a:stretch>
        </p:blipFill>
        <p:spPr>
          <a:xfrm>
            <a:off x="699771" y="908715"/>
            <a:ext cx="7537182" cy="628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02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925280" y="11974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25280" y="6640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925280" y="17308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925280" y="33310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925280" y="38644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925280" y="43978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25280" y="609592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Introduction/ Problem Definition</a:t>
            </a:r>
            <a:endParaRPr lang="en-US" sz="3000" dirty="0"/>
          </a:p>
        </p:txBody>
      </p:sp>
      <p:sp>
        <p:nvSpPr>
          <p:cNvPr id="32" name="TextBox 31"/>
          <p:cNvSpPr txBox="1"/>
          <p:nvPr/>
        </p:nvSpPr>
        <p:spPr>
          <a:xfrm>
            <a:off x="925280" y="1153878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User </a:t>
            </a:r>
            <a:r>
              <a:rPr lang="en-US" sz="3000" dirty="0">
                <a:cs typeface="Segoe UI"/>
              </a:rPr>
              <a:t>Case Narratives/ Requirements Inventory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25280" y="1676392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Testing</a:t>
            </a:r>
            <a:endParaRPr lang="en-US" sz="3000" dirty="0">
              <a:cs typeface="Segoe U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25280" y="3799106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cs typeface="Segoe UI"/>
              </a:rPr>
              <a:t>Development Environment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25280" y="4365164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cs typeface="Segoe UI"/>
              </a:rPr>
              <a:t>Prototypes </a:t>
            </a:r>
            <a:endParaRPr lang="en-US" sz="3000" dirty="0" smtClean="0">
              <a:cs typeface="Segoe UI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81000" y="-174176"/>
            <a:ext cx="8763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Agenda</a:t>
            </a:r>
            <a:endParaRPr lang="en-US" sz="5400" b="1" cap="none" spc="0" dirty="0">
              <a:ln w="900" cmpd="sng">
                <a:solidFill>
                  <a:srgbClr val="0C51A4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101600" dist="76200" dir="5400000">
                  <a:srgbClr val="0C51A4">
                    <a:alpha val="74000"/>
                  </a:srgbClr>
                </a:inn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25280" y="49312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925280" y="4844134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What </a:t>
            </a:r>
            <a:r>
              <a:rPr lang="en-US" sz="3000" dirty="0">
                <a:cs typeface="Segoe UI"/>
              </a:rPr>
              <a:t>is next for our </a:t>
            </a:r>
            <a:r>
              <a:rPr lang="en-US" sz="3000" dirty="0" smtClean="0">
                <a:cs typeface="Segoe UI"/>
              </a:rPr>
              <a:t>project</a:t>
            </a:r>
            <a:endParaRPr lang="en-US" sz="3000" dirty="0">
              <a:cs typeface="Segoe UI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25280" y="27976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925280" y="22642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925280" y="3271550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i="1" u="sng" dirty="0">
                <a:cs typeface="Segoe UI"/>
              </a:rPr>
              <a:t>Website Map / Data Flow Diagrams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25280" y="2220676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Data Design</a:t>
            </a:r>
            <a:endParaRPr lang="en-US" sz="3000" dirty="0">
              <a:cs typeface="Segoe U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25280" y="2755250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UML </a:t>
            </a:r>
            <a:r>
              <a:rPr lang="en-US" sz="3000" dirty="0">
                <a:cs typeface="Segoe UI"/>
              </a:rPr>
              <a:t>User Case Diagrams</a:t>
            </a:r>
          </a:p>
        </p:txBody>
      </p:sp>
    </p:spTree>
    <p:extLst>
      <p:ext uri="{BB962C8B-B14F-4D97-AF65-F5344CB8AC3E}">
        <p14:creationId xmlns:p14="http://schemas.microsoft.com/office/powerpoint/2010/main" val="463421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0"/>
            <a:ext cx="876300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Website Map Legend</a:t>
            </a:r>
          </a:p>
        </p:txBody>
      </p:sp>
      <p:pic>
        <p:nvPicPr>
          <p:cNvPr id="5" name="Picture 4" descr="Website Map-1.pdf"/>
          <p:cNvPicPr/>
          <p:nvPr/>
        </p:nvPicPr>
        <p:blipFill rotWithShape="1">
          <a:blip r:embed="rId2" cstate="print"/>
          <a:srcRect t="25182" r="14723"/>
          <a:stretch/>
        </p:blipFill>
        <p:spPr bwMode="auto">
          <a:xfrm>
            <a:off x="489858" y="861774"/>
            <a:ext cx="8527142" cy="450851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019423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0"/>
            <a:ext cx="876300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Website Map Homepage</a:t>
            </a:r>
          </a:p>
        </p:txBody>
      </p:sp>
      <p:pic>
        <p:nvPicPr>
          <p:cNvPr id="7" name="Picture 6" descr="Website Map.pdf"/>
          <p:cNvPicPr/>
          <p:nvPr/>
        </p:nvPicPr>
        <p:blipFill rotWithShape="1">
          <a:blip r:embed="rId2" cstate="print"/>
          <a:srcRect t="24551" b="10184"/>
          <a:stretch/>
        </p:blipFill>
        <p:spPr bwMode="auto">
          <a:xfrm>
            <a:off x="644977" y="997857"/>
            <a:ext cx="8281309" cy="42091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705365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0"/>
            <a:ext cx="8763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Website Map Forum Member Homepage</a:t>
            </a:r>
          </a:p>
        </p:txBody>
      </p:sp>
      <p:pic>
        <p:nvPicPr>
          <p:cNvPr id="5" name="Picture 4" descr="Website Map.pdf"/>
          <p:cNvPicPr/>
          <p:nvPr/>
        </p:nvPicPr>
        <p:blipFill rotWithShape="1">
          <a:blip r:embed="rId2" cstate="print"/>
          <a:srcRect l="4732" t="27578" r="8045" b="22209"/>
          <a:stretch/>
        </p:blipFill>
        <p:spPr bwMode="auto">
          <a:xfrm>
            <a:off x="635002" y="1251857"/>
            <a:ext cx="8146141" cy="366485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36518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0"/>
            <a:ext cx="8763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Website Map Mapper Member Homepage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812" y="790435"/>
            <a:ext cx="8215629" cy="4581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16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0"/>
            <a:ext cx="8763000" cy="58477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Website Map Mapper Administrator Homepage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018" y="684768"/>
            <a:ext cx="8306081" cy="469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944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925280" y="11974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25280" y="6640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925280" y="17308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925280" y="33310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925280" y="38644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925280" y="43978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25280" y="609592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i="1" u="sng" dirty="0" smtClean="0"/>
              <a:t>Introduction/ Problem Definition</a:t>
            </a:r>
            <a:endParaRPr lang="en-US" sz="3000" i="1" u="sng" dirty="0"/>
          </a:p>
        </p:txBody>
      </p:sp>
      <p:sp>
        <p:nvSpPr>
          <p:cNvPr id="32" name="TextBox 31"/>
          <p:cNvSpPr txBox="1"/>
          <p:nvPr/>
        </p:nvSpPr>
        <p:spPr>
          <a:xfrm>
            <a:off x="925280" y="1153878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User </a:t>
            </a:r>
            <a:r>
              <a:rPr lang="en-US" sz="3000" dirty="0">
                <a:cs typeface="Segoe UI"/>
              </a:rPr>
              <a:t>Case Narratives/ Requirements Inventory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25280" y="1676392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Testing</a:t>
            </a:r>
            <a:endParaRPr lang="en-US" sz="3000" dirty="0">
              <a:cs typeface="Segoe U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25280" y="3799106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cs typeface="Segoe UI"/>
              </a:rPr>
              <a:t>Development Environment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25280" y="4365164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cs typeface="Segoe UI"/>
              </a:rPr>
              <a:t>Prototypes </a:t>
            </a:r>
            <a:endParaRPr lang="en-US" sz="3000" dirty="0" smtClean="0">
              <a:cs typeface="Segoe UI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81000" y="-174176"/>
            <a:ext cx="8763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Agenda</a:t>
            </a:r>
            <a:endParaRPr lang="en-US" sz="5400" b="1" cap="none" spc="0" dirty="0">
              <a:ln w="900" cmpd="sng">
                <a:solidFill>
                  <a:srgbClr val="0C51A4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101600" dist="76200" dir="5400000">
                  <a:srgbClr val="0C51A4">
                    <a:alpha val="74000"/>
                  </a:srgbClr>
                </a:inn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25280" y="49312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925280" y="4844134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What </a:t>
            </a:r>
            <a:r>
              <a:rPr lang="en-US" sz="3000" dirty="0">
                <a:cs typeface="Segoe UI"/>
              </a:rPr>
              <a:t>is next for our </a:t>
            </a:r>
            <a:r>
              <a:rPr lang="en-US" sz="3000" dirty="0" smtClean="0">
                <a:cs typeface="Segoe UI"/>
              </a:rPr>
              <a:t>project</a:t>
            </a:r>
            <a:endParaRPr lang="en-US" sz="3000" dirty="0">
              <a:cs typeface="Segoe UI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25280" y="27976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925280" y="22642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925280" y="3271550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cs typeface="Segoe UI"/>
              </a:rPr>
              <a:t>Website Map / Data Flow Diagrams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25280" y="2220676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Data Design</a:t>
            </a:r>
            <a:endParaRPr lang="en-US" sz="3000" dirty="0">
              <a:cs typeface="Segoe U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25280" y="2755250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UML </a:t>
            </a:r>
            <a:r>
              <a:rPr lang="en-US" sz="3000" dirty="0">
                <a:cs typeface="Segoe UI"/>
              </a:rPr>
              <a:t>User Case Diagrams</a:t>
            </a:r>
          </a:p>
        </p:txBody>
      </p:sp>
    </p:spTree>
    <p:extLst>
      <p:ext uri="{BB962C8B-B14F-4D97-AF65-F5344CB8AC3E}">
        <p14:creationId xmlns:p14="http://schemas.microsoft.com/office/powerpoint/2010/main" val="463421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0"/>
            <a:ext cx="876300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Data Flow Diagram Legend</a:t>
            </a:r>
          </a:p>
        </p:txBody>
      </p:sp>
      <p:pic>
        <p:nvPicPr>
          <p:cNvPr id="2" name="Picture 1" descr="Data Flow Diagram-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4" t="62169" r="65656"/>
          <a:stretch/>
        </p:blipFill>
        <p:spPr>
          <a:xfrm>
            <a:off x="4898571" y="1396996"/>
            <a:ext cx="2812143" cy="3117337"/>
          </a:xfrm>
          <a:prstGeom prst="rect">
            <a:avLst/>
          </a:prstGeom>
        </p:spPr>
      </p:pic>
      <p:pic>
        <p:nvPicPr>
          <p:cNvPr id="6" name="Picture 5" descr="Data Flow Diagram-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83" r="65738" b="38201"/>
          <a:stretch/>
        </p:blipFill>
        <p:spPr>
          <a:xfrm>
            <a:off x="950685" y="1197429"/>
            <a:ext cx="3040743" cy="357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11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0"/>
            <a:ext cx="876300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Context Diagram</a:t>
            </a:r>
          </a:p>
        </p:txBody>
      </p:sp>
      <p:pic>
        <p:nvPicPr>
          <p:cNvPr id="2" name="Picture 1" descr="Data Flow Diagram-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4" t="19650" r="18350" b="21965"/>
          <a:stretch/>
        </p:blipFill>
        <p:spPr>
          <a:xfrm>
            <a:off x="1490251" y="953620"/>
            <a:ext cx="6310900" cy="433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279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0"/>
            <a:ext cx="876300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Level 0 Diagram</a:t>
            </a:r>
          </a:p>
        </p:txBody>
      </p:sp>
      <p:pic>
        <p:nvPicPr>
          <p:cNvPr id="4" name="Picture 3" descr="Data Flow Diagram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2" t="11148" r="5209" b="18754"/>
          <a:stretch/>
        </p:blipFill>
        <p:spPr>
          <a:xfrm>
            <a:off x="945990" y="764521"/>
            <a:ext cx="7464225" cy="463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6475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0"/>
            <a:ext cx="876300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Level 1 Confirm Account </a:t>
            </a:r>
          </a:p>
        </p:txBody>
      </p:sp>
      <p:pic>
        <p:nvPicPr>
          <p:cNvPr id="2" name="Picture 1" descr="Data Flow Diagram-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6" t="12566" r="18434" b="17461"/>
          <a:stretch/>
        </p:blipFill>
        <p:spPr>
          <a:xfrm>
            <a:off x="2032003" y="879918"/>
            <a:ext cx="5279571" cy="444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575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0"/>
            <a:ext cx="8763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Confirm Account - Email User Level 2</a:t>
            </a:r>
          </a:p>
        </p:txBody>
      </p:sp>
      <p:pic>
        <p:nvPicPr>
          <p:cNvPr id="5" name="Picture 4" descr="Data Flow Diagram-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48" t="20106" r="24976" b="27778"/>
          <a:stretch/>
        </p:blipFill>
        <p:spPr>
          <a:xfrm>
            <a:off x="2431141" y="568844"/>
            <a:ext cx="4862285" cy="483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016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925280" y="11974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25280" y="6640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925280" y="17308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925280" y="33310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925280" y="38644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925280" y="43978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25280" y="609592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Introduction/ Problem Definition</a:t>
            </a:r>
            <a:endParaRPr lang="en-US" sz="3000" dirty="0"/>
          </a:p>
        </p:txBody>
      </p:sp>
      <p:sp>
        <p:nvSpPr>
          <p:cNvPr id="32" name="TextBox 31"/>
          <p:cNvSpPr txBox="1"/>
          <p:nvPr/>
        </p:nvSpPr>
        <p:spPr>
          <a:xfrm>
            <a:off x="925280" y="1153878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User </a:t>
            </a:r>
            <a:r>
              <a:rPr lang="en-US" sz="3000" dirty="0">
                <a:cs typeface="Segoe UI"/>
              </a:rPr>
              <a:t>Case Narratives/ Requirements Inventory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25280" y="1676392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Testing</a:t>
            </a:r>
            <a:endParaRPr lang="en-US" sz="3000" dirty="0">
              <a:cs typeface="Segoe U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25280" y="3799106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i="1" u="sng" dirty="0">
                <a:cs typeface="Segoe UI"/>
              </a:rPr>
              <a:t>Development Environment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25280" y="4365164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cs typeface="Segoe UI"/>
              </a:rPr>
              <a:t>Prototypes </a:t>
            </a:r>
            <a:endParaRPr lang="en-US" sz="3000" dirty="0" smtClean="0">
              <a:cs typeface="Segoe UI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81000" y="-174176"/>
            <a:ext cx="8763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Agenda</a:t>
            </a:r>
            <a:endParaRPr lang="en-US" sz="5400" b="1" cap="none" spc="0" dirty="0">
              <a:ln w="900" cmpd="sng">
                <a:solidFill>
                  <a:srgbClr val="0C51A4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101600" dist="76200" dir="5400000">
                  <a:srgbClr val="0C51A4">
                    <a:alpha val="74000"/>
                  </a:srgbClr>
                </a:inn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25280" y="49312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925280" y="4844134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What </a:t>
            </a:r>
            <a:r>
              <a:rPr lang="en-US" sz="3000" dirty="0">
                <a:cs typeface="Segoe UI"/>
              </a:rPr>
              <a:t>is next for our </a:t>
            </a:r>
            <a:r>
              <a:rPr lang="en-US" sz="3000" dirty="0" smtClean="0">
                <a:cs typeface="Segoe UI"/>
              </a:rPr>
              <a:t>project</a:t>
            </a:r>
            <a:endParaRPr lang="en-US" sz="3000" dirty="0">
              <a:cs typeface="Segoe UI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25280" y="27976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925280" y="22642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925280" y="3271550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cs typeface="Segoe UI"/>
              </a:rPr>
              <a:t>Website Map / Data Flow Diagrams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25280" y="2220676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Data Design</a:t>
            </a:r>
            <a:endParaRPr lang="en-US" sz="3000" dirty="0">
              <a:cs typeface="Segoe U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25280" y="2755250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UML </a:t>
            </a:r>
            <a:r>
              <a:rPr lang="en-US" sz="3000" dirty="0">
                <a:cs typeface="Segoe UI"/>
              </a:rPr>
              <a:t>User Case Diagrams</a:t>
            </a:r>
          </a:p>
        </p:txBody>
      </p:sp>
    </p:spTree>
    <p:extLst>
      <p:ext uri="{BB962C8B-B14F-4D97-AF65-F5344CB8AC3E}">
        <p14:creationId xmlns:p14="http://schemas.microsoft.com/office/powerpoint/2010/main" val="463421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-38874"/>
            <a:ext cx="8763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Deployment Diagram </a:t>
            </a:r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293" y="906780"/>
            <a:ext cx="6433311" cy="43023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622586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925280" y="11974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25280" y="6640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925280" y="17308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925280" y="33310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925280" y="38644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925280" y="43978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25280" y="609592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Introduction/ Problem Definition</a:t>
            </a:r>
            <a:endParaRPr lang="en-US" sz="3000" dirty="0"/>
          </a:p>
        </p:txBody>
      </p:sp>
      <p:sp>
        <p:nvSpPr>
          <p:cNvPr id="32" name="TextBox 31"/>
          <p:cNvSpPr txBox="1"/>
          <p:nvPr/>
        </p:nvSpPr>
        <p:spPr>
          <a:xfrm>
            <a:off x="925280" y="1153878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User </a:t>
            </a:r>
            <a:r>
              <a:rPr lang="en-US" sz="3000" dirty="0">
                <a:cs typeface="Segoe UI"/>
              </a:rPr>
              <a:t>Case Narratives/ Requirements Inventory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25280" y="1676392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Testing</a:t>
            </a:r>
            <a:endParaRPr lang="en-US" sz="3000" dirty="0">
              <a:cs typeface="Segoe U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25280" y="3799106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cs typeface="Segoe UI"/>
              </a:rPr>
              <a:t>Development Environment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25280" y="4365164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i="1" u="sng" dirty="0">
                <a:cs typeface="Segoe UI"/>
              </a:rPr>
              <a:t>Prototypes </a:t>
            </a:r>
            <a:endParaRPr lang="en-US" sz="3000" i="1" u="sng" dirty="0" smtClean="0">
              <a:cs typeface="Segoe UI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81000" y="-174176"/>
            <a:ext cx="8763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Agenda</a:t>
            </a:r>
            <a:endParaRPr lang="en-US" sz="5400" b="1" cap="none" spc="0" dirty="0">
              <a:ln w="900" cmpd="sng">
                <a:solidFill>
                  <a:srgbClr val="0C51A4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101600" dist="76200" dir="5400000">
                  <a:srgbClr val="0C51A4">
                    <a:alpha val="74000"/>
                  </a:srgbClr>
                </a:inn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25280" y="49312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925280" y="4844134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What </a:t>
            </a:r>
            <a:r>
              <a:rPr lang="en-US" sz="3000" dirty="0">
                <a:cs typeface="Segoe UI"/>
              </a:rPr>
              <a:t>is next for our </a:t>
            </a:r>
            <a:r>
              <a:rPr lang="en-US" sz="3000" dirty="0" smtClean="0">
                <a:cs typeface="Segoe UI"/>
              </a:rPr>
              <a:t>project</a:t>
            </a:r>
            <a:endParaRPr lang="en-US" sz="3000" dirty="0">
              <a:cs typeface="Segoe UI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25280" y="27976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925280" y="22642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925280" y="3271550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cs typeface="Segoe UI"/>
              </a:rPr>
              <a:t>Website Map / Data Flow Diagrams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25280" y="2220676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Data Design</a:t>
            </a:r>
            <a:endParaRPr lang="en-US" sz="3000" dirty="0">
              <a:cs typeface="Segoe U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25280" y="2755250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UML </a:t>
            </a:r>
            <a:r>
              <a:rPr lang="en-US" sz="3000" dirty="0">
                <a:cs typeface="Segoe UI"/>
              </a:rPr>
              <a:t>User Case Diagrams</a:t>
            </a:r>
          </a:p>
        </p:txBody>
      </p:sp>
    </p:spTree>
    <p:extLst>
      <p:ext uri="{BB962C8B-B14F-4D97-AF65-F5344CB8AC3E}">
        <p14:creationId xmlns:p14="http://schemas.microsoft.com/office/powerpoint/2010/main" val="463421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000" y="-145144"/>
            <a:ext cx="87630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Login Tab</a:t>
            </a:r>
            <a:endParaRPr lang="en-US" sz="72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332" y="808963"/>
            <a:ext cx="4430336" cy="4820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27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000" y="-145144"/>
            <a:ext cx="87630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Login Tab</a:t>
            </a:r>
            <a:endParaRPr lang="en-US" sz="72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588" y="808964"/>
            <a:ext cx="4245824" cy="466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98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000" y="0"/>
            <a:ext cx="8763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Introduction</a:t>
            </a:r>
            <a:endParaRPr lang="en-US" sz="72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0" y="1342072"/>
            <a:ext cx="334444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/>
              <a:t>Zachary Witter</a:t>
            </a:r>
          </a:p>
          <a:p>
            <a:pPr algn="ctr"/>
            <a:r>
              <a:rPr lang="en-US" sz="2800" dirty="0" smtClean="0"/>
              <a:t>Team Leader</a:t>
            </a:r>
          </a:p>
          <a:p>
            <a:pPr algn="ctr"/>
            <a:endParaRPr lang="en-US" sz="3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371600" y="2524539"/>
            <a:ext cx="211198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/>
              <a:t>Dustin Clark</a:t>
            </a:r>
          </a:p>
          <a:p>
            <a:pPr algn="ctr"/>
            <a:r>
              <a:rPr lang="en-US" sz="2800" dirty="0" smtClean="0"/>
              <a:t>Webmaster</a:t>
            </a:r>
          </a:p>
          <a:p>
            <a:pPr algn="ctr"/>
            <a:endParaRPr lang="en-US" sz="3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232775" y="4001867"/>
            <a:ext cx="245246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/>
              <a:t>Devin Hurley</a:t>
            </a:r>
          </a:p>
          <a:p>
            <a:pPr algn="ctr"/>
            <a:r>
              <a:rPr lang="en-US" sz="2800" dirty="0" smtClean="0"/>
              <a:t>Lead Developer</a:t>
            </a:r>
          </a:p>
          <a:p>
            <a:pPr algn="ctr"/>
            <a:endParaRPr lang="en-US" sz="3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5791200" y="4001867"/>
            <a:ext cx="224709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/>
              <a:t>Chan Tran</a:t>
            </a:r>
          </a:p>
          <a:p>
            <a:pPr algn="ctr"/>
            <a:r>
              <a:rPr lang="en-US" sz="2800" dirty="0" smtClean="0"/>
              <a:t>Data Scientist </a:t>
            </a:r>
          </a:p>
          <a:p>
            <a:pPr algn="ctr"/>
            <a:endParaRPr lang="en-US" sz="3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105400" y="2524539"/>
            <a:ext cx="363400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/>
              <a:t>Josh </a:t>
            </a:r>
            <a:r>
              <a:rPr lang="en-US" sz="3000" b="1" dirty="0" err="1" smtClean="0"/>
              <a:t>Tomaszewski</a:t>
            </a:r>
            <a:endParaRPr lang="en-US" sz="3000" b="1" dirty="0" smtClean="0"/>
          </a:p>
          <a:p>
            <a:pPr algn="ctr"/>
            <a:r>
              <a:rPr lang="en-US" sz="2800" dirty="0" smtClean="0"/>
              <a:t>Database Administrator</a:t>
            </a:r>
          </a:p>
          <a:p>
            <a:pPr algn="ctr"/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2067681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000" y="-145144"/>
            <a:ext cx="87630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Admin Homepage</a:t>
            </a:r>
            <a:endParaRPr lang="en-US" sz="72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13817" y="790820"/>
            <a:ext cx="4114800" cy="458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367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000" y="-145144"/>
            <a:ext cx="87630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Member Homepage</a:t>
            </a:r>
            <a:endParaRPr lang="en-US" sz="72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7" name="Picture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01356" y="808963"/>
            <a:ext cx="4114800" cy="452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31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000" y="-145144"/>
            <a:ext cx="87630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Non-Member Homepage</a:t>
            </a:r>
            <a:endParaRPr lang="en-US" sz="72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578" y="808963"/>
            <a:ext cx="4317844" cy="472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485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000" y="-145144"/>
            <a:ext cx="87630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Event Tab</a:t>
            </a:r>
            <a:endParaRPr lang="en-US" sz="72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8229" y="754534"/>
            <a:ext cx="4503057" cy="46606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1927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000" y="-145144"/>
            <a:ext cx="87630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Create Event Tab</a:t>
            </a:r>
            <a:endParaRPr lang="en-US" sz="72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371" y="808963"/>
            <a:ext cx="4865915" cy="45431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1927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000" y="-145144"/>
            <a:ext cx="87630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Search Member Tab</a:t>
            </a:r>
            <a:endParaRPr lang="en-US" sz="72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086" y="689428"/>
            <a:ext cx="4466771" cy="46445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1927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000" y="-145144"/>
            <a:ext cx="87630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Directions Tab</a:t>
            </a:r>
            <a:endParaRPr lang="en-US" sz="72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086" y="772677"/>
            <a:ext cx="4920343" cy="45613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1927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000" y="-145144"/>
            <a:ext cx="87630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Plan Trip Tab</a:t>
            </a:r>
            <a:endParaRPr lang="en-US" sz="72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228" y="718248"/>
            <a:ext cx="4920343" cy="47351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1927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000" y="-145144"/>
            <a:ext cx="87630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Edit Profile Tab</a:t>
            </a:r>
            <a:endParaRPr lang="en-US" sz="72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943" y="707572"/>
            <a:ext cx="4593771" cy="46931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1927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000" y="-145144"/>
            <a:ext cx="87630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Edit Shoutout Privacy Tab</a:t>
            </a:r>
            <a:endParaRPr lang="en-US" sz="72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529" y="707572"/>
            <a:ext cx="4769758" cy="4699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1927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>
                <a:latin typeface="+mn-lt"/>
              </a:rPr>
              <a:t>Difficult to find other forum members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+mn-lt"/>
              </a:rPr>
              <a:t>Current system is time consuming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+mn-lt"/>
              </a:rPr>
              <a:t>Forum members can not add their own data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latin typeface="+mn-lt"/>
              </a:rPr>
              <a:t>Intuitive implementation needed</a:t>
            </a:r>
            <a:endParaRPr lang="en-US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1000" y="0"/>
            <a:ext cx="8763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Problem Definition</a:t>
            </a:r>
            <a:endParaRPr lang="en-US" sz="72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96104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925280" y="11974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25280" y="6640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925280" y="17308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925280" y="33310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925280" y="38644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925280" y="43978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25280" y="609592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Introduction/ Problem Definition</a:t>
            </a:r>
            <a:endParaRPr lang="en-US" sz="3000" dirty="0"/>
          </a:p>
        </p:txBody>
      </p:sp>
      <p:sp>
        <p:nvSpPr>
          <p:cNvPr id="32" name="TextBox 31"/>
          <p:cNvSpPr txBox="1"/>
          <p:nvPr/>
        </p:nvSpPr>
        <p:spPr>
          <a:xfrm>
            <a:off x="925280" y="1153878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User </a:t>
            </a:r>
            <a:r>
              <a:rPr lang="en-US" sz="3000" dirty="0">
                <a:cs typeface="Segoe UI"/>
              </a:rPr>
              <a:t>Case Narratives/ Requirements Inventory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25280" y="1676392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Testing</a:t>
            </a:r>
            <a:endParaRPr lang="en-US" sz="3000" dirty="0">
              <a:cs typeface="Segoe U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25280" y="3799106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cs typeface="Segoe UI"/>
              </a:rPr>
              <a:t>Development Environment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25280" y="4365164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cs typeface="Segoe UI"/>
              </a:rPr>
              <a:t>Prototypes </a:t>
            </a:r>
            <a:endParaRPr lang="en-US" sz="3000" dirty="0" smtClean="0">
              <a:cs typeface="Segoe UI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81000" y="-174176"/>
            <a:ext cx="8763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Agenda</a:t>
            </a:r>
            <a:endParaRPr lang="en-US" sz="5400" b="1" cap="none" spc="0" dirty="0">
              <a:ln w="900" cmpd="sng">
                <a:solidFill>
                  <a:srgbClr val="0C51A4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101600" dist="76200" dir="5400000">
                  <a:srgbClr val="0C51A4">
                    <a:alpha val="74000"/>
                  </a:srgbClr>
                </a:inn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25280" y="49312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925280" y="4844134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i="1" u="sng" dirty="0" smtClean="0">
                <a:cs typeface="Segoe UI"/>
              </a:rPr>
              <a:t>What </a:t>
            </a:r>
            <a:r>
              <a:rPr lang="en-US" sz="3000" i="1" u="sng" dirty="0">
                <a:cs typeface="Segoe UI"/>
              </a:rPr>
              <a:t>is next for our </a:t>
            </a:r>
            <a:r>
              <a:rPr lang="en-US" sz="3000" i="1" u="sng" dirty="0" smtClean="0">
                <a:cs typeface="Segoe UI"/>
              </a:rPr>
              <a:t>project</a:t>
            </a:r>
            <a:endParaRPr lang="en-US" sz="3000" i="1" u="sng" dirty="0">
              <a:cs typeface="Segoe UI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25280" y="27976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925280" y="22642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925280" y="3271550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cs typeface="Segoe UI"/>
              </a:rPr>
              <a:t>Website Map / Data Flow Diagrams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25280" y="2220676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Data Design</a:t>
            </a:r>
            <a:endParaRPr lang="en-US" sz="3000" dirty="0">
              <a:cs typeface="Segoe U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25280" y="2755250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UML </a:t>
            </a:r>
            <a:r>
              <a:rPr lang="en-US" sz="3000" dirty="0">
                <a:cs typeface="Segoe UI"/>
              </a:rPr>
              <a:t>User Case Diagrams</a:t>
            </a:r>
          </a:p>
        </p:txBody>
      </p:sp>
    </p:spTree>
    <p:extLst>
      <p:ext uri="{BB962C8B-B14F-4D97-AF65-F5344CB8AC3E}">
        <p14:creationId xmlns:p14="http://schemas.microsoft.com/office/powerpoint/2010/main" val="463421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81000" y="0"/>
            <a:ext cx="876300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 is Next?</a:t>
            </a:r>
          </a:p>
        </p:txBody>
      </p:sp>
      <p:grpSp>
        <p:nvGrpSpPr>
          <p:cNvPr id="70" name="Group 69"/>
          <p:cNvGrpSpPr/>
          <p:nvPr/>
        </p:nvGrpSpPr>
        <p:grpSpPr>
          <a:xfrm>
            <a:off x="0" y="861775"/>
            <a:ext cx="9464842" cy="4806436"/>
            <a:chOff x="0" y="1850865"/>
            <a:chExt cx="8875059" cy="3296435"/>
          </a:xfrm>
        </p:grpSpPr>
        <p:pic>
          <p:nvPicPr>
            <p:cNvPr id="50" name="Picture 49" descr="Timeline3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126" b="20808"/>
            <a:stretch/>
          </p:blipFill>
          <p:spPr>
            <a:xfrm>
              <a:off x="0" y="1850865"/>
              <a:ext cx="8875059" cy="3296435"/>
            </a:xfrm>
            <a:prstGeom prst="rect">
              <a:avLst/>
            </a:prstGeom>
          </p:spPr>
        </p:pic>
        <p:pic>
          <p:nvPicPr>
            <p:cNvPr id="55" name="Picture 54" descr="Timeline3.pd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07" t="69361" r="45716" b="25181"/>
            <a:stretch/>
          </p:blipFill>
          <p:spPr>
            <a:xfrm>
              <a:off x="4865131" y="4479194"/>
              <a:ext cx="140005" cy="374315"/>
            </a:xfrm>
            <a:prstGeom prst="rect">
              <a:avLst/>
            </a:prstGeom>
          </p:spPr>
        </p:pic>
        <p:pic>
          <p:nvPicPr>
            <p:cNvPr id="57" name="Picture 56" descr="Timeline3.pd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07" t="69361" r="45716" b="25181"/>
            <a:stretch/>
          </p:blipFill>
          <p:spPr>
            <a:xfrm>
              <a:off x="5062531" y="4479194"/>
              <a:ext cx="140005" cy="374315"/>
            </a:xfrm>
            <a:prstGeom prst="rect">
              <a:avLst/>
            </a:prstGeom>
          </p:spPr>
        </p:pic>
        <p:pic>
          <p:nvPicPr>
            <p:cNvPr id="58" name="Picture 57" descr="Timeline3.pdf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07" t="69361" r="45716" b="25181"/>
            <a:stretch/>
          </p:blipFill>
          <p:spPr>
            <a:xfrm>
              <a:off x="5247324" y="4481794"/>
              <a:ext cx="140005" cy="374315"/>
            </a:xfrm>
            <a:prstGeom prst="rect">
              <a:avLst/>
            </a:prstGeom>
          </p:spPr>
        </p:pic>
        <p:pic>
          <p:nvPicPr>
            <p:cNvPr id="59" name="Picture 58" descr="Timeline3.pdf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07" t="69361" r="45716" b="25181"/>
            <a:stretch/>
          </p:blipFill>
          <p:spPr>
            <a:xfrm>
              <a:off x="6374749" y="4479194"/>
              <a:ext cx="140005" cy="374315"/>
            </a:xfrm>
            <a:prstGeom prst="rect">
              <a:avLst/>
            </a:prstGeom>
          </p:spPr>
        </p:pic>
        <p:pic>
          <p:nvPicPr>
            <p:cNvPr id="60" name="Picture 59" descr="Timeline3.pdf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07" t="69361" r="45716" b="25181"/>
            <a:stretch/>
          </p:blipFill>
          <p:spPr>
            <a:xfrm>
              <a:off x="6569969" y="4479194"/>
              <a:ext cx="140005" cy="374315"/>
            </a:xfrm>
            <a:prstGeom prst="rect">
              <a:avLst/>
            </a:prstGeom>
          </p:spPr>
        </p:pic>
        <p:pic>
          <p:nvPicPr>
            <p:cNvPr id="61" name="Picture 60" descr="Timeline3.pdf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07" t="69361" r="45716" b="25181"/>
            <a:stretch/>
          </p:blipFill>
          <p:spPr>
            <a:xfrm>
              <a:off x="5447331" y="4484194"/>
              <a:ext cx="140005" cy="374315"/>
            </a:xfrm>
            <a:prstGeom prst="rect">
              <a:avLst/>
            </a:prstGeom>
          </p:spPr>
        </p:pic>
        <p:pic>
          <p:nvPicPr>
            <p:cNvPr id="62" name="Picture 61" descr="Timeline3.pdf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07" t="69361" r="45716" b="25181"/>
            <a:stretch/>
          </p:blipFill>
          <p:spPr>
            <a:xfrm>
              <a:off x="5642337" y="4484194"/>
              <a:ext cx="140005" cy="374315"/>
            </a:xfrm>
            <a:prstGeom prst="rect">
              <a:avLst/>
            </a:prstGeom>
          </p:spPr>
        </p:pic>
        <p:pic>
          <p:nvPicPr>
            <p:cNvPr id="63" name="Picture 62" descr="Timeline3.pdf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07" t="69361" r="45716" b="25181"/>
            <a:stretch/>
          </p:blipFill>
          <p:spPr>
            <a:xfrm>
              <a:off x="5842344" y="4479194"/>
              <a:ext cx="140005" cy="374315"/>
            </a:xfrm>
            <a:prstGeom prst="rect">
              <a:avLst/>
            </a:prstGeom>
          </p:spPr>
        </p:pic>
        <p:pic>
          <p:nvPicPr>
            <p:cNvPr id="64" name="Picture 63" descr="Timeline3.pdf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07" t="69361" r="45716" b="25181"/>
            <a:stretch/>
          </p:blipFill>
          <p:spPr>
            <a:xfrm>
              <a:off x="6027557" y="4479194"/>
              <a:ext cx="140005" cy="374315"/>
            </a:xfrm>
            <a:prstGeom prst="rect">
              <a:avLst/>
            </a:prstGeom>
          </p:spPr>
        </p:pic>
        <p:pic>
          <p:nvPicPr>
            <p:cNvPr id="65" name="Picture 64" descr="Timeline3.pdf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07" t="69361" r="45716" b="25181"/>
            <a:stretch/>
          </p:blipFill>
          <p:spPr>
            <a:xfrm>
              <a:off x="6204955" y="4479194"/>
              <a:ext cx="140005" cy="374315"/>
            </a:xfrm>
            <a:prstGeom prst="rect">
              <a:avLst/>
            </a:prstGeom>
          </p:spPr>
        </p:pic>
        <p:pic>
          <p:nvPicPr>
            <p:cNvPr id="66" name="Picture 65" descr="Timeline3.pdf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07" t="69361" r="45716" b="25181"/>
            <a:stretch/>
          </p:blipFill>
          <p:spPr>
            <a:xfrm>
              <a:off x="6750182" y="4471794"/>
              <a:ext cx="140005" cy="374315"/>
            </a:xfrm>
            <a:prstGeom prst="rect">
              <a:avLst/>
            </a:prstGeom>
          </p:spPr>
        </p:pic>
        <p:pic>
          <p:nvPicPr>
            <p:cNvPr id="67" name="Picture 66" descr="Timeline3.pdf"/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07" t="69361" r="45716" b="25181"/>
            <a:stretch/>
          </p:blipFill>
          <p:spPr>
            <a:xfrm>
              <a:off x="6945188" y="4471794"/>
              <a:ext cx="140005" cy="374315"/>
            </a:xfrm>
            <a:prstGeom prst="rect">
              <a:avLst/>
            </a:prstGeom>
          </p:spPr>
        </p:pic>
        <p:pic>
          <p:nvPicPr>
            <p:cNvPr id="68" name="Picture 67" descr="Timeline3.pdf"/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07" t="69361" r="45716" b="25181"/>
            <a:stretch/>
          </p:blipFill>
          <p:spPr>
            <a:xfrm>
              <a:off x="7135193" y="4471794"/>
              <a:ext cx="140005" cy="374315"/>
            </a:xfrm>
            <a:prstGeom prst="rect">
              <a:avLst/>
            </a:prstGeom>
          </p:spPr>
        </p:pic>
        <p:pic>
          <p:nvPicPr>
            <p:cNvPr id="69" name="Picture 68" descr="Timeline3.pdf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07" t="69361" r="45716" b="25181"/>
            <a:stretch/>
          </p:blipFill>
          <p:spPr>
            <a:xfrm>
              <a:off x="7332733" y="4471794"/>
              <a:ext cx="140005" cy="374315"/>
            </a:xfrm>
            <a:prstGeom prst="rect">
              <a:avLst/>
            </a:prstGeom>
          </p:spPr>
        </p:pic>
      </p:grpSp>
      <p:pic>
        <p:nvPicPr>
          <p:cNvPr id="5" name="Picture 4"/>
          <p:cNvPicPr/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8"/>
          <a:stretch>
            <a:fillRect/>
          </a:stretch>
        </p:blipFill>
        <p:spPr>
          <a:xfrm>
            <a:off x="8171231" y="1916537"/>
            <a:ext cx="972769" cy="331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001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81002" y="0"/>
            <a:ext cx="7916692" cy="1200329"/>
          </a:xfrm>
          <a:prstGeom prst="rect">
            <a:avLst/>
          </a:prstGeom>
          <a:noFill/>
          <a:effectLst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Acknowledgements</a:t>
            </a:r>
            <a:endParaRPr lang="en-US" sz="72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94354" y="1965278"/>
            <a:ext cx="550098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 smtClean="0"/>
              <a:t>Dr. </a:t>
            </a:r>
            <a:r>
              <a:rPr lang="en-US" sz="3100" dirty="0" err="1" smtClean="0"/>
              <a:t>Timoth</a:t>
            </a:r>
            <a:r>
              <a:rPr lang="en-US" sz="3100" dirty="0" smtClean="0"/>
              <a:t> Lederman</a:t>
            </a:r>
          </a:p>
          <a:p>
            <a:pPr algn="ctr"/>
            <a:r>
              <a:rPr lang="en-US" sz="3100" dirty="0" smtClean="0"/>
              <a:t>Dr</a:t>
            </a:r>
            <a:r>
              <a:rPr lang="en-US" sz="3100" dirty="0"/>
              <a:t>. Darren </a:t>
            </a:r>
            <a:r>
              <a:rPr lang="en-US" sz="3100" dirty="0" smtClean="0"/>
              <a:t>Lim</a:t>
            </a:r>
          </a:p>
          <a:p>
            <a:pPr algn="ctr"/>
            <a:r>
              <a:rPr lang="en-US" sz="3100" dirty="0" smtClean="0"/>
              <a:t>Dr. </a:t>
            </a:r>
            <a:r>
              <a:rPr lang="en-US" sz="3100" dirty="0"/>
              <a:t>Meg </a:t>
            </a:r>
            <a:r>
              <a:rPr lang="en-US" sz="3100" dirty="0" err="1"/>
              <a:t>Fryling</a:t>
            </a:r>
            <a:endParaRPr lang="en-US" sz="3100" dirty="0"/>
          </a:p>
          <a:p>
            <a:pPr algn="ctr"/>
            <a:r>
              <a:rPr lang="en-US" sz="3100" dirty="0" smtClean="0"/>
              <a:t>Software Engineering Class</a:t>
            </a:r>
            <a:endParaRPr lang="en-US" sz="3100" dirty="0"/>
          </a:p>
        </p:txBody>
      </p:sp>
    </p:spTree>
    <p:extLst>
      <p:ext uri="{BB962C8B-B14F-4D97-AF65-F5344CB8AC3E}">
        <p14:creationId xmlns:p14="http://schemas.microsoft.com/office/powerpoint/2010/main" val="1156138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81000" y="0"/>
            <a:ext cx="8763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Current Status</a:t>
            </a:r>
          </a:p>
        </p:txBody>
      </p:sp>
      <p:pic>
        <p:nvPicPr>
          <p:cNvPr id="31746" name="Picture 2" descr="Mod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8950" y="1003533"/>
            <a:ext cx="6716486" cy="4419192"/>
          </a:xfrm>
          <a:prstGeom prst="rect">
            <a:avLst/>
          </a:prstGeom>
          <a:noFill/>
        </p:spPr>
      </p:pic>
      <p:sp>
        <p:nvSpPr>
          <p:cNvPr id="7" name="Rounded Rectangle 6"/>
          <p:cNvSpPr/>
          <p:nvPr/>
        </p:nvSpPr>
        <p:spPr>
          <a:xfrm>
            <a:off x="3309265" y="2616207"/>
            <a:ext cx="1556657" cy="838200"/>
          </a:xfrm>
          <a:prstGeom prst="roundRect">
            <a:avLst/>
          </a:prstGeom>
          <a:noFill/>
          <a:ln w="762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431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925280" y="11974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925280" y="6640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925280" y="17308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925280" y="33310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/>
        </p:nvSpPr>
        <p:spPr>
          <a:xfrm>
            <a:off x="925280" y="38644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925280" y="43978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925280" y="609592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Introduction/ Problem Definition</a:t>
            </a:r>
            <a:endParaRPr lang="en-US" sz="3000" dirty="0"/>
          </a:p>
        </p:txBody>
      </p:sp>
      <p:sp>
        <p:nvSpPr>
          <p:cNvPr id="32" name="TextBox 31"/>
          <p:cNvSpPr txBox="1"/>
          <p:nvPr/>
        </p:nvSpPr>
        <p:spPr>
          <a:xfrm>
            <a:off x="925280" y="1153878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i="1" u="sng" dirty="0" smtClean="0">
                <a:cs typeface="Segoe UI"/>
              </a:rPr>
              <a:t>User </a:t>
            </a:r>
            <a:r>
              <a:rPr lang="en-US" sz="3000" i="1" u="sng" dirty="0">
                <a:cs typeface="Segoe UI"/>
              </a:rPr>
              <a:t>Case Narratives/ Requirements Inventory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925280" y="1676392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Testing</a:t>
            </a:r>
            <a:endParaRPr lang="en-US" sz="3000" dirty="0">
              <a:cs typeface="Segoe UI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25280" y="3799106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cs typeface="Segoe UI"/>
              </a:rPr>
              <a:t>Development Environment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925280" y="4365164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cs typeface="Segoe UI"/>
              </a:rPr>
              <a:t>Prototypes </a:t>
            </a:r>
            <a:endParaRPr lang="en-US" sz="3000" dirty="0" smtClean="0">
              <a:cs typeface="Segoe UI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81000" y="-174176"/>
            <a:ext cx="8763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Agenda</a:t>
            </a:r>
            <a:endParaRPr lang="en-US" sz="5400" b="1" cap="none" spc="0" dirty="0">
              <a:ln w="900" cmpd="sng">
                <a:solidFill>
                  <a:srgbClr val="0C51A4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innerShdw blurRad="101600" dist="76200" dir="5400000">
                  <a:srgbClr val="0C51A4">
                    <a:alpha val="74000"/>
                  </a:srgbClr>
                </a:innerShdw>
              </a:effectLst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925280" y="49312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925280" y="4844134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What </a:t>
            </a:r>
            <a:r>
              <a:rPr lang="en-US" sz="3000" dirty="0">
                <a:cs typeface="Segoe UI"/>
              </a:rPr>
              <a:t>is next for our </a:t>
            </a:r>
            <a:r>
              <a:rPr lang="en-US" sz="3000" dirty="0" smtClean="0">
                <a:cs typeface="Segoe UI"/>
              </a:rPr>
              <a:t>project</a:t>
            </a:r>
            <a:endParaRPr lang="en-US" sz="3000" dirty="0">
              <a:cs typeface="Segoe UI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25280" y="27976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925280" y="2264220"/>
            <a:ext cx="7685320" cy="457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925280" y="3271550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cs typeface="Segoe UI"/>
              </a:rPr>
              <a:t>Website Map / Data Flow Diagrams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25280" y="2220676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Data Design</a:t>
            </a:r>
            <a:endParaRPr lang="en-US" sz="3000" dirty="0">
              <a:cs typeface="Segoe UI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925280" y="2755250"/>
            <a:ext cx="76853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cs typeface="Segoe UI"/>
              </a:rPr>
              <a:t>UML </a:t>
            </a:r>
            <a:r>
              <a:rPr lang="en-US" sz="3000" dirty="0">
                <a:cs typeface="Segoe UI"/>
              </a:rPr>
              <a:t>User Case Diagrams</a:t>
            </a:r>
          </a:p>
        </p:txBody>
      </p:sp>
    </p:spTree>
    <p:extLst>
      <p:ext uri="{BB962C8B-B14F-4D97-AF65-F5344CB8AC3E}">
        <p14:creationId xmlns:p14="http://schemas.microsoft.com/office/powerpoint/2010/main" val="463421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Web </a:t>
            </a:r>
            <a:r>
              <a:rPr lang="en-US" dirty="0"/>
              <a:t>surfer.</a:t>
            </a:r>
          </a:p>
          <a:p>
            <a:r>
              <a:rPr lang="en-US" dirty="0" smtClean="0"/>
              <a:t>Register </a:t>
            </a:r>
            <a:r>
              <a:rPr lang="en-US" dirty="0"/>
              <a:t>for </a:t>
            </a:r>
            <a:r>
              <a:rPr lang="en-US" dirty="0" err="1"/>
              <a:t>oldGMCtrucks.com</a:t>
            </a:r>
            <a:r>
              <a:rPr lang="en-US" dirty="0"/>
              <a:t> account.</a:t>
            </a:r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381000" y="0"/>
            <a:ext cx="8763000" cy="93871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Non-</a:t>
            </a:r>
            <a:r>
              <a:rPr lang="en-US" sz="55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oldGMCtrucks</a:t>
            </a:r>
            <a:r>
              <a:rPr lang="en-US" sz="55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Member</a:t>
            </a:r>
          </a:p>
        </p:txBody>
      </p:sp>
    </p:spTree>
    <p:extLst>
      <p:ext uri="{BB962C8B-B14F-4D97-AF65-F5344CB8AC3E}">
        <p14:creationId xmlns:p14="http://schemas.microsoft.com/office/powerpoint/2010/main" val="1031305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Member </a:t>
            </a:r>
            <a:r>
              <a:rPr lang="en-US" dirty="0"/>
              <a:t>of </a:t>
            </a:r>
            <a:r>
              <a:rPr lang="en-US" dirty="0" err="1"/>
              <a:t>oldGMCtrucks.com</a:t>
            </a:r>
            <a:r>
              <a:rPr lang="en-US" dirty="0"/>
              <a:t> discussion </a:t>
            </a:r>
            <a:r>
              <a:rPr lang="en-US" dirty="0" smtClean="0"/>
              <a:t>board.</a:t>
            </a:r>
            <a:endParaRPr lang="en-US" dirty="0"/>
          </a:p>
          <a:p>
            <a:r>
              <a:rPr lang="en-US" dirty="0" smtClean="0"/>
              <a:t>Can </a:t>
            </a:r>
            <a:r>
              <a:rPr lang="en-US" dirty="0"/>
              <a:t>sign up for an account on the </a:t>
            </a:r>
            <a:r>
              <a:rPr lang="en-US" dirty="0" err="1"/>
              <a:t>oldGMCtrucks</a:t>
            </a:r>
            <a:r>
              <a:rPr lang="en-US" dirty="0"/>
              <a:t> Mapper.</a:t>
            </a:r>
          </a:p>
          <a:p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381000" y="0"/>
            <a:ext cx="8763000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0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oldGMCtrucks</a:t>
            </a:r>
            <a:r>
              <a:rPr lang="en-US" sz="5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Forum Member</a:t>
            </a:r>
          </a:p>
        </p:txBody>
      </p:sp>
    </p:spTree>
    <p:extLst>
      <p:ext uri="{BB962C8B-B14F-4D97-AF65-F5344CB8AC3E}">
        <p14:creationId xmlns:p14="http://schemas.microsoft.com/office/powerpoint/2010/main" val="1031305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1368</Words>
  <Application>Microsoft Macintosh PowerPoint</Application>
  <PresentationFormat>On-screen Show (4:3)</PresentationFormat>
  <Paragraphs>472</Paragraphs>
  <Slides>52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Devin Hurley</dc:creator>
  <cp:lastModifiedBy>Josh Tomaszewski</cp:lastModifiedBy>
  <cp:revision>76</cp:revision>
  <dcterms:created xsi:type="dcterms:W3CDTF">2013-10-25T15:51:19Z</dcterms:created>
  <dcterms:modified xsi:type="dcterms:W3CDTF">2013-12-02T03:37:58Z</dcterms:modified>
</cp:coreProperties>
</file>