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Average"/>
      <p:regular r:id="rId26"/>
    </p:embeddedFont>
    <p:embeddedFont>
      <p:font typeface="Oswald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Average-regular.fntdata"/><Relationship Id="rId25" Type="http://schemas.openxmlformats.org/officeDocument/2006/relationships/slide" Target="slides/slide20.xml"/><Relationship Id="rId28" Type="http://schemas.openxmlformats.org/officeDocument/2006/relationships/font" Target="fonts/Oswald-bold.fntdata"/><Relationship Id="rId27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Shape 55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56" name="Shape 56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Shape 59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800"/>
            </a:lvl1pPr>
            <a:lvl2pPr lvl="1" rtl="0" algn="ctr">
              <a:spcBef>
                <a:spcPts val="0"/>
              </a:spcBef>
              <a:buSzPct val="100000"/>
              <a:defRPr sz="4800"/>
            </a:lvl2pPr>
            <a:lvl3pPr lvl="2" rtl="0" algn="ctr">
              <a:spcBef>
                <a:spcPts val="0"/>
              </a:spcBef>
              <a:buSzPct val="100000"/>
              <a:defRPr sz="4800"/>
            </a:lvl3pPr>
            <a:lvl4pPr lvl="3" rtl="0" algn="ctr">
              <a:spcBef>
                <a:spcPts val="0"/>
              </a:spcBef>
              <a:buSzPct val="100000"/>
              <a:defRPr sz="4800"/>
            </a:lvl4pPr>
            <a:lvl5pPr lvl="4" rtl="0" algn="ctr">
              <a:spcBef>
                <a:spcPts val="0"/>
              </a:spcBef>
              <a:buSzPct val="100000"/>
              <a:defRPr sz="4800"/>
            </a:lvl5pPr>
            <a:lvl6pPr lvl="5" rtl="0" algn="ctr">
              <a:spcBef>
                <a:spcPts val="0"/>
              </a:spcBef>
              <a:buSzPct val="100000"/>
              <a:defRPr sz="4800"/>
            </a:lvl6pPr>
            <a:lvl7pPr lvl="6" rtl="0" algn="ctr">
              <a:spcBef>
                <a:spcPts val="0"/>
              </a:spcBef>
              <a:buSzPct val="100000"/>
              <a:defRPr sz="4800"/>
            </a:lvl7pPr>
            <a:lvl8pPr lvl="7" rtl="0" algn="ctr">
              <a:spcBef>
                <a:spcPts val="0"/>
              </a:spcBef>
              <a:buSzPct val="100000"/>
              <a:defRPr sz="4800"/>
            </a:lvl8pPr>
            <a:lvl9pPr lvl="8"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72" name="Shape 7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86" name="Shape 8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" name="Shape 87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88" name="Shape 88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12000"/>
            </a:lvl1pPr>
            <a:lvl2pPr lvl="1" rtl="0" algn="ctr">
              <a:spcBef>
                <a:spcPts val="0"/>
              </a:spcBef>
              <a:buSzPct val="100000"/>
              <a:defRPr sz="12000"/>
            </a:lvl2pPr>
            <a:lvl3pPr lvl="2" rtl="0" algn="ctr">
              <a:spcBef>
                <a:spcPts val="0"/>
              </a:spcBef>
              <a:buSzPct val="100000"/>
              <a:defRPr sz="12000"/>
            </a:lvl3pPr>
            <a:lvl4pPr lvl="3" rtl="0" algn="ctr">
              <a:spcBef>
                <a:spcPts val="0"/>
              </a:spcBef>
              <a:buSzPct val="100000"/>
              <a:defRPr sz="12000"/>
            </a:lvl4pPr>
            <a:lvl5pPr lvl="4" rtl="0" algn="ctr">
              <a:spcBef>
                <a:spcPts val="0"/>
              </a:spcBef>
              <a:buSzPct val="100000"/>
              <a:defRPr sz="12000"/>
            </a:lvl5pPr>
            <a:lvl6pPr lvl="5" rtl="0" algn="ctr">
              <a:spcBef>
                <a:spcPts val="0"/>
              </a:spcBef>
              <a:buSzPct val="100000"/>
              <a:defRPr sz="12000"/>
            </a:lvl6pPr>
            <a:lvl7pPr lvl="6" rtl="0" algn="ctr">
              <a:spcBef>
                <a:spcPts val="0"/>
              </a:spcBef>
              <a:buSzPct val="100000"/>
              <a:defRPr sz="12000"/>
            </a:lvl7pPr>
            <a:lvl8pPr lvl="7" rtl="0" algn="ctr">
              <a:spcBef>
                <a:spcPts val="0"/>
              </a:spcBef>
              <a:buSzPct val="100000"/>
              <a:defRPr sz="12000"/>
            </a:lvl8pPr>
            <a:lvl9pPr lvl="8"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oraserv.cs.siena.edu/~perm_alphabit_soup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671257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Latham Fire 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671250" y="3174875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Sprint 4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Alphabit Soup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141300" y="439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Unit Test Cases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650" y="994599"/>
            <a:ext cx="8243900" cy="36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1571850"/>
            <a:ext cx="8520600" cy="199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7200"/>
              <a:t>Database Design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449125" y="90975"/>
            <a:ext cx="8383200" cy="32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ER Diagram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500112" y="-813675"/>
            <a:ext cx="4143775" cy="737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311700" y="102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Relational Schema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425" y="674724"/>
            <a:ext cx="6582874" cy="446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311687" y="-40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Sprint Burndown Chart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7425" y="595425"/>
            <a:ext cx="7169150" cy="454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/>
        </p:nvSpPr>
        <p:spPr>
          <a:xfrm>
            <a:off x="-12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Project Burndown Chart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224" y="572699"/>
            <a:ext cx="6851325" cy="450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186925" y="2712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Velocity Measurement</a:t>
            </a:r>
          </a:p>
        </p:txBody>
      </p:sp>
      <p:sp>
        <p:nvSpPr>
          <p:cNvPr id="200" name="Shape 200"/>
          <p:cNvSpPr txBox="1"/>
          <p:nvPr>
            <p:ph type="title"/>
          </p:nvPr>
        </p:nvSpPr>
        <p:spPr>
          <a:xfrm>
            <a:off x="410625" y="1352425"/>
            <a:ext cx="4090200" cy="306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Sprint Velocity:  35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l">
              <a:spcBef>
                <a:spcPts val="0"/>
              </a:spcBef>
              <a:buNone/>
            </a:pPr>
            <a:r>
              <a:rPr lang="en"/>
              <a:t>Project Velocity: 26.5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l">
              <a:spcBef>
                <a:spcPts val="0"/>
              </a:spcBef>
              <a:buNone/>
            </a:pPr>
            <a:r>
              <a:rPr lang="en"/>
              <a:t>	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4300" y="1666337"/>
            <a:ext cx="3863224" cy="257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DEMO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178025" y="1108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Sprint 4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284950" y="1838750"/>
            <a:ext cx="3999900" cy="2118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200">
                <a:solidFill>
                  <a:srgbClr val="FFFFFF"/>
                </a:solidFill>
              </a:rPr>
              <a:t>More SCRUM Meetings</a:t>
            </a:r>
          </a:p>
          <a:p>
            <a:pPr indent="-3683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200">
                <a:solidFill>
                  <a:srgbClr val="FFFFFF"/>
                </a:solidFill>
              </a:rPr>
              <a:t>Push code as is it’s completed, not waiting until the end of sprint</a:t>
            </a:r>
          </a:p>
          <a:p>
            <a:pPr indent="-3683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200">
                <a:solidFill>
                  <a:srgbClr val="FFFFFF"/>
                </a:solidFill>
              </a:rPr>
              <a:t>Improving communication among the team</a:t>
            </a:r>
          </a:p>
        </p:txBody>
      </p:sp>
      <p:sp>
        <p:nvSpPr>
          <p:cNvPr id="213" name="Shape 213"/>
          <p:cNvSpPr txBox="1"/>
          <p:nvPr>
            <p:ph type="title"/>
          </p:nvPr>
        </p:nvSpPr>
        <p:spPr>
          <a:xfrm>
            <a:off x="1434100" y="1184212"/>
            <a:ext cx="1701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u="sng"/>
              <a:t>Actions </a:t>
            </a:r>
          </a:p>
        </p:txBody>
      </p:sp>
      <p:sp>
        <p:nvSpPr>
          <p:cNvPr id="214" name="Shape 214"/>
          <p:cNvSpPr txBox="1"/>
          <p:nvPr>
            <p:ph type="title"/>
          </p:nvPr>
        </p:nvSpPr>
        <p:spPr>
          <a:xfrm>
            <a:off x="5659425" y="1184225"/>
            <a:ext cx="23433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u="sng"/>
              <a:t>Reflections 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4831125" y="1874400"/>
            <a:ext cx="3999900" cy="2724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195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100">
                <a:solidFill>
                  <a:srgbClr val="FFFFFF"/>
                </a:solidFill>
              </a:rPr>
              <a:t>Bugs are managed more efficiently pushing code as it’s completed</a:t>
            </a:r>
          </a:p>
          <a:p>
            <a:pPr indent="-36195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100">
                <a:solidFill>
                  <a:srgbClr val="FFFFFF"/>
                </a:solidFill>
              </a:rPr>
              <a:t>Tasks were being completed earlier, work was getting done faster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311700" y="1152475"/>
            <a:ext cx="79107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3000">
                <a:solidFill>
                  <a:srgbClr val="FFFFFF"/>
                </a:solidFill>
              </a:rPr>
              <a:t>Hold more thorough sprint retrospective </a:t>
            </a:r>
          </a:p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3000">
                <a:solidFill>
                  <a:srgbClr val="FFFFFF"/>
                </a:solidFill>
              </a:rPr>
              <a:t>Meet more as a team this last sprint to fill in any holes or minor changes </a:t>
            </a:r>
          </a:p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3000">
                <a:solidFill>
                  <a:srgbClr val="FFFFFF"/>
                </a:solidFill>
              </a:rPr>
              <a:t>Push ourselves on our final sprint</a:t>
            </a:r>
          </a:p>
        </p:txBody>
      </p:sp>
      <p:sp>
        <p:nvSpPr>
          <p:cNvPr id="221" name="Shape 221"/>
          <p:cNvSpPr txBox="1"/>
          <p:nvPr>
            <p:ph type="title"/>
          </p:nvPr>
        </p:nvSpPr>
        <p:spPr>
          <a:xfrm>
            <a:off x="186925" y="1375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Sprint 5 Actions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1235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Overview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179200"/>
            <a:ext cx="3975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3000">
                <a:solidFill>
                  <a:srgbClr val="FFFFFF"/>
                </a:solidFill>
              </a:rPr>
              <a:t>Web Application for Latham Fire Department</a:t>
            </a:r>
          </a:p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3000">
                <a:solidFill>
                  <a:srgbClr val="FFFFFF"/>
                </a:solidFill>
              </a:rPr>
              <a:t>Chiefs can quickly organize their fire trucks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2599" y="894876"/>
            <a:ext cx="3320200" cy="3353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311700" y="967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Feedback</a:t>
            </a: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311700" y="1027725"/>
            <a:ext cx="8059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</a:pPr>
            <a:r>
              <a:rPr lang="en" sz="2600">
                <a:solidFill>
                  <a:srgbClr val="FFFFFF"/>
                </a:solidFill>
              </a:rPr>
              <a:t>Little fixes to make here and there </a:t>
            </a: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</a:pPr>
            <a:r>
              <a:rPr lang="en" sz="2600">
                <a:solidFill>
                  <a:srgbClr val="FFFFFF"/>
                </a:solidFill>
              </a:rPr>
              <a:t>We’ve gotten far in the project </a:t>
            </a: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</a:pPr>
            <a:r>
              <a:rPr lang="en" sz="2600">
                <a:solidFill>
                  <a:srgbClr val="FFFFFF"/>
                </a:solidFill>
              </a:rPr>
              <a:t>Doing a good job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-36925"/>
            <a:ext cx="8315400" cy="80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/>
              <a:t>Deployment Diagram</a:t>
            </a:r>
            <a:r>
              <a:rPr lang="en" sz="4800"/>
              <a:t> 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7600" y="766475"/>
            <a:ext cx="5252874" cy="424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17046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7200"/>
              <a:t>User Stories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195475"/>
            <a:ext cx="4242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User Story 1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11700" y="1152475"/>
            <a:ext cx="4242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As an administrator,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I want to have to login to the system before using it,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So that the system is only available to those with login credentials. 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4661100" y="195475"/>
            <a:ext cx="437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Acceptance Criteria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4661100" y="1121575"/>
            <a:ext cx="4170300" cy="3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verage"/>
              <a:buChar char="●"/>
            </a:pPr>
            <a:r>
              <a:rPr lang="en" sz="24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The first page I am directed to is the login page when opening the application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verage"/>
              <a:buChar char="●"/>
            </a:pPr>
            <a:r>
              <a:rPr lang="en" sz="24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I must enter a valid username and password in order to gain access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213650" y="0"/>
            <a:ext cx="5358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Unit Test Cases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14933"/>
            <a:ext cx="9144000" cy="3913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311700" y="1152475"/>
            <a:ext cx="42783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As a user,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I want the application to be readable and uniform in appearance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So that I can easily manage and understand different pages of the application.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4893475" y="1098350"/>
            <a:ext cx="4018500" cy="38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verage"/>
              <a:buChar char="●"/>
            </a:pPr>
            <a:r>
              <a:rPr lang="en" sz="24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Application is responsive in different window sizes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verage"/>
              <a:buChar char="●"/>
            </a:pPr>
            <a:r>
              <a:rPr lang="en" sz="24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Navigation bar is accurate in pages it redirects me to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verage"/>
              <a:buChar char="●"/>
            </a:pPr>
            <a:r>
              <a:rPr lang="en" sz="24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Page headings and operations are obvious or clear </a:t>
            </a:r>
          </a:p>
        </p:txBody>
      </p:sp>
      <p:sp>
        <p:nvSpPr>
          <p:cNvPr id="144" name="Shape 144"/>
          <p:cNvSpPr txBox="1"/>
          <p:nvPr>
            <p:ph type="title"/>
          </p:nvPr>
        </p:nvSpPr>
        <p:spPr>
          <a:xfrm>
            <a:off x="311700" y="195475"/>
            <a:ext cx="4242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User Story 2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4661100" y="195475"/>
            <a:ext cx="437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Acceptance Criteria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204750" y="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Unit Test Cases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325" y="853850"/>
            <a:ext cx="8725350" cy="409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4580925" y="1152475"/>
            <a:ext cx="4242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7465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</a:pPr>
            <a:r>
              <a:rPr lang="en" sz="2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After I click submit, I can go to different web page and see the truck and firefighters I have submitted.</a:t>
            </a:r>
          </a:p>
        </p:txBody>
      </p:sp>
      <p:sp>
        <p:nvSpPr>
          <p:cNvPr id="157" name="Shape 157"/>
          <p:cNvSpPr txBox="1"/>
          <p:nvPr>
            <p:ph type="title"/>
          </p:nvPr>
        </p:nvSpPr>
        <p:spPr>
          <a:xfrm>
            <a:off x="311700" y="195475"/>
            <a:ext cx="4242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User Story 3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4661100" y="195475"/>
            <a:ext cx="437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Acceptance Criteria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1152475"/>
            <a:ext cx="4079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As an administrator,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I want trucks that have been submitted to display on a separate webpage,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So that firefighters are able to view trucks they are assigned to.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