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</p:sldIdLst>
  <p:sldSz cy="5143500" cx="9144000"/>
  <p:notesSz cx="6858000" cy="9144000"/>
  <p:embeddedFontLst>
    <p:embeddedFont>
      <p:font typeface="Average"/>
      <p:regular r:id="rId28"/>
    </p:embeddedFont>
    <p:embeddedFont>
      <p:font typeface="Oswald"/>
      <p:regular r:id="rId29"/>
      <p:bold r:id="rId3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font" Target="fonts/Average-regular.fntdata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Oswald-regular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0" Type="http://schemas.openxmlformats.org/officeDocument/2006/relationships/font" Target="fonts/Oswald-bold.fnt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Shape 5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Shape 11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Shape 12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Shape 12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This was a user story from our backlog last sprint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Shape 13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Shape 14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Shape 14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Shape 15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Shape 16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Shape 16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Shape 17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Shape 6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Shape 17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Shape 18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Shape 19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Shape 19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Shape 7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Shape 7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Shape 8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Shape 8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Shape 9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Shape 10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Shape 10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Shape 10"/>
          <p:cNvGrpSpPr/>
          <p:nvPr/>
        </p:nvGrpSpPr>
        <p:grpSpPr>
          <a:xfrm>
            <a:off x="4350278" y="2855377"/>
            <a:ext cx="443588" cy="105632"/>
            <a:chOff x="4137525" y="2915950"/>
            <a:chExt cx="869099" cy="206999"/>
          </a:xfrm>
        </p:grpSpPr>
        <p:sp>
          <p:nvSpPr>
            <p:cNvPr id="11" name="Shape 11"/>
            <p:cNvSpPr/>
            <p:nvPr/>
          </p:nvSpPr>
          <p:spPr>
            <a:xfrm>
              <a:off x="4468575" y="2915950"/>
              <a:ext cx="206999" cy="206999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" name="Shape 12"/>
            <p:cNvSpPr/>
            <p:nvPr/>
          </p:nvSpPr>
          <p:spPr>
            <a:xfrm>
              <a:off x="4799625" y="2915950"/>
              <a:ext cx="206999" cy="206999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" name="Shape 13"/>
            <p:cNvSpPr/>
            <p:nvPr/>
          </p:nvSpPr>
          <p:spPr>
            <a:xfrm>
              <a:off x="4137525" y="2915950"/>
              <a:ext cx="206999" cy="206999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14" name="Shape 14"/>
          <p:cNvSpPr txBox="1"/>
          <p:nvPr>
            <p:ph type="ctrTitle"/>
          </p:nvPr>
        </p:nvSpPr>
        <p:spPr>
          <a:xfrm>
            <a:off x="671257" y="990800"/>
            <a:ext cx="7801500" cy="17300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800"/>
            </a:lvl1pPr>
            <a:lvl2pPr lvl="1" algn="ctr">
              <a:spcBef>
                <a:spcPts val="0"/>
              </a:spcBef>
              <a:buSzPct val="100000"/>
              <a:defRPr sz="4800"/>
            </a:lvl2pPr>
            <a:lvl3pPr lvl="2" algn="ctr">
              <a:spcBef>
                <a:spcPts val="0"/>
              </a:spcBef>
              <a:buSzPct val="100000"/>
              <a:defRPr sz="4800"/>
            </a:lvl3pPr>
            <a:lvl4pPr lvl="3" algn="ctr">
              <a:spcBef>
                <a:spcPts val="0"/>
              </a:spcBef>
              <a:buSzPct val="100000"/>
              <a:defRPr sz="4800"/>
            </a:lvl4pPr>
            <a:lvl5pPr lvl="4" algn="ctr">
              <a:spcBef>
                <a:spcPts val="0"/>
              </a:spcBef>
              <a:buSzPct val="100000"/>
              <a:defRPr sz="4800"/>
            </a:lvl5pPr>
            <a:lvl6pPr lvl="5" algn="ctr">
              <a:spcBef>
                <a:spcPts val="0"/>
              </a:spcBef>
              <a:buSzPct val="100000"/>
              <a:defRPr sz="4800"/>
            </a:lvl6pPr>
            <a:lvl7pPr lvl="6" algn="ctr">
              <a:spcBef>
                <a:spcPts val="0"/>
              </a:spcBef>
              <a:buSzPct val="100000"/>
              <a:defRPr sz="4800"/>
            </a:lvl7pPr>
            <a:lvl8pPr lvl="7" algn="ctr">
              <a:spcBef>
                <a:spcPts val="0"/>
              </a:spcBef>
              <a:buSzPct val="100000"/>
              <a:defRPr sz="4800"/>
            </a:lvl8pPr>
            <a:lvl9pPr lvl="8" algn="ctr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15" name="Shape 15"/>
          <p:cNvSpPr txBox="1"/>
          <p:nvPr>
            <p:ph idx="1" type="subTitle"/>
          </p:nvPr>
        </p:nvSpPr>
        <p:spPr>
          <a:xfrm>
            <a:off x="671250" y="3174875"/>
            <a:ext cx="7801500" cy="792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16" name="Shape 16"/>
          <p:cNvSpPr txBox="1"/>
          <p:nvPr>
            <p:ph idx="12" type="sldNum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/>
          <p:nvPr>
            <p:ph type="title"/>
          </p:nvPr>
        </p:nvSpPr>
        <p:spPr>
          <a:xfrm>
            <a:off x="311700" y="1255275"/>
            <a:ext cx="8520599" cy="18906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/>
        </p:txBody>
      </p:sp>
      <p:sp>
        <p:nvSpPr>
          <p:cNvPr id="51" name="Shape 51"/>
          <p:cNvSpPr txBox="1"/>
          <p:nvPr>
            <p:ph idx="1" type="body"/>
          </p:nvPr>
        </p:nvSpPr>
        <p:spPr>
          <a:xfrm>
            <a:off x="311700" y="3228425"/>
            <a:ext cx="8520599" cy="1300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52" name="Shape 52"/>
          <p:cNvSpPr txBox="1"/>
          <p:nvPr>
            <p:ph idx="12" type="sldNum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>
            <p:ph idx="12" type="sldNum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/>
          <p:nvPr>
            <p:ph type="title"/>
          </p:nvPr>
        </p:nvSpPr>
        <p:spPr>
          <a:xfrm>
            <a:off x="671250" y="2141250"/>
            <a:ext cx="7852199" cy="8610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3" name="Shape 23"/>
          <p:cNvSpPr txBox="1"/>
          <p:nvPr>
            <p:ph idx="12" type="sldNum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6" name="Shape 26"/>
          <p:cNvSpPr txBox="1"/>
          <p:nvPr>
            <p:ph idx="1" type="body"/>
          </p:nvPr>
        </p:nvSpPr>
        <p:spPr>
          <a:xfrm>
            <a:off x="311700" y="1152475"/>
            <a:ext cx="3999899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7" name="Shape 27"/>
          <p:cNvSpPr txBox="1"/>
          <p:nvPr>
            <p:ph idx="2" type="body"/>
          </p:nvPr>
        </p:nvSpPr>
        <p:spPr>
          <a:xfrm>
            <a:off x="4832400" y="1152475"/>
            <a:ext cx="3999899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8" name="Shape 28"/>
          <p:cNvSpPr txBox="1"/>
          <p:nvPr>
            <p:ph idx="12" type="sldNum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311700" y="555600"/>
            <a:ext cx="2807999" cy="7556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4" name="Shape 34"/>
          <p:cNvSpPr txBox="1"/>
          <p:nvPr>
            <p:ph idx="1" type="body"/>
          </p:nvPr>
        </p:nvSpPr>
        <p:spPr>
          <a:xfrm>
            <a:off x="311700" y="1389600"/>
            <a:ext cx="2807999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5" name="Shape 35"/>
          <p:cNvSpPr txBox="1"/>
          <p:nvPr>
            <p:ph idx="12" type="sldNum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bg>
      <p:bgPr>
        <a:solidFill>
          <a:schemeClr val="lt2"/>
        </a:soli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/>
          <p:nvPr>
            <p:ph type="title"/>
          </p:nvPr>
        </p:nvSpPr>
        <p:spPr>
          <a:xfrm>
            <a:off x="490250" y="526350"/>
            <a:ext cx="62271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8" name="Shape 38"/>
          <p:cNvSpPr txBox="1"/>
          <p:nvPr>
            <p:ph idx="12" type="sldNum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/>
        </p:nvSpPr>
        <p:spPr>
          <a:xfrm>
            <a:off x="4572000" y="0"/>
            <a:ext cx="4572000" cy="5143499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41" name="Shape 41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2" name="Shape 42"/>
          <p:cNvSpPr txBox="1"/>
          <p:nvPr>
            <p:ph type="title"/>
          </p:nvPr>
        </p:nvSpPr>
        <p:spPr>
          <a:xfrm>
            <a:off x="265500" y="1081400"/>
            <a:ext cx="4045199" cy="1710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43" name="Shape 43"/>
          <p:cNvSpPr txBox="1"/>
          <p:nvPr>
            <p:ph idx="1" type="subTitle"/>
          </p:nvPr>
        </p:nvSpPr>
        <p:spPr>
          <a:xfrm>
            <a:off x="265500" y="2845200"/>
            <a:ext cx="4045199" cy="13455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4" name="Shape 44"/>
          <p:cNvSpPr txBox="1"/>
          <p:nvPr>
            <p:ph idx="2" type="body"/>
          </p:nvPr>
        </p:nvSpPr>
        <p:spPr>
          <a:xfrm>
            <a:off x="4939500" y="724200"/>
            <a:ext cx="3837000" cy="36950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5" name="Shape 45"/>
          <p:cNvSpPr txBox="1"/>
          <p:nvPr>
            <p:ph idx="12" type="sldNum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Oswald"/>
              <a:buNone/>
              <a:defRPr sz="21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</a:lstStyle>
          <a:p/>
        </p:txBody>
      </p:sp>
      <p:sp>
        <p:nvSpPr>
          <p:cNvPr id="48" name="Shape 48"/>
          <p:cNvSpPr txBox="1"/>
          <p:nvPr>
            <p:ph idx="12" type="sldNum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ct val="100000"/>
              <a:buFont typeface="Average"/>
              <a:defRPr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0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09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05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00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08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07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04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0.xml"/><Relationship Id="rId3" Type="http://schemas.openxmlformats.org/officeDocument/2006/relationships/hyperlink" Target="http://oraserv.cs.siena.edu/~perm_alphabit_soup/LathamFD/" TargetMode="Externa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0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/>
          <p:nvPr/>
        </p:nvSpPr>
        <p:spPr>
          <a:xfrm>
            <a:off x="671257" y="990800"/>
            <a:ext cx="7801500" cy="17300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00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Latham Fire </a:t>
            </a:r>
          </a:p>
        </p:txBody>
      </p:sp>
      <p:sp>
        <p:nvSpPr>
          <p:cNvPr id="60" name="Shape 60"/>
          <p:cNvSpPr txBox="1"/>
          <p:nvPr/>
        </p:nvSpPr>
        <p:spPr>
          <a:xfrm>
            <a:off x="671250" y="3174875"/>
            <a:ext cx="78015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3000">
                <a:solidFill>
                  <a:srgbClr val="CACACA"/>
                </a:solidFill>
                <a:latin typeface="Average"/>
                <a:ea typeface="Average"/>
                <a:cs typeface="Average"/>
                <a:sym typeface="Average"/>
              </a:rPr>
              <a:t>Sprint 3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en" sz="3000">
                <a:solidFill>
                  <a:srgbClr val="CACACA"/>
                </a:solidFill>
                <a:latin typeface="Average"/>
                <a:ea typeface="Average"/>
                <a:cs typeface="Average"/>
                <a:sym typeface="Average"/>
              </a:rPr>
              <a:t>Alphabit Soup</a:t>
            </a: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sz="3000">
              <a:solidFill>
                <a:srgbClr val="CACACA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/>
          <p:nvPr>
            <p:ph type="title"/>
          </p:nvPr>
        </p:nvSpPr>
        <p:spPr>
          <a:xfrm>
            <a:off x="141300" y="43950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Firefighter Check Unit Test Cases</a:t>
            </a:r>
          </a:p>
        </p:txBody>
      </p:sp>
      <p:pic>
        <p:nvPicPr>
          <p:cNvPr id="120" name="Shape 1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699" y="899550"/>
            <a:ext cx="8520599" cy="37104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/>
          <p:nvPr>
            <p:ph type="title"/>
          </p:nvPr>
        </p:nvSpPr>
        <p:spPr>
          <a:xfrm>
            <a:off x="141300" y="43950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Firefighter Check Unit Test Cases</a:t>
            </a:r>
          </a:p>
        </p:txBody>
      </p:sp>
      <p:pic>
        <p:nvPicPr>
          <p:cNvPr id="126" name="Shape 1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9950" y="1442675"/>
            <a:ext cx="8784076" cy="2767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/>
          <p:nvPr>
            <p:ph type="title"/>
          </p:nvPr>
        </p:nvSpPr>
        <p:spPr>
          <a:xfrm>
            <a:off x="311700" y="195475"/>
            <a:ext cx="4242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4800"/>
              <a:t>User Story 4</a:t>
            </a:r>
          </a:p>
        </p:txBody>
      </p:sp>
      <p:sp>
        <p:nvSpPr>
          <p:cNvPr id="132" name="Shape 132"/>
          <p:cNvSpPr txBox="1"/>
          <p:nvPr>
            <p:ph idx="1" type="body"/>
          </p:nvPr>
        </p:nvSpPr>
        <p:spPr>
          <a:xfrm>
            <a:off x="311700" y="1152475"/>
            <a:ext cx="4242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As an Admin,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30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I want to have a CMS,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30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So that I can edit the database when logged in.  </a:t>
            </a:r>
          </a:p>
        </p:txBody>
      </p:sp>
      <p:sp>
        <p:nvSpPr>
          <p:cNvPr id="133" name="Shape 133"/>
          <p:cNvSpPr txBox="1"/>
          <p:nvPr/>
        </p:nvSpPr>
        <p:spPr>
          <a:xfrm>
            <a:off x="4661100" y="195475"/>
            <a:ext cx="4376099" cy="572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42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Acceptance Criteria</a:t>
            </a:r>
          </a:p>
        </p:txBody>
      </p:sp>
      <p:sp>
        <p:nvSpPr>
          <p:cNvPr id="134" name="Shape 134"/>
          <p:cNvSpPr txBox="1"/>
          <p:nvPr/>
        </p:nvSpPr>
        <p:spPr>
          <a:xfrm>
            <a:off x="4661100" y="1121575"/>
            <a:ext cx="4170300" cy="34781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FFFFFF"/>
              </a:buClr>
              <a:buSzPct val="100000"/>
              <a:buFont typeface="Oswald"/>
              <a:buChar char="●"/>
            </a:pPr>
            <a:r>
              <a:rPr lang="en" sz="24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I can edit/ update a firefighter.</a:t>
            </a:r>
          </a:p>
          <a:p>
            <a: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FFFFFF"/>
              </a:buClr>
              <a:buSzPct val="100000"/>
              <a:buFont typeface="Oswald"/>
              <a:buChar char="●"/>
            </a:pPr>
            <a:r>
              <a:rPr lang="en" sz="24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The changes I make to the database will be permanent.</a:t>
            </a:r>
          </a:p>
        </p:txBody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/>
          <p:nvPr>
            <p:ph type="title"/>
          </p:nvPr>
        </p:nvSpPr>
        <p:spPr>
          <a:xfrm>
            <a:off x="149650" y="103750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CMS Edit Test Cases</a:t>
            </a:r>
          </a:p>
        </p:txBody>
      </p:sp>
      <p:pic>
        <p:nvPicPr>
          <p:cNvPr id="140" name="Shape 1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9674" y="930124"/>
            <a:ext cx="8844673" cy="3048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/>
          <p:nvPr>
            <p:ph type="title"/>
          </p:nvPr>
        </p:nvSpPr>
        <p:spPr>
          <a:xfrm>
            <a:off x="311700" y="1571850"/>
            <a:ext cx="8520599" cy="19997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7200"/>
              <a:t>Database Design</a:t>
            </a:r>
          </a:p>
        </p:txBody>
      </p: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/>
          <p:nvPr>
            <p:ph type="title"/>
          </p:nvPr>
        </p:nvSpPr>
        <p:spPr>
          <a:xfrm>
            <a:off x="311700" y="9097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4800"/>
              <a:t>ER Diagram</a:t>
            </a:r>
          </a:p>
        </p:txBody>
      </p:sp>
      <p:pic>
        <p:nvPicPr>
          <p:cNvPr id="151" name="Shape 1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50725" y="1023900"/>
            <a:ext cx="5873225" cy="4021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/>
          <p:nvPr>
            <p:ph type="title"/>
          </p:nvPr>
        </p:nvSpPr>
        <p:spPr>
          <a:xfrm>
            <a:off x="311700" y="235100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4800"/>
              <a:t>Relational Schema 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4800"/>
          </a:p>
        </p:txBody>
      </p:sp>
      <p:pic>
        <p:nvPicPr>
          <p:cNvPr id="157" name="Shape 1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13125" y="1372474"/>
            <a:ext cx="4024699" cy="3517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/>
          <p:nvPr/>
        </p:nvSpPr>
        <p:spPr>
          <a:xfrm>
            <a:off x="311712" y="74650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Sprint Burndown Chart</a:t>
            </a:r>
          </a:p>
        </p:txBody>
      </p:sp>
      <p:pic>
        <p:nvPicPr>
          <p:cNvPr id="163" name="Shape 1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77788" y="746350"/>
            <a:ext cx="6988426" cy="4306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/>
          <p:nvPr/>
        </p:nvSpPr>
        <p:spPr>
          <a:xfrm>
            <a:off x="-12" y="0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2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Project Burndown Chart</a:t>
            </a:r>
          </a:p>
        </p:txBody>
      </p:sp>
      <p:pic>
        <p:nvPicPr>
          <p:cNvPr id="169" name="Shape 1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2423" y="572700"/>
            <a:ext cx="6919150" cy="4570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 txBox="1"/>
          <p:nvPr>
            <p:ph type="title"/>
          </p:nvPr>
        </p:nvSpPr>
        <p:spPr>
          <a:xfrm>
            <a:off x="186925" y="2712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4800"/>
              <a:t>Velocity Measurement</a:t>
            </a:r>
          </a:p>
        </p:txBody>
      </p:sp>
      <p:sp>
        <p:nvSpPr>
          <p:cNvPr id="175" name="Shape 175"/>
          <p:cNvSpPr txBox="1"/>
          <p:nvPr>
            <p:ph type="title"/>
          </p:nvPr>
        </p:nvSpPr>
        <p:spPr>
          <a:xfrm>
            <a:off x="410625" y="1352425"/>
            <a:ext cx="4090199" cy="3061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l">
              <a:spcBef>
                <a:spcPts val="0"/>
              </a:spcBef>
              <a:buNone/>
            </a:pPr>
            <a:r>
              <a:rPr lang="en"/>
              <a:t>Sprint Velocity:  25/27</a:t>
            </a:r>
          </a:p>
          <a:p>
            <a:pPr indent="0" lvl="0" marL="457200" rtl="0" algn="l">
              <a:spcBef>
                <a:spcPts val="0"/>
              </a:spcBef>
              <a:buNone/>
            </a:pPr>
            <a:r>
              <a:rPr lang="en"/>
              <a:t>Finished  out of  points</a:t>
            </a:r>
          </a:p>
          <a:p>
            <a:pPr lvl="0" rtl="0" algn="l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 algn="l">
              <a:spcBef>
                <a:spcPts val="0"/>
              </a:spcBef>
              <a:buNone/>
            </a:pPr>
            <a:r>
              <a:rPr lang="en"/>
              <a:t>Project Velocity: 66/71 Finished Story Points</a:t>
            </a:r>
          </a:p>
          <a:p>
            <a:pPr lvl="0" rtl="0" algn="l">
              <a:spcBef>
                <a:spcPts val="0"/>
              </a:spcBef>
              <a:buNone/>
            </a:pPr>
            <a:r>
              <a:rPr lang="en"/>
              <a:t>	</a:t>
            </a:r>
          </a:p>
          <a:p>
            <a:pPr lvl="0" rtl="0" algn="l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76" name="Shape 1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44300" y="1666337"/>
            <a:ext cx="3863224" cy="2572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/>
          <p:nvPr>
            <p:ph type="title"/>
          </p:nvPr>
        </p:nvSpPr>
        <p:spPr>
          <a:xfrm>
            <a:off x="311700" y="123550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4800"/>
              <a:t>Overview</a:t>
            </a:r>
          </a:p>
        </p:txBody>
      </p:sp>
      <p:sp>
        <p:nvSpPr>
          <p:cNvPr id="66" name="Shape 66"/>
          <p:cNvSpPr txBox="1"/>
          <p:nvPr>
            <p:ph idx="1" type="body"/>
          </p:nvPr>
        </p:nvSpPr>
        <p:spPr>
          <a:xfrm>
            <a:off x="311700" y="1179200"/>
            <a:ext cx="39750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419100" lvl="0" marL="457200" rtl="0">
              <a:spcBef>
                <a:spcPts val="0"/>
              </a:spcBef>
              <a:buClr>
                <a:srgbClr val="FFFFFF"/>
              </a:buClr>
              <a:buSzPct val="100000"/>
            </a:pPr>
            <a:r>
              <a:rPr lang="en" sz="3000">
                <a:solidFill>
                  <a:srgbClr val="FFFFFF"/>
                </a:solidFill>
              </a:rPr>
              <a:t>Web Application for Latham Fire Department</a:t>
            </a:r>
          </a:p>
          <a:p>
            <a:pPr indent="-419100" lvl="0" marL="457200" rtl="0">
              <a:spcBef>
                <a:spcPts val="0"/>
              </a:spcBef>
              <a:buClr>
                <a:srgbClr val="FFFFFF"/>
              </a:buClr>
              <a:buSzPct val="100000"/>
            </a:pPr>
            <a:r>
              <a:rPr lang="en" sz="3000">
                <a:solidFill>
                  <a:srgbClr val="FFFFFF"/>
                </a:solidFill>
              </a:rPr>
              <a:t>Chiefs can quickly organize their fire trucks</a:t>
            </a:r>
          </a:p>
        </p:txBody>
      </p:sp>
      <p:pic>
        <p:nvPicPr>
          <p:cNvPr id="67" name="Shape 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52599" y="894876"/>
            <a:ext cx="3320199" cy="33537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 txBox="1"/>
          <p:nvPr>
            <p:ph type="title"/>
          </p:nvPr>
        </p:nvSpPr>
        <p:spPr>
          <a:xfrm>
            <a:off x="311700" y="2285400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DEMO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18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 txBox="1"/>
          <p:nvPr>
            <p:ph type="title"/>
          </p:nvPr>
        </p:nvSpPr>
        <p:spPr>
          <a:xfrm>
            <a:off x="178025" y="110800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4800"/>
              <a:t>Sprint 3</a:t>
            </a:r>
          </a:p>
        </p:txBody>
      </p:sp>
      <p:sp>
        <p:nvSpPr>
          <p:cNvPr id="187" name="Shape 187"/>
          <p:cNvSpPr txBox="1"/>
          <p:nvPr>
            <p:ph idx="1" type="body"/>
          </p:nvPr>
        </p:nvSpPr>
        <p:spPr>
          <a:xfrm>
            <a:off x="284950" y="1838750"/>
            <a:ext cx="3999899" cy="21182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68300" lvl="0" marL="457200" rtl="0">
              <a:spcBef>
                <a:spcPts val="0"/>
              </a:spcBef>
              <a:buClr>
                <a:srgbClr val="FFFFFF"/>
              </a:buClr>
              <a:buSzPct val="100000"/>
            </a:pPr>
            <a:r>
              <a:rPr lang="en" sz="2200">
                <a:solidFill>
                  <a:srgbClr val="FFFFFF"/>
                </a:solidFill>
              </a:rPr>
              <a:t>Work together with other members to help solve problems</a:t>
            </a:r>
          </a:p>
          <a:p>
            <a:pPr indent="-368300" lvl="0" marL="457200" rtl="0">
              <a:spcBef>
                <a:spcPts val="0"/>
              </a:spcBef>
              <a:buClr>
                <a:srgbClr val="FFFFFF"/>
              </a:buClr>
              <a:buSzPct val="100000"/>
            </a:pPr>
            <a:r>
              <a:rPr lang="en" sz="2200">
                <a:solidFill>
                  <a:srgbClr val="FFFFFF"/>
                </a:solidFill>
              </a:rPr>
              <a:t>More SCRUM meetings</a:t>
            </a:r>
          </a:p>
          <a:p>
            <a:pPr indent="-368300" lvl="0" marL="457200" rtl="0">
              <a:spcBef>
                <a:spcPts val="0"/>
              </a:spcBef>
              <a:buClr>
                <a:srgbClr val="FFFFFF"/>
              </a:buClr>
              <a:buSzPct val="100000"/>
            </a:pPr>
            <a:r>
              <a:rPr lang="en" sz="2200">
                <a:solidFill>
                  <a:srgbClr val="FFFFFF"/>
                </a:solidFill>
              </a:rPr>
              <a:t>Merge code segments as they are completed</a:t>
            </a:r>
          </a:p>
        </p:txBody>
      </p:sp>
      <p:sp>
        <p:nvSpPr>
          <p:cNvPr id="188" name="Shape 188"/>
          <p:cNvSpPr txBox="1"/>
          <p:nvPr>
            <p:ph type="title"/>
          </p:nvPr>
        </p:nvSpPr>
        <p:spPr>
          <a:xfrm>
            <a:off x="1434100" y="1184212"/>
            <a:ext cx="1701600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u="sng"/>
              <a:t>Actions </a:t>
            </a:r>
          </a:p>
        </p:txBody>
      </p:sp>
      <p:sp>
        <p:nvSpPr>
          <p:cNvPr id="189" name="Shape 189"/>
          <p:cNvSpPr txBox="1"/>
          <p:nvPr>
            <p:ph type="title"/>
          </p:nvPr>
        </p:nvSpPr>
        <p:spPr>
          <a:xfrm>
            <a:off x="5659425" y="1184225"/>
            <a:ext cx="23432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u="sng"/>
              <a:t>Reflections </a:t>
            </a:r>
          </a:p>
        </p:txBody>
      </p:sp>
      <p:sp>
        <p:nvSpPr>
          <p:cNvPr id="190" name="Shape 190"/>
          <p:cNvSpPr txBox="1"/>
          <p:nvPr>
            <p:ph idx="1" type="body"/>
          </p:nvPr>
        </p:nvSpPr>
        <p:spPr>
          <a:xfrm>
            <a:off x="4831125" y="1874400"/>
            <a:ext cx="3999899" cy="2724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61950" lvl="0" marL="457200" rtl="0">
              <a:spcBef>
                <a:spcPts val="0"/>
              </a:spcBef>
              <a:buClr>
                <a:srgbClr val="FFFFFF"/>
              </a:buClr>
              <a:buSzPct val="100000"/>
            </a:pPr>
            <a:r>
              <a:rPr lang="en" sz="2100">
                <a:solidFill>
                  <a:srgbClr val="FFFFFF"/>
                </a:solidFill>
              </a:rPr>
              <a:t>Problems are solved faster</a:t>
            </a:r>
          </a:p>
          <a:p>
            <a:pPr indent="-361950" lvl="0" marL="457200" rtl="0">
              <a:spcBef>
                <a:spcPts val="0"/>
              </a:spcBef>
              <a:buClr>
                <a:srgbClr val="FFFFFF"/>
              </a:buClr>
              <a:buSzPct val="100000"/>
            </a:pPr>
            <a:r>
              <a:rPr lang="en" sz="2100">
                <a:solidFill>
                  <a:srgbClr val="FFFFFF"/>
                </a:solidFill>
              </a:rPr>
              <a:t>Implementing new skills/ new things learned</a:t>
            </a:r>
          </a:p>
          <a:p>
            <a:pPr indent="-361950" lvl="0" marL="457200" rtl="0">
              <a:spcBef>
                <a:spcPts val="0"/>
              </a:spcBef>
              <a:buClr>
                <a:srgbClr val="FFFFFF"/>
              </a:buClr>
              <a:buSzPct val="100000"/>
            </a:pPr>
            <a:r>
              <a:rPr lang="en" sz="2100">
                <a:solidFill>
                  <a:srgbClr val="FFFFFF"/>
                </a:solidFill>
              </a:rPr>
              <a:t>Can see where we need to be for the next sprint as we continue our work this sprint </a:t>
            </a:r>
          </a:p>
        </p:txBody>
      </p:sp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/>
          <p:nvPr>
            <p:ph idx="1" type="body"/>
          </p:nvPr>
        </p:nvSpPr>
        <p:spPr>
          <a:xfrm>
            <a:off x="311700" y="1152475"/>
            <a:ext cx="71033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419100" lvl="0" marL="457200" rtl="0">
              <a:spcBef>
                <a:spcPts val="0"/>
              </a:spcBef>
              <a:buClr>
                <a:srgbClr val="FFFFFF"/>
              </a:buClr>
              <a:buSzPct val="100000"/>
            </a:pPr>
            <a:r>
              <a:rPr lang="en" sz="3000">
                <a:solidFill>
                  <a:srgbClr val="FFFFFF"/>
                </a:solidFill>
              </a:rPr>
              <a:t>Manage time better individually</a:t>
            </a:r>
          </a:p>
          <a:p>
            <a:pPr indent="-419100" lvl="0" marL="457200" rtl="0">
              <a:spcBef>
                <a:spcPts val="0"/>
              </a:spcBef>
              <a:buClr>
                <a:srgbClr val="FFFFFF"/>
              </a:buClr>
              <a:buSzPct val="100000"/>
            </a:pPr>
            <a:r>
              <a:rPr lang="en" sz="3000">
                <a:solidFill>
                  <a:srgbClr val="FFFFFF"/>
                </a:solidFill>
              </a:rPr>
              <a:t>Hold more meetings with our client</a:t>
            </a:r>
          </a:p>
          <a:p>
            <a:pPr indent="-419100" lvl="0" marL="457200" rtl="0">
              <a:spcBef>
                <a:spcPts val="0"/>
              </a:spcBef>
              <a:buClr>
                <a:srgbClr val="FFFFFF"/>
              </a:buClr>
              <a:buSzPct val="100000"/>
            </a:pPr>
            <a:r>
              <a:rPr lang="en" sz="3000">
                <a:solidFill>
                  <a:srgbClr val="FFFFFF"/>
                </a:solidFill>
              </a:rPr>
              <a:t>Improve on communication with the team involving tasks completed/ assignments outside of sprint</a:t>
            </a:r>
          </a:p>
        </p:txBody>
      </p:sp>
      <p:sp>
        <p:nvSpPr>
          <p:cNvPr id="196" name="Shape 196"/>
          <p:cNvSpPr txBox="1"/>
          <p:nvPr>
            <p:ph type="title"/>
          </p:nvPr>
        </p:nvSpPr>
        <p:spPr>
          <a:xfrm>
            <a:off x="186925" y="1375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4800"/>
              <a:t>Sprint 4 Actions</a:t>
            </a:r>
          </a:p>
        </p:txBody>
      </p:sp>
    </p:spTree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 txBox="1"/>
          <p:nvPr>
            <p:ph type="title"/>
          </p:nvPr>
        </p:nvSpPr>
        <p:spPr>
          <a:xfrm>
            <a:off x="311700" y="96750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4800"/>
              <a:t>Feedback</a:t>
            </a:r>
          </a:p>
        </p:txBody>
      </p:sp>
      <p:sp>
        <p:nvSpPr>
          <p:cNvPr id="202" name="Shape 202"/>
          <p:cNvSpPr txBox="1"/>
          <p:nvPr>
            <p:ph idx="1" type="body"/>
          </p:nvPr>
        </p:nvSpPr>
        <p:spPr>
          <a:xfrm>
            <a:off x="311700" y="1027725"/>
            <a:ext cx="58200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937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FFFFFF"/>
              </a:buClr>
              <a:buSzPct val="100000"/>
            </a:pPr>
            <a:r>
              <a:rPr lang="en" sz="2600">
                <a:solidFill>
                  <a:srgbClr val="FFFFFF"/>
                </a:solidFill>
              </a:rPr>
              <a:t>The website information looks well put together.</a:t>
            </a:r>
          </a:p>
          <a:p>
            <a:pPr indent="-3937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FFFFFF"/>
              </a:buClr>
              <a:buSzPct val="100000"/>
            </a:pPr>
            <a:r>
              <a:rPr lang="en" sz="2600">
                <a:solidFill>
                  <a:srgbClr val="FFFFFF"/>
                </a:solidFill>
              </a:rPr>
              <a:t>The website itself could look more uniform and clean.</a:t>
            </a:r>
          </a:p>
          <a:p>
            <a:pPr indent="-3937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FFFFFF"/>
              </a:buClr>
              <a:buSzPct val="100000"/>
            </a:pPr>
            <a:r>
              <a:rPr lang="en" sz="2600">
                <a:solidFill>
                  <a:srgbClr val="FFFFFF"/>
                </a:solidFill>
              </a:rPr>
              <a:t>Complete the login and logout functions for next sprint( it’s a security error to not have them)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 sz="2600"/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/>
          <p:nvPr>
            <p:ph type="title"/>
          </p:nvPr>
        </p:nvSpPr>
        <p:spPr>
          <a:xfrm>
            <a:off x="311700" y="-36925"/>
            <a:ext cx="8315400" cy="803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4000"/>
              <a:t>Deployment Diagram</a:t>
            </a:r>
            <a:r>
              <a:rPr lang="en" sz="4800"/>
              <a:t> </a:t>
            </a:r>
          </a:p>
        </p:txBody>
      </p:sp>
      <p:pic>
        <p:nvPicPr>
          <p:cNvPr id="73" name="Shape 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27600" y="766475"/>
            <a:ext cx="5252874" cy="4243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/>
          <p:nvPr>
            <p:ph type="title"/>
          </p:nvPr>
        </p:nvSpPr>
        <p:spPr>
          <a:xfrm>
            <a:off x="311700" y="170467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7200"/>
              <a:t>User Stories</a:t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/>
          <p:nvPr>
            <p:ph type="title"/>
          </p:nvPr>
        </p:nvSpPr>
        <p:spPr>
          <a:xfrm>
            <a:off x="311700" y="195475"/>
            <a:ext cx="4242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4800"/>
              <a:t>User Story 1</a:t>
            </a:r>
          </a:p>
        </p:txBody>
      </p:sp>
      <p:sp>
        <p:nvSpPr>
          <p:cNvPr id="84" name="Shape 84"/>
          <p:cNvSpPr txBox="1"/>
          <p:nvPr>
            <p:ph idx="1" type="body"/>
          </p:nvPr>
        </p:nvSpPr>
        <p:spPr>
          <a:xfrm>
            <a:off x="311700" y="1152475"/>
            <a:ext cx="4242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>
                <a:solidFill>
                  <a:srgbClr val="FFFFFF"/>
                </a:solidFill>
              </a:rPr>
              <a:t>As a admin, 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>
                <a:solidFill>
                  <a:srgbClr val="FFFFFF"/>
                </a:solidFill>
              </a:rPr>
              <a:t>I want to be able to sort firefighters by their current presence, 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>
                <a:solidFill>
                  <a:srgbClr val="FFFFFF"/>
                </a:solidFill>
              </a:rPr>
              <a:t>So that I can load trucks with only firefighters that are available at that moment. </a:t>
            </a:r>
          </a:p>
        </p:txBody>
      </p:sp>
      <p:sp>
        <p:nvSpPr>
          <p:cNvPr id="85" name="Shape 85"/>
          <p:cNvSpPr txBox="1"/>
          <p:nvPr/>
        </p:nvSpPr>
        <p:spPr>
          <a:xfrm>
            <a:off x="4661100" y="195475"/>
            <a:ext cx="4376099" cy="572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42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Acceptance Criteria</a:t>
            </a:r>
          </a:p>
        </p:txBody>
      </p:sp>
      <p:sp>
        <p:nvSpPr>
          <p:cNvPr id="86" name="Shape 86"/>
          <p:cNvSpPr txBox="1"/>
          <p:nvPr/>
        </p:nvSpPr>
        <p:spPr>
          <a:xfrm>
            <a:off x="4661100" y="1121575"/>
            <a:ext cx="4170300" cy="34781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FFFFFF"/>
              </a:buClr>
              <a:buSzPct val="100000"/>
              <a:buFont typeface="Oswald"/>
              <a:buChar char="●"/>
            </a:pPr>
            <a:r>
              <a:rPr lang="en" sz="24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I can choose from a list of all firefighters.</a:t>
            </a:r>
          </a:p>
          <a:p>
            <a: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FFFFFF"/>
              </a:buClr>
              <a:buSzPct val="100000"/>
              <a:buFont typeface="Oswald"/>
              <a:buChar char="●"/>
            </a:pPr>
            <a:r>
              <a:rPr lang="en" sz="24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I can select a checkbox for which fire fighters should present.</a:t>
            </a:r>
          </a:p>
          <a:p>
            <a: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FFFFFF"/>
              </a:buClr>
              <a:buSzPct val="100000"/>
              <a:buFont typeface="Oswald"/>
              <a:buChar char="●"/>
            </a:pPr>
            <a:r>
              <a:rPr lang="en" sz="24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I can select a checkbox for which firefighters are no longer present.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/>
          <p:nvPr>
            <p:ph type="title"/>
          </p:nvPr>
        </p:nvSpPr>
        <p:spPr>
          <a:xfrm>
            <a:off x="213650" y="0"/>
            <a:ext cx="5358600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Active Firefighters Unit Test Cases</a:t>
            </a:r>
          </a:p>
        </p:txBody>
      </p:sp>
      <p:pic>
        <p:nvPicPr>
          <p:cNvPr id="92" name="Shape 9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6975" y="655775"/>
            <a:ext cx="8930050" cy="4305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/>
          <p:nvPr>
            <p:ph idx="1" type="body"/>
          </p:nvPr>
        </p:nvSpPr>
        <p:spPr>
          <a:xfrm>
            <a:off x="311700" y="1152475"/>
            <a:ext cx="42783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>
                <a:solidFill>
                  <a:srgbClr val="FFFFFF"/>
                </a:solidFill>
              </a:rPr>
              <a:t>As an administrator,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>
                <a:solidFill>
                  <a:srgbClr val="FFFFFF"/>
                </a:solidFill>
              </a:rPr>
              <a:t>I want to be able to view a live update of call information on screen,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>
                <a:solidFill>
                  <a:srgbClr val="FFFFFF"/>
                </a:solidFill>
              </a:rPr>
              <a:t>so that I can respond to the call with the necessary trucks and firefighters.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8" name="Shape 98"/>
          <p:cNvSpPr txBox="1"/>
          <p:nvPr/>
        </p:nvSpPr>
        <p:spPr>
          <a:xfrm>
            <a:off x="4893475" y="1098350"/>
            <a:ext cx="4018499" cy="38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55600" lvl="0" marL="457200" rtl="0">
              <a:spcBef>
                <a:spcPts val="0"/>
              </a:spcBef>
              <a:buClr>
                <a:srgbClr val="FFFFFF"/>
              </a:buClr>
              <a:buSzPct val="100000"/>
              <a:buFont typeface="Oswald"/>
              <a:buChar char="●"/>
            </a:pPr>
            <a:r>
              <a:rPr lang="en" sz="20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Be able to input data such as </a:t>
            </a:r>
          </a:p>
          <a:p>
            <a:pPr indent="-355600" lvl="1" marL="914400" rtl="0">
              <a:spcBef>
                <a:spcPts val="0"/>
              </a:spcBef>
              <a:buClr>
                <a:srgbClr val="FFFFFF"/>
              </a:buClr>
              <a:buSzPct val="100000"/>
              <a:buFont typeface="Oswald"/>
              <a:buChar char="○"/>
            </a:pPr>
            <a:r>
              <a:rPr lang="en" sz="20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fire address</a:t>
            </a:r>
          </a:p>
          <a:p>
            <a:pPr indent="-355600" lvl="1" marL="914400" rtl="0">
              <a:spcBef>
                <a:spcPts val="0"/>
              </a:spcBef>
              <a:buClr>
                <a:srgbClr val="FFFFFF"/>
              </a:buClr>
              <a:buSzPct val="100000"/>
              <a:buFont typeface="Oswald"/>
              <a:buChar char="○"/>
            </a:pPr>
            <a:r>
              <a:rPr lang="en" sz="20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type of fire</a:t>
            </a:r>
          </a:p>
          <a:p>
            <a:pPr indent="-355600" lvl="1" marL="914400" rtl="0">
              <a:spcBef>
                <a:spcPts val="0"/>
              </a:spcBef>
              <a:buClr>
                <a:srgbClr val="FFFFFF"/>
              </a:buClr>
              <a:buSzPct val="100000"/>
              <a:buFont typeface="Oswald"/>
              <a:buChar char="○"/>
            </a:pPr>
            <a:r>
              <a:rPr lang="en" sz="20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time of call</a:t>
            </a:r>
          </a:p>
          <a:p>
            <a:pPr indent="-355600" lvl="1" marL="914400" rtl="0">
              <a:spcBef>
                <a:spcPts val="0"/>
              </a:spcBef>
              <a:buClr>
                <a:srgbClr val="FFFFFF"/>
              </a:buClr>
              <a:buSzPct val="100000"/>
              <a:buFont typeface="Oswald"/>
              <a:buChar char="○"/>
            </a:pPr>
            <a:r>
              <a:rPr lang="en" sz="20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responding unit</a:t>
            </a:r>
          </a:p>
          <a:p>
            <a:pPr indent="-355600" lvl="1" marL="914400" rtl="0">
              <a:spcBef>
                <a:spcPts val="0"/>
              </a:spcBef>
              <a:buClr>
                <a:srgbClr val="FFFFFF"/>
              </a:buClr>
              <a:buSzPct val="100000"/>
              <a:buFont typeface="Oswald"/>
              <a:buChar char="○"/>
            </a:pPr>
            <a:r>
              <a:rPr lang="en" sz="20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time truck leaves fire station</a:t>
            </a:r>
          </a:p>
          <a:p>
            <a:pPr indent="-355600" lvl="1" marL="914400" rtl="0">
              <a:spcBef>
                <a:spcPts val="0"/>
              </a:spcBef>
              <a:buClr>
                <a:srgbClr val="FFFFFF"/>
              </a:buClr>
              <a:buSzPct val="100000"/>
              <a:buFont typeface="Oswald"/>
              <a:buChar char="○"/>
            </a:pPr>
            <a:r>
              <a:rPr lang="en" sz="20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Time truck arrives at fire station, into the database</a:t>
            </a:r>
          </a:p>
          <a:p>
            <a:pPr indent="-355600" lvl="0" marL="457200" rtl="0">
              <a:spcBef>
                <a:spcPts val="0"/>
              </a:spcBef>
              <a:buClr>
                <a:srgbClr val="FFFFFF"/>
              </a:buClr>
              <a:buSzPct val="100000"/>
              <a:buFont typeface="Oswald"/>
              <a:buChar char="●"/>
            </a:pPr>
            <a:r>
              <a:rPr lang="en" sz="20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From this data have the information from the call shown on the website when loading the trucks</a:t>
            </a:r>
          </a:p>
        </p:txBody>
      </p:sp>
      <p:sp>
        <p:nvSpPr>
          <p:cNvPr id="99" name="Shape 99"/>
          <p:cNvSpPr txBox="1"/>
          <p:nvPr>
            <p:ph type="title"/>
          </p:nvPr>
        </p:nvSpPr>
        <p:spPr>
          <a:xfrm>
            <a:off x="311700" y="195475"/>
            <a:ext cx="4242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4800"/>
              <a:t>User Story 2</a:t>
            </a:r>
          </a:p>
        </p:txBody>
      </p:sp>
      <p:sp>
        <p:nvSpPr>
          <p:cNvPr id="100" name="Shape 100"/>
          <p:cNvSpPr txBox="1"/>
          <p:nvPr/>
        </p:nvSpPr>
        <p:spPr>
          <a:xfrm>
            <a:off x="4661100" y="195475"/>
            <a:ext cx="4376099" cy="572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42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Acceptance Criteria</a:t>
            </a: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/>
          <p:nvPr>
            <p:ph type="title"/>
          </p:nvPr>
        </p:nvSpPr>
        <p:spPr>
          <a:xfrm>
            <a:off x="204750" y="0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Dynamic Call Information Unit Test Cases</a:t>
            </a:r>
          </a:p>
        </p:txBody>
      </p:sp>
      <p:pic>
        <p:nvPicPr>
          <p:cNvPr id="106" name="Shape 10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225" y="572700"/>
            <a:ext cx="9023574" cy="4084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/>
          <p:nvPr>
            <p:ph idx="1" type="body"/>
          </p:nvPr>
        </p:nvSpPr>
        <p:spPr>
          <a:xfrm>
            <a:off x="311700" y="1152475"/>
            <a:ext cx="40790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>
                <a:solidFill>
                  <a:srgbClr val="FFFFFF"/>
                </a:solidFill>
              </a:rPr>
              <a:t>As an administrator,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>
                <a:solidFill>
                  <a:srgbClr val="FFFFFF"/>
                </a:solidFill>
              </a:rPr>
              <a:t>I want to double check the truck has a driver and at least 4 firemen before submitting,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>
                <a:solidFill>
                  <a:srgbClr val="FFFFFF"/>
                </a:solidFill>
              </a:rPr>
              <a:t>so that I don't accidentally send out a truck that's insufficient in the firefighters it requires.</a:t>
            </a:r>
          </a:p>
        </p:txBody>
      </p:sp>
      <p:sp>
        <p:nvSpPr>
          <p:cNvPr id="112" name="Shape 112"/>
          <p:cNvSpPr txBox="1"/>
          <p:nvPr>
            <p:ph idx="1" type="body"/>
          </p:nvPr>
        </p:nvSpPr>
        <p:spPr>
          <a:xfrm>
            <a:off x="4580925" y="1152475"/>
            <a:ext cx="4242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74650" lvl="0" marL="457200" rtl="0">
              <a:spcBef>
                <a:spcPts val="0"/>
              </a:spcBef>
              <a:buClr>
                <a:srgbClr val="FFFFFF"/>
              </a:buClr>
              <a:buSzPct val="100000"/>
              <a:buFont typeface="Oswald"/>
            </a:pPr>
            <a:r>
              <a:rPr lang="en" sz="23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I receive a notification on which trucks don’t have at least 4 FFs when I submit the trucks.</a:t>
            </a:r>
          </a:p>
          <a:p>
            <a:pPr indent="-374650" lvl="0" marL="457200" rtl="0">
              <a:spcBef>
                <a:spcPts val="0"/>
              </a:spcBef>
              <a:buClr>
                <a:srgbClr val="FFFFFF"/>
              </a:buClr>
              <a:buSzPct val="100000"/>
              <a:buFont typeface="Oswald"/>
            </a:pPr>
            <a:r>
              <a:rPr lang="en" sz="23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I receive a notification on which trucks don’t have a driver.</a:t>
            </a:r>
          </a:p>
          <a:p>
            <a:pPr indent="-37465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Oswald"/>
            </a:pPr>
            <a:r>
              <a:rPr lang="en" sz="23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I receive a notification when all trucks meet all requirements.</a:t>
            </a:r>
          </a:p>
        </p:txBody>
      </p:sp>
      <p:sp>
        <p:nvSpPr>
          <p:cNvPr id="113" name="Shape 113"/>
          <p:cNvSpPr txBox="1"/>
          <p:nvPr>
            <p:ph type="title"/>
          </p:nvPr>
        </p:nvSpPr>
        <p:spPr>
          <a:xfrm>
            <a:off x="311700" y="195475"/>
            <a:ext cx="4242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4800"/>
              <a:t>User Story 3</a:t>
            </a:r>
          </a:p>
        </p:txBody>
      </p:sp>
      <p:sp>
        <p:nvSpPr>
          <p:cNvPr id="114" name="Shape 114"/>
          <p:cNvSpPr txBox="1"/>
          <p:nvPr/>
        </p:nvSpPr>
        <p:spPr>
          <a:xfrm>
            <a:off x="4661100" y="195475"/>
            <a:ext cx="4376099" cy="572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42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Acceptance Criteria</a:t>
            </a: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late">
  <a:themeElements>
    <a:clrScheme name="Slate">
      <a:dk1>
        <a:srgbClr val="FFFFFF"/>
      </a:dk1>
      <a:lt1>
        <a:srgbClr val="37474F"/>
      </a:lt1>
      <a:dk2>
        <a:srgbClr val="9E9E9E"/>
      </a:dk2>
      <a:lt2>
        <a:srgbClr val="E0E0E0"/>
      </a:lt2>
      <a:accent1>
        <a:srgbClr val="616161"/>
      </a:accent1>
      <a:accent2>
        <a:srgbClr val="78909C"/>
      </a:accent2>
      <a:accent3>
        <a:srgbClr val="CACACA"/>
      </a:accent3>
      <a:accent4>
        <a:srgbClr val="64FFDA"/>
      </a:accent4>
      <a:accent5>
        <a:srgbClr val="FFD966"/>
      </a:accent5>
      <a:accent6>
        <a:srgbClr val="F5F5F5"/>
      </a:accent6>
      <a:hlink>
        <a:srgbClr val="FFD966"/>
      </a:hlink>
      <a:folHlink>
        <a:srgbClr val="FFD9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