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Average"/>
      <p:regular r:id="rId27"/>
    </p:embeddedFont>
    <p:embeddedFont>
      <p:font typeface="Oswald"/>
      <p:regular r:id="rId28"/>
      <p:bold r:id="rId2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swald-regular.fntdata"/><Relationship Id="rId27" Type="http://schemas.openxmlformats.org/officeDocument/2006/relationships/font" Target="fonts/Averag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Our assignment was to develop a web application for a fire department so that the fire chiefs, or the ones who have to organize which firefighters to put on which firetrucks can do so via the web application. The goal is to automate information about firefighters and their qualifications so that those can be kept up to date, as well as making it faster and easier for a chief to see who is responding to a call and how they will organize their trucks based on the responding firefighters and quickly.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grpSp>
        <p:nvGrpSpPr>
          <p:cNvPr id="9" name="Shape 9"/>
          <p:cNvGrpSpPr/>
          <p:nvPr/>
        </p:nvGrpSpPr>
        <p:grpSpPr>
          <a:xfrm>
            <a:off x="4350278" y="2855377"/>
            <a:ext cx="443588" cy="105632"/>
            <a:chOff x="4137525" y="2915950"/>
            <a:chExt cx="869099" cy="206999"/>
          </a:xfrm>
        </p:grpSpPr>
        <p:sp>
          <p:nvSpPr>
            <p:cNvPr id="10" name="Shape 10"/>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grpSp>
      <p:sp>
        <p:nvSpPr>
          <p:cNvPr id="13" name="Shape 13"/>
          <p:cNvSpPr txBox="1"/>
          <p:nvPr>
            <p:ph type="ctrTitle"/>
          </p:nvPr>
        </p:nvSpPr>
        <p:spPr>
          <a:xfrm>
            <a:off x="671257" y="990800"/>
            <a:ext cx="7801500" cy="17300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4" name="Shape 14"/>
          <p:cNvSpPr txBox="1"/>
          <p:nvPr>
            <p:ph idx="1" type="subTitle"/>
          </p:nvPr>
        </p:nvSpPr>
        <p:spPr>
          <a:xfrm>
            <a:off x="671250" y="3174875"/>
            <a:ext cx="7801500"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15" name="Shape 15"/>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255275"/>
            <a:ext cx="8520599" cy="18906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6" name="Shape 16"/>
        <p:cNvGrpSpPr/>
        <p:nvPr/>
      </p:nvGrpSpPr>
      <p:grpSpPr>
        <a:xfrm>
          <a:off x="0" y="0"/>
          <a:ext cx="0" cy="0"/>
          <a:chOff x="0" y="0"/>
          <a:chExt cx="0" cy="0"/>
        </a:xfrm>
      </p:grpSpPr>
      <p:sp>
        <p:nvSpPr>
          <p:cNvPr id="17" name="Shape 17"/>
          <p:cNvSpPr txBox="1"/>
          <p:nvPr>
            <p:ph type="title"/>
          </p:nvPr>
        </p:nvSpPr>
        <p:spPr>
          <a:xfrm>
            <a:off x="671250" y="2141250"/>
            <a:ext cx="7852199" cy="8610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8" name="Shape 18"/>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4" name="Shape 34"/>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6227100" cy="4090800"/>
          </a:xfrm>
          <a:prstGeom prst="rect">
            <a:avLst/>
          </a:prstGeom>
        </p:spPr>
        <p:txBody>
          <a:bodyPr anchorCtr="0" anchor="ctr" bIns="91425" lIns="91425" rIns="91425" tIns="91425"/>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p:txBody>
      </p:sp>
      <p:sp>
        <p:nvSpPr>
          <p:cNvPr id="37" name="Shape 3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2" name="Shape 42"/>
          <p:cNvSpPr txBox="1"/>
          <p:nvPr>
            <p:ph idx="1" type="subTitle"/>
          </p:nvPr>
        </p:nvSpPr>
        <p:spPr>
          <a:xfrm>
            <a:off x="265500" y="2845200"/>
            <a:ext cx="4045199" cy="1345500"/>
          </a:xfrm>
          <a:prstGeom prst="rect">
            <a:avLst/>
          </a:prstGeom>
        </p:spPr>
        <p:txBody>
          <a:bodyPr anchorCtr="0" anchor="t" bIns="91425" lIns="91425" rIns="91425" tIns="91425"/>
          <a:lstStyle>
            <a:lvl1pPr algn="ctr">
              <a:lnSpc>
                <a:spcPct val="100000"/>
              </a:lnSpc>
              <a:spcBef>
                <a:spcPts val="0"/>
              </a:spcBef>
              <a:spcAft>
                <a:spcPts val="0"/>
              </a:spcAft>
              <a:buClr>
                <a:schemeClr val="dk1"/>
              </a:buClr>
              <a:buSzPct val="100000"/>
              <a:buNone/>
              <a:defRPr sz="2100">
                <a:solidFill>
                  <a:schemeClr val="dk1"/>
                </a:solidFill>
              </a:defRPr>
            </a:lvl1pPr>
            <a:lvl2pPr algn="ctr">
              <a:lnSpc>
                <a:spcPct val="100000"/>
              </a:lnSpc>
              <a:spcBef>
                <a:spcPts val="0"/>
              </a:spcBef>
              <a:spcAft>
                <a:spcPts val="0"/>
              </a:spcAft>
              <a:buClr>
                <a:schemeClr val="dk1"/>
              </a:buClr>
              <a:buSzPct val="100000"/>
              <a:buNone/>
              <a:defRPr sz="2100">
                <a:solidFill>
                  <a:schemeClr val="dk1"/>
                </a:solidFill>
              </a:defRPr>
            </a:lvl2pPr>
            <a:lvl3pPr algn="ctr">
              <a:lnSpc>
                <a:spcPct val="100000"/>
              </a:lnSpc>
              <a:spcBef>
                <a:spcPts val="0"/>
              </a:spcBef>
              <a:spcAft>
                <a:spcPts val="0"/>
              </a:spcAft>
              <a:buClr>
                <a:schemeClr val="dk1"/>
              </a:buClr>
              <a:buSzPct val="100000"/>
              <a:buNone/>
              <a:defRPr sz="2100">
                <a:solidFill>
                  <a:schemeClr val="dk1"/>
                </a:solidFill>
              </a:defRPr>
            </a:lvl3pPr>
            <a:lvl4pPr algn="ctr">
              <a:lnSpc>
                <a:spcPct val="100000"/>
              </a:lnSpc>
              <a:spcBef>
                <a:spcPts val="0"/>
              </a:spcBef>
              <a:spcAft>
                <a:spcPts val="0"/>
              </a:spcAft>
              <a:buClr>
                <a:schemeClr val="dk1"/>
              </a:buClr>
              <a:buSzPct val="100000"/>
              <a:buNone/>
              <a:defRPr sz="2100">
                <a:solidFill>
                  <a:schemeClr val="dk1"/>
                </a:solidFill>
              </a:defRPr>
            </a:lvl4pPr>
            <a:lvl5pPr algn="ctr">
              <a:lnSpc>
                <a:spcPct val="100000"/>
              </a:lnSpc>
              <a:spcBef>
                <a:spcPts val="0"/>
              </a:spcBef>
              <a:spcAft>
                <a:spcPts val="0"/>
              </a:spcAft>
              <a:buClr>
                <a:schemeClr val="dk1"/>
              </a:buClr>
              <a:buSzPct val="100000"/>
              <a:buNone/>
              <a:defRPr sz="2100">
                <a:solidFill>
                  <a:schemeClr val="dk1"/>
                </a:solidFill>
              </a:defRPr>
            </a:lvl5pPr>
            <a:lvl6pPr algn="ctr">
              <a:lnSpc>
                <a:spcPct val="100000"/>
              </a:lnSpc>
              <a:spcBef>
                <a:spcPts val="0"/>
              </a:spcBef>
              <a:spcAft>
                <a:spcPts val="0"/>
              </a:spcAft>
              <a:buClr>
                <a:schemeClr val="dk1"/>
              </a:buClr>
              <a:buSzPct val="100000"/>
              <a:buNone/>
              <a:defRPr sz="2100">
                <a:solidFill>
                  <a:schemeClr val="dk1"/>
                </a:solidFill>
              </a:defRPr>
            </a:lvl6pPr>
            <a:lvl7pPr algn="ctr">
              <a:lnSpc>
                <a:spcPct val="100000"/>
              </a:lnSpc>
              <a:spcBef>
                <a:spcPts val="0"/>
              </a:spcBef>
              <a:spcAft>
                <a:spcPts val="0"/>
              </a:spcAft>
              <a:buClr>
                <a:schemeClr val="dk1"/>
              </a:buClr>
              <a:buSzPct val="100000"/>
              <a:buNone/>
              <a:defRPr sz="2100">
                <a:solidFill>
                  <a:schemeClr val="dk1"/>
                </a:solidFill>
              </a:defRPr>
            </a:lvl7pPr>
            <a:lvl8pPr algn="ctr">
              <a:lnSpc>
                <a:spcPct val="100000"/>
              </a:lnSpc>
              <a:spcBef>
                <a:spcPts val="0"/>
              </a:spcBef>
              <a:spcAft>
                <a:spcPts val="0"/>
              </a:spcAft>
              <a:buClr>
                <a:schemeClr val="dk1"/>
              </a:buClr>
              <a:buSzPct val="100000"/>
              <a:buNone/>
              <a:defRPr sz="2100">
                <a:solidFill>
                  <a:schemeClr val="dk1"/>
                </a:solidFill>
              </a:defRPr>
            </a:lvl8pPr>
            <a:lvl9pPr algn="ctr">
              <a:lnSpc>
                <a:spcPct val="100000"/>
              </a:lnSpc>
              <a:spcBef>
                <a:spcPts val="0"/>
              </a:spcBef>
              <a:spcAft>
                <a:spcPts val="0"/>
              </a:spcAft>
              <a:buClr>
                <a:schemeClr val="dk1"/>
              </a:buClr>
              <a:buSzPct val="100000"/>
              <a:buNone/>
              <a:defRPr sz="2100">
                <a:solidFill>
                  <a:schemeClr val="dk1"/>
                </a:solidFill>
              </a:defRPr>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7" name="Shape 4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Font typeface="Oswald"/>
              <a:buNone/>
              <a:defRPr sz="3000">
                <a:solidFill>
                  <a:schemeClr val="dk1"/>
                </a:solidFill>
                <a:latin typeface="Oswald"/>
                <a:ea typeface="Oswald"/>
                <a:cs typeface="Oswald"/>
                <a:sym typeface="Oswald"/>
              </a:defRPr>
            </a:lvl1pPr>
            <a:lvl2pPr>
              <a:spcBef>
                <a:spcPts val="0"/>
              </a:spcBef>
              <a:buClr>
                <a:schemeClr val="dk1"/>
              </a:buClr>
              <a:buSzPct val="100000"/>
              <a:buFont typeface="Oswald"/>
              <a:buNone/>
              <a:defRPr sz="3000">
                <a:solidFill>
                  <a:schemeClr val="dk1"/>
                </a:solidFill>
                <a:latin typeface="Oswald"/>
                <a:ea typeface="Oswald"/>
                <a:cs typeface="Oswald"/>
                <a:sym typeface="Oswald"/>
              </a:defRPr>
            </a:lvl2pPr>
            <a:lvl3pPr>
              <a:spcBef>
                <a:spcPts val="0"/>
              </a:spcBef>
              <a:buClr>
                <a:schemeClr val="dk1"/>
              </a:buClr>
              <a:buSzPct val="100000"/>
              <a:buFont typeface="Oswald"/>
              <a:buNone/>
              <a:defRPr sz="3000">
                <a:solidFill>
                  <a:schemeClr val="dk1"/>
                </a:solidFill>
                <a:latin typeface="Oswald"/>
                <a:ea typeface="Oswald"/>
                <a:cs typeface="Oswald"/>
                <a:sym typeface="Oswald"/>
              </a:defRPr>
            </a:lvl3pPr>
            <a:lvl4pPr>
              <a:spcBef>
                <a:spcPts val="0"/>
              </a:spcBef>
              <a:buClr>
                <a:schemeClr val="dk1"/>
              </a:buClr>
              <a:buSzPct val="100000"/>
              <a:buFont typeface="Oswald"/>
              <a:buNone/>
              <a:defRPr sz="3000">
                <a:solidFill>
                  <a:schemeClr val="dk1"/>
                </a:solidFill>
                <a:latin typeface="Oswald"/>
                <a:ea typeface="Oswald"/>
                <a:cs typeface="Oswald"/>
                <a:sym typeface="Oswald"/>
              </a:defRPr>
            </a:lvl4pPr>
            <a:lvl5pPr>
              <a:spcBef>
                <a:spcPts val="0"/>
              </a:spcBef>
              <a:buClr>
                <a:schemeClr val="dk1"/>
              </a:buClr>
              <a:buSzPct val="100000"/>
              <a:buFont typeface="Oswald"/>
              <a:buNone/>
              <a:defRPr sz="3000">
                <a:solidFill>
                  <a:schemeClr val="dk1"/>
                </a:solidFill>
                <a:latin typeface="Oswald"/>
                <a:ea typeface="Oswald"/>
                <a:cs typeface="Oswald"/>
                <a:sym typeface="Oswald"/>
              </a:defRPr>
            </a:lvl5pPr>
            <a:lvl6pPr>
              <a:spcBef>
                <a:spcPts val="0"/>
              </a:spcBef>
              <a:buClr>
                <a:schemeClr val="dk1"/>
              </a:buClr>
              <a:buSzPct val="100000"/>
              <a:buFont typeface="Oswald"/>
              <a:buNone/>
              <a:defRPr sz="3000">
                <a:solidFill>
                  <a:schemeClr val="dk1"/>
                </a:solidFill>
                <a:latin typeface="Oswald"/>
                <a:ea typeface="Oswald"/>
                <a:cs typeface="Oswald"/>
                <a:sym typeface="Oswald"/>
              </a:defRPr>
            </a:lvl6pPr>
            <a:lvl7pPr>
              <a:spcBef>
                <a:spcPts val="0"/>
              </a:spcBef>
              <a:buClr>
                <a:schemeClr val="dk1"/>
              </a:buClr>
              <a:buSzPct val="100000"/>
              <a:buFont typeface="Oswald"/>
              <a:buNone/>
              <a:defRPr sz="3000">
                <a:solidFill>
                  <a:schemeClr val="dk1"/>
                </a:solidFill>
                <a:latin typeface="Oswald"/>
                <a:ea typeface="Oswald"/>
                <a:cs typeface="Oswald"/>
                <a:sym typeface="Oswald"/>
              </a:defRPr>
            </a:lvl7pPr>
            <a:lvl8pPr>
              <a:spcBef>
                <a:spcPts val="0"/>
              </a:spcBef>
              <a:buClr>
                <a:schemeClr val="dk1"/>
              </a:buClr>
              <a:buSzPct val="100000"/>
              <a:buFont typeface="Oswald"/>
              <a:buNone/>
              <a:defRPr sz="3000">
                <a:solidFill>
                  <a:schemeClr val="dk1"/>
                </a:solidFill>
                <a:latin typeface="Oswald"/>
                <a:ea typeface="Oswald"/>
                <a:cs typeface="Oswald"/>
                <a:sym typeface="Oswald"/>
              </a:defRPr>
            </a:lvl8pPr>
            <a:lvl9pPr>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03.png"/><Relationship Id="rId4" Type="http://schemas.openxmlformats.org/officeDocument/2006/relationships/image" Target="../media/image0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0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eanwalsh1.github.i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seanwalsh1.github.io/draggabl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671257" y="990800"/>
            <a:ext cx="7801500" cy="1730099"/>
          </a:xfrm>
          <a:prstGeom prst="rect">
            <a:avLst/>
          </a:prstGeom>
        </p:spPr>
        <p:txBody>
          <a:bodyPr anchorCtr="0" anchor="b" bIns="91425" lIns="91425" rIns="91425" tIns="91425">
            <a:noAutofit/>
          </a:bodyPr>
          <a:lstStyle/>
          <a:p>
            <a:pPr>
              <a:spcBef>
                <a:spcPts val="0"/>
              </a:spcBef>
              <a:buNone/>
            </a:pPr>
            <a:r>
              <a:rPr lang="en" sz="10000"/>
              <a:t>Latham Fire </a:t>
            </a:r>
          </a:p>
        </p:txBody>
      </p:sp>
      <p:sp>
        <p:nvSpPr>
          <p:cNvPr id="56" name="Shape 56"/>
          <p:cNvSpPr txBox="1"/>
          <p:nvPr>
            <p:ph idx="1" type="subTitle"/>
          </p:nvPr>
        </p:nvSpPr>
        <p:spPr>
          <a:xfrm>
            <a:off x="671250" y="3174875"/>
            <a:ext cx="7801500" cy="792600"/>
          </a:xfrm>
          <a:prstGeom prst="rect">
            <a:avLst/>
          </a:prstGeom>
        </p:spPr>
        <p:txBody>
          <a:bodyPr anchorCtr="0" anchor="t" bIns="91425" lIns="91425" rIns="91425" tIns="91425">
            <a:noAutofit/>
          </a:bodyPr>
          <a:lstStyle/>
          <a:p>
            <a:pPr rtl="0">
              <a:spcBef>
                <a:spcPts val="0"/>
              </a:spcBef>
              <a:buNone/>
            </a:pPr>
            <a:r>
              <a:rPr lang="en" sz="3000"/>
              <a:t>Sprint 1 </a:t>
            </a:r>
          </a:p>
          <a:p>
            <a:pPr rtl="0">
              <a:spcBef>
                <a:spcPts val="0"/>
              </a:spcBef>
              <a:buNone/>
            </a:pPr>
            <a:r>
              <a:rPr lang="en" sz="3000"/>
              <a:t>Alphabit Soup</a:t>
            </a:r>
          </a:p>
          <a:p>
            <a:pPr>
              <a:spcBef>
                <a:spcPts val="0"/>
              </a:spcBef>
              <a:buNone/>
            </a:pPr>
            <a:r>
              <a:t/>
            </a:r>
            <a:endParaRPr sz="300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810000" y="400925"/>
            <a:ext cx="2580299" cy="572699"/>
          </a:xfrm>
          <a:prstGeom prst="rect">
            <a:avLst/>
          </a:prstGeom>
        </p:spPr>
        <p:txBody>
          <a:bodyPr anchorCtr="0" anchor="t" bIns="91425" lIns="91425" rIns="91425" tIns="91425">
            <a:noAutofit/>
          </a:bodyPr>
          <a:lstStyle/>
          <a:p>
            <a:pPr lvl="0" rtl="0" algn="ctr">
              <a:spcBef>
                <a:spcPts val="0"/>
              </a:spcBef>
              <a:buNone/>
            </a:pPr>
            <a:r>
              <a:rPr lang="en" sz="3600"/>
              <a:t>User Story 3</a:t>
            </a:r>
          </a:p>
        </p:txBody>
      </p:sp>
      <p:sp>
        <p:nvSpPr>
          <p:cNvPr id="115" name="Shape 115"/>
          <p:cNvSpPr txBox="1"/>
          <p:nvPr>
            <p:ph idx="1" type="body"/>
          </p:nvPr>
        </p:nvSpPr>
        <p:spPr>
          <a:xfrm>
            <a:off x="558350" y="1186525"/>
            <a:ext cx="3620399" cy="3416400"/>
          </a:xfrm>
          <a:prstGeom prst="rect">
            <a:avLst/>
          </a:prstGeom>
        </p:spPr>
        <p:txBody>
          <a:bodyPr anchorCtr="0" anchor="t" bIns="91425" lIns="91425" rIns="91425" tIns="91425">
            <a:noAutofit/>
          </a:bodyPr>
          <a:lstStyle/>
          <a:p>
            <a:pPr rtl="0">
              <a:spcBef>
                <a:spcPts val="0"/>
              </a:spcBef>
              <a:buNone/>
            </a:pPr>
            <a:r>
              <a:rPr lang="en" sz="2400"/>
              <a:t>As a commanding officer</a:t>
            </a:r>
          </a:p>
          <a:p>
            <a:pPr rtl="0">
              <a:spcBef>
                <a:spcPts val="0"/>
              </a:spcBef>
              <a:buNone/>
            </a:pPr>
            <a:r>
              <a:rPr lang="en" sz="2400"/>
              <a:t>I want to be able to access every page required </a:t>
            </a:r>
          </a:p>
          <a:p>
            <a:pPr lvl="0" rtl="0">
              <a:spcBef>
                <a:spcPts val="0"/>
              </a:spcBef>
              <a:buNone/>
            </a:pPr>
            <a:r>
              <a:rPr lang="en" sz="2400"/>
              <a:t>So that I can organize firetrucks</a:t>
            </a:r>
          </a:p>
        </p:txBody>
      </p:sp>
      <p:sp>
        <p:nvSpPr>
          <p:cNvPr id="116" name="Shape 116"/>
          <p:cNvSpPr txBox="1"/>
          <p:nvPr/>
        </p:nvSpPr>
        <p:spPr>
          <a:xfrm>
            <a:off x="4491775" y="1186525"/>
            <a:ext cx="4170300" cy="3902399"/>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chemeClr val="accent3"/>
              </a:buClr>
              <a:buSzPct val="100000"/>
              <a:buFont typeface="Average"/>
              <a:buChar char="●"/>
            </a:pPr>
            <a:r>
              <a:rPr lang="en" sz="2400">
                <a:solidFill>
                  <a:schemeClr val="accent3"/>
                </a:solidFill>
                <a:latin typeface="Average"/>
                <a:ea typeface="Average"/>
                <a:cs typeface="Average"/>
                <a:sym typeface="Average"/>
              </a:rPr>
              <a:t>I want to have a clearly visible navigation bar that is the same throughout the website.</a:t>
            </a:r>
          </a:p>
          <a:p>
            <a:pPr indent="-381000" lvl="0" marL="457200" rtl="0">
              <a:lnSpc>
                <a:spcPct val="115000"/>
              </a:lnSpc>
              <a:spcBef>
                <a:spcPts val="0"/>
              </a:spcBef>
              <a:spcAft>
                <a:spcPts val="1600"/>
              </a:spcAft>
              <a:buClr>
                <a:schemeClr val="accent3"/>
              </a:buClr>
              <a:buSzPct val="100000"/>
              <a:buFont typeface="Average"/>
              <a:buChar char="●"/>
            </a:pPr>
            <a:r>
              <a:rPr lang="en" sz="2400">
                <a:solidFill>
                  <a:schemeClr val="accent3"/>
                </a:solidFill>
                <a:latin typeface="Average"/>
                <a:ea typeface="Average"/>
                <a:cs typeface="Average"/>
                <a:sym typeface="Average"/>
              </a:rPr>
              <a:t>I want to have a web page where everything is clearly readable.</a:t>
            </a:r>
          </a:p>
          <a:p>
            <a:pPr lvl="0" rtl="0">
              <a:spcBef>
                <a:spcPts val="0"/>
              </a:spcBef>
              <a:buNone/>
            </a:pPr>
            <a:r>
              <a:t/>
            </a:r>
            <a:endParaRPr sz="2400">
              <a:solidFill>
                <a:schemeClr val="accent3"/>
              </a:solidFill>
              <a:latin typeface="Average"/>
              <a:ea typeface="Average"/>
              <a:cs typeface="Average"/>
              <a:sym typeface="Average"/>
            </a:endParaRPr>
          </a:p>
        </p:txBody>
      </p:sp>
      <p:sp>
        <p:nvSpPr>
          <p:cNvPr id="117" name="Shape 117"/>
          <p:cNvSpPr txBox="1"/>
          <p:nvPr>
            <p:ph idx="2" type="title"/>
          </p:nvPr>
        </p:nvSpPr>
        <p:spPr>
          <a:xfrm>
            <a:off x="4473925" y="400925"/>
            <a:ext cx="4205999" cy="572699"/>
          </a:xfrm>
          <a:prstGeom prst="rect">
            <a:avLst/>
          </a:prstGeom>
        </p:spPr>
        <p:txBody>
          <a:bodyPr anchorCtr="0" anchor="t" bIns="91425" lIns="91425" rIns="91425" tIns="91425">
            <a:noAutofit/>
          </a:bodyPr>
          <a:lstStyle/>
          <a:p>
            <a:pPr lvl="0" rtl="0" algn="ctr">
              <a:spcBef>
                <a:spcPts val="0"/>
              </a:spcBef>
              <a:buNone/>
            </a:pPr>
            <a:r>
              <a:rPr lang="en" sz="3600"/>
              <a:t>Acceptance Criteria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297800"/>
            <a:ext cx="8520599" cy="572699"/>
          </a:xfrm>
          <a:prstGeom prst="rect">
            <a:avLst/>
          </a:prstGeom>
        </p:spPr>
        <p:txBody>
          <a:bodyPr anchorCtr="0" anchor="t" bIns="91425" lIns="91425" rIns="91425" tIns="91425">
            <a:noAutofit/>
          </a:bodyPr>
          <a:lstStyle/>
          <a:p>
            <a:pPr lvl="0" rtl="0">
              <a:spcBef>
                <a:spcPts val="0"/>
              </a:spcBef>
              <a:buNone/>
            </a:pPr>
            <a:r>
              <a:rPr lang="en" sz="4800"/>
              <a:t>Navbar</a:t>
            </a:r>
          </a:p>
        </p:txBody>
      </p:sp>
      <p:pic>
        <p:nvPicPr>
          <p:cNvPr id="123" name="Shape 123"/>
          <p:cNvPicPr preferRelativeResize="0"/>
          <p:nvPr/>
        </p:nvPicPr>
        <p:blipFill>
          <a:blip r:embed="rId3">
            <a:alphaModFix/>
          </a:blip>
          <a:stretch>
            <a:fillRect/>
          </a:stretch>
        </p:blipFill>
        <p:spPr>
          <a:xfrm>
            <a:off x="582201" y="1296325"/>
            <a:ext cx="7979599" cy="30582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913575" y="400925"/>
            <a:ext cx="2602199" cy="572699"/>
          </a:xfrm>
          <a:prstGeom prst="rect">
            <a:avLst/>
          </a:prstGeom>
        </p:spPr>
        <p:txBody>
          <a:bodyPr anchorCtr="0" anchor="t" bIns="91425" lIns="91425" rIns="91425" tIns="91425">
            <a:noAutofit/>
          </a:bodyPr>
          <a:lstStyle/>
          <a:p>
            <a:pPr algn="ctr">
              <a:spcBef>
                <a:spcPts val="0"/>
              </a:spcBef>
              <a:buNone/>
            </a:pPr>
            <a:r>
              <a:rPr lang="en" sz="3600"/>
              <a:t>User Story 4</a:t>
            </a:r>
          </a:p>
        </p:txBody>
      </p:sp>
      <p:sp>
        <p:nvSpPr>
          <p:cNvPr id="129" name="Shape 129"/>
          <p:cNvSpPr txBox="1"/>
          <p:nvPr>
            <p:ph idx="1" type="body"/>
          </p:nvPr>
        </p:nvSpPr>
        <p:spPr>
          <a:xfrm>
            <a:off x="492225" y="1264525"/>
            <a:ext cx="4170300" cy="3416400"/>
          </a:xfrm>
          <a:prstGeom prst="rect">
            <a:avLst/>
          </a:prstGeom>
        </p:spPr>
        <p:txBody>
          <a:bodyPr anchorCtr="0" anchor="t" bIns="91425" lIns="91425" rIns="91425" tIns="91425">
            <a:noAutofit/>
          </a:bodyPr>
          <a:lstStyle/>
          <a:p>
            <a:pPr rtl="0">
              <a:spcBef>
                <a:spcPts val="0"/>
              </a:spcBef>
              <a:buNone/>
            </a:pPr>
            <a:r>
              <a:rPr lang="en" sz="2400"/>
              <a:t>As a commanding officer</a:t>
            </a:r>
          </a:p>
          <a:p>
            <a:pPr rtl="0">
              <a:spcBef>
                <a:spcPts val="0"/>
              </a:spcBef>
              <a:buNone/>
            </a:pPr>
            <a:r>
              <a:rPr lang="en" sz="2400"/>
              <a:t>I want access to all firefighter information</a:t>
            </a:r>
          </a:p>
          <a:p>
            <a:pPr>
              <a:spcBef>
                <a:spcPts val="0"/>
              </a:spcBef>
              <a:buNone/>
            </a:pPr>
            <a:r>
              <a:rPr lang="en" sz="2400"/>
              <a:t>So that I can more efficiently fill firetrucks.</a:t>
            </a:r>
          </a:p>
        </p:txBody>
      </p:sp>
      <p:sp>
        <p:nvSpPr>
          <p:cNvPr id="130" name="Shape 130"/>
          <p:cNvSpPr txBox="1"/>
          <p:nvPr/>
        </p:nvSpPr>
        <p:spPr>
          <a:xfrm>
            <a:off x="4542550" y="1186525"/>
            <a:ext cx="4170300" cy="3572399"/>
          </a:xfrm>
          <a:prstGeom prst="rect">
            <a:avLst/>
          </a:prstGeom>
          <a:noFill/>
          <a:ln>
            <a:noFill/>
          </a:ln>
        </p:spPr>
        <p:txBody>
          <a:bodyPr anchorCtr="0" anchor="t" bIns="91425" lIns="91425" rIns="91425" tIns="91425">
            <a:noAutofit/>
          </a:bodyPr>
          <a:lstStyle/>
          <a:p>
            <a:pPr indent="-381000" lvl="0" marL="457200" rtl="0">
              <a:spcBef>
                <a:spcPts val="0"/>
              </a:spcBef>
              <a:buClr>
                <a:schemeClr val="accent3"/>
              </a:buClr>
              <a:buSzPct val="100000"/>
              <a:buFont typeface="Average"/>
              <a:buChar char="●"/>
            </a:pPr>
            <a:r>
              <a:rPr lang="en" sz="2400">
                <a:solidFill>
                  <a:schemeClr val="accent3"/>
                </a:solidFill>
                <a:latin typeface="Average"/>
                <a:ea typeface="Average"/>
                <a:cs typeface="Average"/>
                <a:sym typeface="Average"/>
              </a:rPr>
              <a:t>I want a database that holds all firefighter information, including:</a:t>
            </a:r>
          </a:p>
          <a:p>
            <a:pPr indent="-228600" lvl="1" marL="914400" rtl="0">
              <a:spcBef>
                <a:spcPts val="0"/>
              </a:spcBef>
              <a:buClr>
                <a:schemeClr val="accent3"/>
              </a:buClr>
              <a:buFont typeface="Average"/>
              <a:buChar char="○"/>
            </a:pPr>
            <a:r>
              <a:rPr lang="en" sz="2400">
                <a:solidFill>
                  <a:schemeClr val="accent3"/>
                </a:solidFill>
                <a:latin typeface="Average"/>
                <a:ea typeface="Average"/>
                <a:cs typeface="Average"/>
                <a:sym typeface="Average"/>
              </a:rPr>
              <a:t>name</a:t>
            </a:r>
          </a:p>
          <a:p>
            <a:pPr indent="-228600" lvl="1" marL="914400" rtl="0">
              <a:spcBef>
                <a:spcPts val="0"/>
              </a:spcBef>
              <a:buClr>
                <a:schemeClr val="accent3"/>
              </a:buClr>
              <a:buFont typeface="Average"/>
              <a:buChar char="○"/>
            </a:pPr>
            <a:r>
              <a:rPr lang="en" sz="2400">
                <a:solidFill>
                  <a:schemeClr val="accent3"/>
                </a:solidFill>
                <a:latin typeface="Average"/>
                <a:ea typeface="Average"/>
                <a:cs typeface="Average"/>
                <a:sym typeface="Average"/>
              </a:rPr>
              <a:t>firefighter ID</a:t>
            </a:r>
          </a:p>
          <a:p>
            <a:pPr indent="-228600" lvl="1" marL="914400" rtl="0">
              <a:spcBef>
                <a:spcPts val="0"/>
              </a:spcBef>
              <a:buClr>
                <a:schemeClr val="accent3"/>
              </a:buClr>
              <a:buFont typeface="Average"/>
              <a:buChar char="○"/>
            </a:pPr>
            <a:r>
              <a:rPr lang="en" sz="2400">
                <a:solidFill>
                  <a:schemeClr val="accent3"/>
                </a:solidFill>
                <a:latin typeface="Average"/>
                <a:ea typeface="Average"/>
                <a:cs typeface="Average"/>
                <a:sym typeface="Average"/>
              </a:rPr>
              <a:t>type of qualification</a:t>
            </a:r>
          </a:p>
          <a:p>
            <a:pPr indent="-228600" lvl="1" marL="914400" rtl="0">
              <a:spcBef>
                <a:spcPts val="0"/>
              </a:spcBef>
              <a:buClr>
                <a:schemeClr val="accent3"/>
              </a:buClr>
              <a:buFont typeface="Average"/>
              <a:buChar char="○"/>
            </a:pPr>
            <a:r>
              <a:rPr lang="en" sz="2400">
                <a:solidFill>
                  <a:schemeClr val="accent3"/>
                </a:solidFill>
                <a:latin typeface="Average"/>
                <a:ea typeface="Average"/>
                <a:cs typeface="Average"/>
                <a:sym typeface="Average"/>
              </a:rPr>
              <a:t>years certified</a:t>
            </a:r>
          </a:p>
          <a:p>
            <a:pPr indent="-228600" lvl="1" marL="914400" rtl="0">
              <a:spcBef>
                <a:spcPts val="0"/>
              </a:spcBef>
              <a:buClr>
                <a:schemeClr val="accent3"/>
              </a:buClr>
              <a:buFont typeface="Average"/>
              <a:buChar char="○"/>
            </a:pPr>
            <a:r>
              <a:rPr lang="en" sz="2400">
                <a:solidFill>
                  <a:schemeClr val="accent3"/>
                </a:solidFill>
                <a:latin typeface="Average"/>
                <a:ea typeface="Average"/>
                <a:cs typeface="Average"/>
                <a:sym typeface="Average"/>
              </a:rPr>
              <a:t>administrative capabilities.</a:t>
            </a:r>
          </a:p>
          <a:p>
            <a:pPr>
              <a:spcBef>
                <a:spcPts val="0"/>
              </a:spcBef>
              <a:buNone/>
            </a:pPr>
            <a:r>
              <a:t/>
            </a:r>
            <a:endParaRPr sz="2400">
              <a:solidFill>
                <a:schemeClr val="accent3"/>
              </a:solidFill>
              <a:latin typeface="Average"/>
              <a:ea typeface="Average"/>
              <a:cs typeface="Average"/>
              <a:sym typeface="Average"/>
            </a:endParaRPr>
          </a:p>
        </p:txBody>
      </p:sp>
      <p:sp>
        <p:nvSpPr>
          <p:cNvPr id="131" name="Shape 131"/>
          <p:cNvSpPr txBox="1"/>
          <p:nvPr>
            <p:ph idx="2" type="title"/>
          </p:nvPr>
        </p:nvSpPr>
        <p:spPr>
          <a:xfrm>
            <a:off x="4524700" y="400925"/>
            <a:ext cx="4205999" cy="572699"/>
          </a:xfrm>
          <a:prstGeom prst="rect">
            <a:avLst/>
          </a:prstGeom>
        </p:spPr>
        <p:txBody>
          <a:bodyPr anchorCtr="0" anchor="t" bIns="91425" lIns="91425" rIns="91425" tIns="91425">
            <a:noAutofit/>
          </a:bodyPr>
          <a:lstStyle/>
          <a:p>
            <a:pPr lvl="0" rtl="0" algn="ctr">
              <a:spcBef>
                <a:spcPts val="0"/>
              </a:spcBef>
              <a:buNone/>
            </a:pPr>
            <a:r>
              <a:rPr lang="en" sz="3600"/>
              <a:t>Acceptance Criteria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1571850"/>
            <a:ext cx="8520599" cy="1999799"/>
          </a:xfrm>
          <a:prstGeom prst="rect">
            <a:avLst/>
          </a:prstGeom>
        </p:spPr>
        <p:txBody>
          <a:bodyPr anchorCtr="0" anchor="t" bIns="91425" lIns="91425" rIns="91425" tIns="91425">
            <a:noAutofit/>
          </a:bodyPr>
          <a:lstStyle/>
          <a:p>
            <a:pPr algn="ctr">
              <a:spcBef>
                <a:spcPts val="0"/>
              </a:spcBef>
              <a:buNone/>
            </a:pPr>
            <a:r>
              <a:rPr lang="en" sz="7200"/>
              <a:t>Database Design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90975"/>
            <a:ext cx="8520599" cy="572699"/>
          </a:xfrm>
          <a:prstGeom prst="rect">
            <a:avLst/>
          </a:prstGeom>
        </p:spPr>
        <p:txBody>
          <a:bodyPr anchorCtr="0" anchor="t" bIns="91425" lIns="91425" rIns="91425" tIns="91425">
            <a:noAutofit/>
          </a:bodyPr>
          <a:lstStyle/>
          <a:p>
            <a:pPr>
              <a:spcBef>
                <a:spcPts val="0"/>
              </a:spcBef>
              <a:buNone/>
            </a:pPr>
            <a:r>
              <a:rPr lang="en" sz="4800"/>
              <a:t>ER Diagram</a:t>
            </a:r>
          </a:p>
        </p:txBody>
      </p:sp>
      <p:sp>
        <p:nvSpPr>
          <p:cNvPr id="142" name="Shape 142"/>
          <p:cNvSpPr txBox="1"/>
          <p:nvPr>
            <p:ph idx="1" type="body"/>
          </p:nvPr>
        </p:nvSpPr>
        <p:spPr>
          <a:xfrm>
            <a:off x="211225" y="922750"/>
            <a:ext cx="4141499" cy="4142700"/>
          </a:xfrm>
          <a:prstGeom prst="rect">
            <a:avLst/>
          </a:prstGeom>
        </p:spPr>
        <p:txBody>
          <a:bodyPr anchorCtr="0" anchor="t" bIns="91425" lIns="91425" rIns="91425" tIns="91425">
            <a:noAutofit/>
          </a:bodyPr>
          <a:lstStyle/>
          <a:p>
            <a:pPr indent="-228600" lvl="0" marL="457200" rtl="0">
              <a:spcBef>
                <a:spcPts val="0"/>
              </a:spcBef>
              <a:buSzPct val="100000"/>
            </a:pPr>
            <a:r>
              <a:rPr lang="en" sz="2000"/>
              <a:t>Four total relations containing three entities and one relationship</a:t>
            </a:r>
          </a:p>
          <a:p>
            <a:pPr indent="-228600" lvl="0" marL="457200" rtl="0">
              <a:spcBef>
                <a:spcPts val="0"/>
              </a:spcBef>
              <a:buSzPct val="100000"/>
            </a:pPr>
            <a:r>
              <a:rPr lang="en" sz="2000"/>
              <a:t>Cert Entity: Each certification will only be stored once in the DB</a:t>
            </a:r>
          </a:p>
          <a:p>
            <a:pPr indent="-228600" lvl="0" marL="457200" rtl="0">
              <a:spcBef>
                <a:spcPts val="0"/>
              </a:spcBef>
              <a:buSzPct val="100000"/>
            </a:pPr>
            <a:r>
              <a:rPr lang="en" sz="2000"/>
              <a:t>“Has” relationship: exists to see certifications of each firefighter</a:t>
            </a:r>
          </a:p>
          <a:p>
            <a:pPr indent="-228600" lvl="0" marL="457200" rtl="0">
              <a:spcBef>
                <a:spcPts val="0"/>
              </a:spcBef>
              <a:buSzPct val="100000"/>
            </a:pPr>
            <a:r>
              <a:rPr lang="en" sz="2000"/>
              <a:t>Admin enhanced entity relation: Admin inherits all attributes of the Firefighter entity</a:t>
            </a:r>
          </a:p>
        </p:txBody>
      </p:sp>
      <p:pic>
        <p:nvPicPr>
          <p:cNvPr id="143" name="Shape 143"/>
          <p:cNvPicPr preferRelativeResize="0"/>
          <p:nvPr/>
        </p:nvPicPr>
        <p:blipFill>
          <a:blip r:embed="rId3">
            <a:alphaModFix/>
          </a:blip>
          <a:stretch>
            <a:fillRect/>
          </a:stretch>
        </p:blipFill>
        <p:spPr>
          <a:xfrm>
            <a:off x="4425275" y="1152475"/>
            <a:ext cx="4584899" cy="36832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235100"/>
            <a:ext cx="8520599" cy="572699"/>
          </a:xfrm>
          <a:prstGeom prst="rect">
            <a:avLst/>
          </a:prstGeom>
        </p:spPr>
        <p:txBody>
          <a:bodyPr anchorCtr="0" anchor="t" bIns="91425" lIns="91425" rIns="91425" tIns="91425">
            <a:noAutofit/>
          </a:bodyPr>
          <a:lstStyle/>
          <a:p>
            <a:pPr rtl="0">
              <a:spcBef>
                <a:spcPts val="0"/>
              </a:spcBef>
              <a:buNone/>
            </a:pPr>
            <a:r>
              <a:rPr lang="en" sz="4800"/>
              <a:t>Relational Schema </a:t>
            </a:r>
          </a:p>
          <a:p>
            <a:pPr>
              <a:spcBef>
                <a:spcPts val="0"/>
              </a:spcBef>
              <a:buNone/>
            </a:pPr>
            <a:r>
              <a:t/>
            </a:r>
            <a:endParaRPr sz="4800"/>
          </a:p>
        </p:txBody>
      </p:sp>
      <p:sp>
        <p:nvSpPr>
          <p:cNvPr id="149" name="Shape 149"/>
          <p:cNvSpPr txBox="1"/>
          <p:nvPr>
            <p:ph idx="1" type="body"/>
          </p:nvPr>
        </p:nvSpPr>
        <p:spPr>
          <a:xfrm>
            <a:off x="311700" y="1152475"/>
            <a:ext cx="3656399" cy="3416400"/>
          </a:xfrm>
          <a:prstGeom prst="rect">
            <a:avLst/>
          </a:prstGeom>
        </p:spPr>
        <p:txBody>
          <a:bodyPr anchorCtr="0" anchor="t" bIns="91425" lIns="91425" rIns="91425" tIns="91425">
            <a:noAutofit/>
          </a:bodyPr>
          <a:lstStyle/>
          <a:p>
            <a:pPr indent="-228600" lvl="0" marL="457200" rtl="0">
              <a:spcBef>
                <a:spcPts val="0"/>
              </a:spcBef>
              <a:buSzPct val="100000"/>
            </a:pPr>
            <a:r>
              <a:rPr lang="en" sz="2200"/>
              <a:t>All relations are in BCNF </a:t>
            </a:r>
          </a:p>
          <a:p>
            <a:pPr indent="-228600" lvl="0" marL="457200" rtl="0">
              <a:spcBef>
                <a:spcPts val="0"/>
              </a:spcBef>
              <a:buSzPct val="100000"/>
            </a:pPr>
            <a:r>
              <a:rPr lang="en" sz="2200"/>
              <a:t>Admin inherits all attributes - not needed in the relation</a:t>
            </a:r>
          </a:p>
          <a:p>
            <a:pPr indent="-228600" lvl="0" marL="457200" rtl="0">
              <a:spcBef>
                <a:spcPts val="0"/>
              </a:spcBef>
              <a:buSzPct val="100000"/>
            </a:pPr>
            <a:r>
              <a:rPr lang="en" sz="2200"/>
              <a:t>ffid: The primary key in Admin and references the Firefighter relation</a:t>
            </a:r>
          </a:p>
          <a:p>
            <a:pPr indent="-228600" lvl="0" marL="457200" rtl="0">
              <a:spcBef>
                <a:spcPts val="0"/>
              </a:spcBef>
              <a:buSzPct val="100000"/>
            </a:pPr>
            <a:r>
              <a:rPr lang="en" sz="2200"/>
              <a:t>All redundancies have been accounted for and eliminated </a:t>
            </a:r>
          </a:p>
        </p:txBody>
      </p:sp>
      <p:pic>
        <p:nvPicPr>
          <p:cNvPr id="150" name="Shape 150"/>
          <p:cNvPicPr preferRelativeResize="0"/>
          <p:nvPr/>
        </p:nvPicPr>
        <p:blipFill>
          <a:blip r:embed="rId3">
            <a:alphaModFix/>
          </a:blip>
          <a:stretch>
            <a:fillRect/>
          </a:stretch>
        </p:blipFill>
        <p:spPr>
          <a:xfrm>
            <a:off x="4164675" y="1650425"/>
            <a:ext cx="4823725" cy="236134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111325"/>
            <a:ext cx="8520599" cy="572699"/>
          </a:xfrm>
          <a:prstGeom prst="rect">
            <a:avLst/>
          </a:prstGeom>
        </p:spPr>
        <p:txBody>
          <a:bodyPr anchorCtr="0" anchor="t" bIns="91425" lIns="91425" rIns="91425" tIns="91425">
            <a:noAutofit/>
          </a:bodyPr>
          <a:lstStyle/>
          <a:p>
            <a:pPr>
              <a:spcBef>
                <a:spcPts val="0"/>
              </a:spcBef>
              <a:buNone/>
            </a:pPr>
            <a:r>
              <a:rPr lang="en" sz="4800"/>
              <a:t>Sample Data</a:t>
            </a:r>
          </a:p>
        </p:txBody>
      </p:sp>
      <p:sp>
        <p:nvSpPr>
          <p:cNvPr id="156" name="Shape 156"/>
          <p:cNvSpPr txBox="1"/>
          <p:nvPr>
            <p:ph idx="1" type="body"/>
          </p:nvPr>
        </p:nvSpPr>
        <p:spPr>
          <a:xfrm>
            <a:off x="485200" y="3052325"/>
            <a:ext cx="3700199" cy="1712099"/>
          </a:xfrm>
          <a:prstGeom prst="rect">
            <a:avLst/>
          </a:prstGeom>
        </p:spPr>
        <p:txBody>
          <a:bodyPr anchorCtr="0" anchor="t" bIns="91425" lIns="91425" rIns="91425" tIns="91425">
            <a:noAutofit/>
          </a:bodyPr>
          <a:lstStyle/>
          <a:p>
            <a:pPr indent="-228600" lvl="0" marL="457200" rtl="0">
              <a:spcBef>
                <a:spcPts val="0"/>
              </a:spcBef>
              <a:buSzPct val="100000"/>
            </a:pPr>
            <a:r>
              <a:rPr lang="en" sz="1800"/>
              <a:t>Has relationship foreign keys: type, ffid</a:t>
            </a:r>
          </a:p>
          <a:p>
            <a:pPr indent="-228600" lvl="0" marL="457200">
              <a:spcBef>
                <a:spcPts val="0"/>
              </a:spcBef>
              <a:buSzPct val="100000"/>
            </a:pPr>
            <a:r>
              <a:rPr lang="en" sz="1800"/>
              <a:t>Improper certification type and ffid can not be entered  </a:t>
            </a:r>
          </a:p>
        </p:txBody>
      </p:sp>
      <p:sp>
        <p:nvSpPr>
          <p:cNvPr id="157" name="Shape 157"/>
          <p:cNvSpPr txBox="1"/>
          <p:nvPr>
            <p:ph idx="2" type="body"/>
          </p:nvPr>
        </p:nvSpPr>
        <p:spPr>
          <a:xfrm>
            <a:off x="4950225" y="2914475"/>
            <a:ext cx="3662700" cy="1256999"/>
          </a:xfrm>
          <a:prstGeom prst="rect">
            <a:avLst/>
          </a:prstGeom>
        </p:spPr>
        <p:txBody>
          <a:bodyPr anchorCtr="0" anchor="t" bIns="91425" lIns="91425" rIns="91425" tIns="91425">
            <a:noAutofit/>
          </a:bodyPr>
          <a:lstStyle/>
          <a:p>
            <a:pPr indent="-228600" lvl="0" marL="457200" rtl="0">
              <a:spcBef>
                <a:spcPts val="0"/>
              </a:spcBef>
              <a:buSzPct val="100000"/>
            </a:pPr>
            <a:r>
              <a:rPr lang="en" sz="1800"/>
              <a:t>The ffid (firefighter ID) automatically increments when a new Firefighter is added </a:t>
            </a:r>
          </a:p>
          <a:p>
            <a:pPr indent="-228600" lvl="0" marL="457200" rtl="0">
              <a:spcBef>
                <a:spcPts val="0"/>
              </a:spcBef>
              <a:buSzPct val="100000"/>
            </a:pPr>
            <a:r>
              <a:rPr lang="en" sz="1800"/>
              <a:t>The drop-down menu contains all certifications a firefighter may have</a:t>
            </a:r>
          </a:p>
        </p:txBody>
      </p:sp>
      <p:pic>
        <p:nvPicPr>
          <p:cNvPr id="158" name="Shape 158"/>
          <p:cNvPicPr preferRelativeResize="0"/>
          <p:nvPr/>
        </p:nvPicPr>
        <p:blipFill>
          <a:blip r:embed="rId3">
            <a:alphaModFix/>
          </a:blip>
          <a:stretch>
            <a:fillRect/>
          </a:stretch>
        </p:blipFill>
        <p:spPr>
          <a:xfrm>
            <a:off x="4574575" y="1256437"/>
            <a:ext cx="4414000" cy="1444074"/>
          </a:xfrm>
          <a:prstGeom prst="rect">
            <a:avLst/>
          </a:prstGeom>
          <a:noFill/>
          <a:ln>
            <a:noFill/>
          </a:ln>
        </p:spPr>
      </p:pic>
      <p:pic>
        <p:nvPicPr>
          <p:cNvPr id="159" name="Shape 159"/>
          <p:cNvPicPr preferRelativeResize="0"/>
          <p:nvPr/>
        </p:nvPicPr>
        <p:blipFill>
          <a:blip r:embed="rId4">
            <a:alphaModFix/>
          </a:blip>
          <a:stretch>
            <a:fillRect/>
          </a:stretch>
        </p:blipFill>
        <p:spPr>
          <a:xfrm>
            <a:off x="377000" y="1097989"/>
            <a:ext cx="3916599" cy="17610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297800"/>
            <a:ext cx="8520599" cy="572699"/>
          </a:xfrm>
          <a:prstGeom prst="rect">
            <a:avLst/>
          </a:prstGeom>
        </p:spPr>
        <p:txBody>
          <a:bodyPr anchorCtr="0" anchor="t" bIns="91425" lIns="91425" rIns="91425" tIns="91425">
            <a:noAutofit/>
          </a:bodyPr>
          <a:lstStyle/>
          <a:p>
            <a:pPr lvl="0" rtl="0">
              <a:spcBef>
                <a:spcPts val="0"/>
              </a:spcBef>
              <a:buNone/>
            </a:pPr>
            <a:r>
              <a:rPr lang="en" sz="4800"/>
              <a:t>Firefighter Database</a:t>
            </a:r>
          </a:p>
        </p:txBody>
      </p:sp>
      <p:pic>
        <p:nvPicPr>
          <p:cNvPr id="165" name="Shape 165"/>
          <p:cNvPicPr preferRelativeResize="0"/>
          <p:nvPr/>
        </p:nvPicPr>
        <p:blipFill>
          <a:blip r:embed="rId3">
            <a:alphaModFix/>
          </a:blip>
          <a:stretch>
            <a:fillRect/>
          </a:stretch>
        </p:blipFill>
        <p:spPr>
          <a:xfrm>
            <a:off x="906886" y="1184124"/>
            <a:ext cx="7330237" cy="36872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12" y="74650"/>
            <a:ext cx="8520599" cy="572699"/>
          </a:xfrm>
          <a:prstGeom prst="rect">
            <a:avLst/>
          </a:prstGeom>
        </p:spPr>
        <p:txBody>
          <a:bodyPr anchorCtr="0" anchor="t" bIns="91425" lIns="91425" rIns="91425" tIns="91425">
            <a:noAutofit/>
          </a:bodyPr>
          <a:lstStyle/>
          <a:p>
            <a:pPr>
              <a:spcBef>
                <a:spcPts val="0"/>
              </a:spcBef>
              <a:buNone/>
            </a:pPr>
            <a:r>
              <a:rPr lang="en" sz="4800"/>
              <a:t>Sprint Burndown Chart</a:t>
            </a:r>
          </a:p>
        </p:txBody>
      </p:sp>
      <p:pic>
        <p:nvPicPr>
          <p:cNvPr id="171" name="Shape 171"/>
          <p:cNvPicPr preferRelativeResize="0"/>
          <p:nvPr/>
        </p:nvPicPr>
        <p:blipFill>
          <a:blip r:embed="rId3">
            <a:alphaModFix/>
          </a:blip>
          <a:stretch>
            <a:fillRect/>
          </a:stretch>
        </p:blipFill>
        <p:spPr>
          <a:xfrm>
            <a:off x="1347513" y="935300"/>
            <a:ext cx="6449024" cy="42082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220075"/>
            <a:ext cx="5629800" cy="572699"/>
          </a:xfrm>
          <a:prstGeom prst="rect">
            <a:avLst/>
          </a:prstGeom>
        </p:spPr>
        <p:txBody>
          <a:bodyPr anchorCtr="0" anchor="t" bIns="91425" lIns="91425" rIns="91425" tIns="91425">
            <a:noAutofit/>
          </a:bodyPr>
          <a:lstStyle/>
          <a:p>
            <a:pPr>
              <a:spcBef>
                <a:spcPts val="0"/>
              </a:spcBef>
              <a:buNone/>
            </a:pPr>
            <a:r>
              <a:rPr lang="en" sz="4800"/>
              <a:t>Velocity Measurement</a:t>
            </a:r>
          </a:p>
        </p:txBody>
      </p:sp>
      <p:sp>
        <p:nvSpPr>
          <p:cNvPr id="177" name="Shape 177"/>
          <p:cNvSpPr txBox="1"/>
          <p:nvPr>
            <p:ph idx="1" type="body"/>
          </p:nvPr>
        </p:nvSpPr>
        <p:spPr>
          <a:xfrm>
            <a:off x="369725" y="1268550"/>
            <a:ext cx="4294799" cy="3416400"/>
          </a:xfrm>
          <a:prstGeom prst="rect">
            <a:avLst/>
          </a:prstGeom>
        </p:spPr>
        <p:txBody>
          <a:bodyPr anchorCtr="0" anchor="t" bIns="91425" lIns="91425" rIns="91425" tIns="91425">
            <a:noAutofit/>
          </a:bodyPr>
          <a:lstStyle/>
          <a:p>
            <a:pPr indent="-228600" lvl="0" marL="457200" rtl="0">
              <a:spcBef>
                <a:spcPts val="0"/>
              </a:spcBef>
              <a:buSzPct val="100000"/>
            </a:pPr>
            <a:r>
              <a:rPr lang="en" sz="2400"/>
              <a:t>Total story points: 23 points  </a:t>
            </a:r>
          </a:p>
          <a:p>
            <a:pPr indent="-228600" lvl="0" marL="457200" rtl="0">
              <a:spcBef>
                <a:spcPts val="0"/>
              </a:spcBef>
              <a:buSzPct val="100000"/>
            </a:pPr>
            <a:r>
              <a:rPr lang="en" sz="2400"/>
              <a:t>Completed story points:  20 points  </a:t>
            </a:r>
          </a:p>
          <a:p>
            <a:pPr indent="-228600" lvl="0" marL="457200" rtl="0">
              <a:spcBef>
                <a:spcPts val="0"/>
              </a:spcBef>
              <a:buSzPct val="100000"/>
            </a:pPr>
            <a:r>
              <a:rPr lang="en" sz="2400"/>
              <a:t>Average velocity after our first sprint: 20 points  </a:t>
            </a:r>
          </a:p>
          <a:p>
            <a:pPr indent="-228600" lvl="0" marL="457200">
              <a:spcBef>
                <a:spcPts val="0"/>
              </a:spcBef>
              <a:buSzPct val="100000"/>
            </a:pPr>
            <a:r>
              <a:rPr lang="en" sz="2400"/>
              <a:t>Projection for sprint 2: 26 points  </a:t>
            </a:r>
          </a:p>
        </p:txBody>
      </p:sp>
      <p:pic>
        <p:nvPicPr>
          <p:cNvPr id="178" name="Shape 178"/>
          <p:cNvPicPr preferRelativeResize="0"/>
          <p:nvPr/>
        </p:nvPicPr>
        <p:blipFill>
          <a:blip r:embed="rId3">
            <a:alphaModFix/>
          </a:blip>
          <a:stretch>
            <a:fillRect/>
          </a:stretch>
        </p:blipFill>
        <p:spPr>
          <a:xfrm>
            <a:off x="5312300" y="1908175"/>
            <a:ext cx="3162300" cy="19050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197825"/>
            <a:ext cx="8520599" cy="1074600"/>
          </a:xfrm>
          <a:prstGeom prst="rect">
            <a:avLst/>
          </a:prstGeom>
        </p:spPr>
        <p:txBody>
          <a:bodyPr anchorCtr="0" anchor="t" bIns="91425" lIns="91425" rIns="91425" tIns="91425">
            <a:noAutofit/>
          </a:bodyPr>
          <a:lstStyle/>
          <a:p>
            <a:pPr>
              <a:spcBef>
                <a:spcPts val="0"/>
              </a:spcBef>
              <a:buNone/>
            </a:pPr>
            <a:r>
              <a:rPr lang="en" sz="4800"/>
              <a:t>Overview </a:t>
            </a:r>
          </a:p>
        </p:txBody>
      </p:sp>
      <p:sp>
        <p:nvSpPr>
          <p:cNvPr id="62" name="Shape 62"/>
          <p:cNvSpPr txBox="1"/>
          <p:nvPr>
            <p:ph idx="1" type="body"/>
          </p:nvPr>
        </p:nvSpPr>
        <p:spPr>
          <a:xfrm>
            <a:off x="311700" y="1272425"/>
            <a:ext cx="4217099" cy="3416400"/>
          </a:xfrm>
          <a:prstGeom prst="rect">
            <a:avLst/>
          </a:prstGeom>
        </p:spPr>
        <p:txBody>
          <a:bodyPr anchorCtr="0" anchor="t" bIns="91425" lIns="91425" rIns="91425" tIns="91425">
            <a:noAutofit/>
          </a:bodyPr>
          <a:lstStyle/>
          <a:p>
            <a:pPr indent="-228600" lvl="0" marL="457200" rtl="0">
              <a:spcBef>
                <a:spcPts val="0"/>
              </a:spcBef>
              <a:buSzPct val="100000"/>
            </a:pPr>
            <a:r>
              <a:rPr lang="en" sz="3000"/>
              <a:t>Web Application for a fire department</a:t>
            </a:r>
          </a:p>
          <a:p>
            <a:pPr indent="-228600" lvl="0" marL="457200" rtl="0">
              <a:spcBef>
                <a:spcPts val="0"/>
              </a:spcBef>
              <a:buSzPct val="100000"/>
            </a:pPr>
            <a:r>
              <a:rPr lang="en" sz="3000"/>
              <a:t>Chiefs can quickly organize firetrucks </a:t>
            </a:r>
          </a:p>
        </p:txBody>
      </p:sp>
      <p:pic>
        <p:nvPicPr>
          <p:cNvPr id="63" name="Shape 63"/>
          <p:cNvPicPr preferRelativeResize="0"/>
          <p:nvPr/>
        </p:nvPicPr>
        <p:blipFill>
          <a:blip r:embed="rId3">
            <a:alphaModFix/>
          </a:blip>
          <a:stretch>
            <a:fillRect/>
          </a:stretch>
        </p:blipFill>
        <p:spPr>
          <a:xfrm>
            <a:off x="5207399" y="1303751"/>
            <a:ext cx="3320199" cy="3353751"/>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56350" y="1763275"/>
            <a:ext cx="8520599" cy="572699"/>
          </a:xfrm>
          <a:prstGeom prst="rect">
            <a:avLst/>
          </a:prstGeom>
        </p:spPr>
        <p:txBody>
          <a:bodyPr anchorCtr="0" anchor="t" bIns="91425" lIns="91425" rIns="91425" tIns="91425">
            <a:noAutofit/>
          </a:bodyPr>
          <a:lstStyle/>
          <a:p>
            <a:pPr algn="ctr">
              <a:spcBef>
                <a:spcPts val="0"/>
              </a:spcBef>
              <a:buNone/>
            </a:pPr>
            <a:r>
              <a:rPr lang="en" sz="4800" u="sng">
                <a:solidFill>
                  <a:schemeClr val="hlink"/>
                </a:solidFill>
                <a:hlinkClick r:id="rId3"/>
              </a:rPr>
              <a:t>Latham Fire Demo</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2210550"/>
            <a:ext cx="8520599" cy="572699"/>
          </a:xfrm>
          <a:prstGeom prst="rect">
            <a:avLst/>
          </a:prstGeom>
        </p:spPr>
        <p:txBody>
          <a:bodyPr anchorCtr="0" anchor="t" bIns="91425" lIns="91425" rIns="91425" tIns="91425">
            <a:noAutofit/>
          </a:bodyPr>
          <a:lstStyle/>
          <a:p>
            <a:pPr algn="ctr">
              <a:spcBef>
                <a:spcPts val="0"/>
              </a:spcBef>
              <a:buNone/>
            </a:pPr>
            <a:r>
              <a:rPr lang="en" sz="4800" u="sng">
                <a:solidFill>
                  <a:schemeClr val="hlink"/>
                </a:solidFill>
                <a:hlinkClick r:id="rId3"/>
              </a:rPr>
              <a:t>Drag and Drop Demo</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235100"/>
            <a:ext cx="8520599" cy="572699"/>
          </a:xfrm>
          <a:prstGeom prst="rect">
            <a:avLst/>
          </a:prstGeom>
        </p:spPr>
        <p:txBody>
          <a:bodyPr anchorCtr="0" anchor="t" bIns="91425" lIns="91425" rIns="91425" tIns="91425">
            <a:noAutofit/>
          </a:bodyPr>
          <a:lstStyle/>
          <a:p>
            <a:pPr>
              <a:spcBef>
                <a:spcPts val="0"/>
              </a:spcBef>
              <a:buNone/>
            </a:pPr>
            <a:r>
              <a:rPr lang="en" sz="4800"/>
              <a:t>Things to Consider</a:t>
            </a:r>
          </a:p>
        </p:txBody>
      </p:sp>
      <p:sp>
        <p:nvSpPr>
          <p:cNvPr id="69" name="Shape 69"/>
          <p:cNvSpPr txBox="1"/>
          <p:nvPr>
            <p:ph idx="1" type="body"/>
          </p:nvPr>
        </p:nvSpPr>
        <p:spPr>
          <a:xfrm>
            <a:off x="311700" y="1317450"/>
            <a:ext cx="5656499" cy="3416400"/>
          </a:xfrm>
          <a:prstGeom prst="rect">
            <a:avLst/>
          </a:prstGeom>
        </p:spPr>
        <p:txBody>
          <a:bodyPr anchorCtr="0" anchor="t" bIns="91425" lIns="91425" rIns="91425" tIns="91425">
            <a:noAutofit/>
          </a:bodyPr>
          <a:lstStyle/>
          <a:p>
            <a:pPr indent="-228600" lvl="0" marL="457200" rtl="0">
              <a:spcBef>
                <a:spcPts val="0"/>
              </a:spcBef>
              <a:buSzPct val="100000"/>
            </a:pPr>
            <a:r>
              <a:rPr lang="en" sz="3000"/>
              <a:t>Different types of trucks</a:t>
            </a:r>
          </a:p>
          <a:p>
            <a:pPr indent="-228600" lvl="0" marL="457200" rtl="0">
              <a:spcBef>
                <a:spcPts val="0"/>
              </a:spcBef>
              <a:buSzPct val="100000"/>
            </a:pPr>
            <a:r>
              <a:rPr lang="en" sz="3000"/>
              <a:t>Qualifications of FFs</a:t>
            </a:r>
          </a:p>
          <a:p>
            <a:pPr indent="-228600" lvl="0" marL="457200" rtl="0">
              <a:spcBef>
                <a:spcPts val="0"/>
              </a:spcBef>
              <a:buSzPct val="100000"/>
            </a:pPr>
            <a:r>
              <a:rPr lang="en" sz="3000"/>
              <a:t>Number of FFs per truck</a:t>
            </a:r>
          </a:p>
          <a:p>
            <a:pPr indent="-228600" lvl="0" marL="457200">
              <a:spcBef>
                <a:spcPts val="0"/>
              </a:spcBef>
              <a:buSzPct val="100000"/>
            </a:pPr>
            <a:r>
              <a:rPr lang="en" sz="3000"/>
              <a:t>Firefighters need to know where they are assigned</a:t>
            </a:r>
          </a:p>
        </p:txBody>
      </p:sp>
      <p:pic>
        <p:nvPicPr>
          <p:cNvPr id="70" name="Shape 70"/>
          <p:cNvPicPr preferRelativeResize="0"/>
          <p:nvPr/>
        </p:nvPicPr>
        <p:blipFill>
          <a:blip r:embed="rId3">
            <a:alphaModFix/>
          </a:blip>
          <a:stretch>
            <a:fillRect/>
          </a:stretch>
        </p:blipFill>
        <p:spPr>
          <a:xfrm>
            <a:off x="5383425" y="1598300"/>
            <a:ext cx="3222950" cy="24171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275450" y="90500"/>
            <a:ext cx="5426699" cy="572699"/>
          </a:xfrm>
          <a:prstGeom prst="rect">
            <a:avLst/>
          </a:prstGeom>
        </p:spPr>
        <p:txBody>
          <a:bodyPr anchorCtr="0" anchor="t" bIns="91425" lIns="91425" rIns="91425" tIns="91425">
            <a:noAutofit/>
          </a:bodyPr>
          <a:lstStyle/>
          <a:p>
            <a:pPr rtl="0">
              <a:spcBef>
                <a:spcPts val="0"/>
              </a:spcBef>
              <a:buNone/>
            </a:pPr>
            <a:r>
              <a:rPr lang="en" sz="4800"/>
              <a:t>Deployment Diagram </a:t>
            </a:r>
          </a:p>
        </p:txBody>
      </p:sp>
      <p:pic>
        <p:nvPicPr>
          <p:cNvPr id="76" name="Shape 76"/>
          <p:cNvPicPr preferRelativeResize="0"/>
          <p:nvPr/>
        </p:nvPicPr>
        <p:blipFill>
          <a:blip r:embed="rId3">
            <a:alphaModFix/>
          </a:blip>
          <a:stretch>
            <a:fillRect/>
          </a:stretch>
        </p:blipFill>
        <p:spPr>
          <a:xfrm>
            <a:off x="2234394" y="1050925"/>
            <a:ext cx="4675217" cy="38858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1599675"/>
            <a:ext cx="8520599" cy="572699"/>
          </a:xfrm>
          <a:prstGeom prst="rect">
            <a:avLst/>
          </a:prstGeom>
        </p:spPr>
        <p:txBody>
          <a:bodyPr anchorCtr="0" anchor="t" bIns="91425" lIns="91425" rIns="91425" tIns="91425">
            <a:noAutofit/>
          </a:bodyPr>
          <a:lstStyle/>
          <a:p>
            <a:pPr algn="ctr">
              <a:spcBef>
                <a:spcPts val="0"/>
              </a:spcBef>
              <a:buNone/>
            </a:pPr>
            <a:r>
              <a:rPr lang="en" sz="7200"/>
              <a:t>User Stories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984075" y="400925"/>
            <a:ext cx="2580299" cy="572699"/>
          </a:xfrm>
          <a:prstGeom prst="rect">
            <a:avLst/>
          </a:prstGeom>
        </p:spPr>
        <p:txBody>
          <a:bodyPr anchorCtr="0" anchor="t" bIns="91425" lIns="91425" rIns="91425" tIns="91425">
            <a:noAutofit/>
          </a:bodyPr>
          <a:lstStyle/>
          <a:p>
            <a:pPr lvl="0" rtl="0" algn="ctr">
              <a:spcBef>
                <a:spcPts val="0"/>
              </a:spcBef>
              <a:buNone/>
            </a:pPr>
            <a:r>
              <a:rPr lang="en" sz="3600"/>
              <a:t>User Story 1</a:t>
            </a:r>
          </a:p>
        </p:txBody>
      </p:sp>
      <p:sp>
        <p:nvSpPr>
          <p:cNvPr id="87" name="Shape 87"/>
          <p:cNvSpPr txBox="1"/>
          <p:nvPr>
            <p:ph idx="1" type="body"/>
          </p:nvPr>
        </p:nvSpPr>
        <p:spPr>
          <a:xfrm>
            <a:off x="554750" y="1315325"/>
            <a:ext cx="3830700" cy="3416400"/>
          </a:xfrm>
          <a:prstGeom prst="rect">
            <a:avLst/>
          </a:prstGeom>
        </p:spPr>
        <p:txBody>
          <a:bodyPr anchorCtr="0" anchor="t" bIns="91425" lIns="91425" rIns="91425" tIns="91425">
            <a:noAutofit/>
          </a:bodyPr>
          <a:lstStyle/>
          <a:p>
            <a:pPr rtl="0">
              <a:spcBef>
                <a:spcPts val="0"/>
              </a:spcBef>
              <a:buNone/>
            </a:pPr>
            <a:r>
              <a:rPr lang="en" sz="2400"/>
              <a:t>As a Commanding officer,</a:t>
            </a:r>
          </a:p>
          <a:p>
            <a:pPr rtl="0">
              <a:spcBef>
                <a:spcPts val="0"/>
              </a:spcBef>
              <a:buNone/>
            </a:pPr>
            <a:r>
              <a:rPr lang="en" sz="2400"/>
              <a:t>I want to have a login form,</a:t>
            </a:r>
          </a:p>
          <a:p>
            <a:pPr lvl="0" rtl="0">
              <a:spcBef>
                <a:spcPts val="0"/>
              </a:spcBef>
              <a:buNone/>
            </a:pPr>
            <a:r>
              <a:rPr lang="en" sz="2400"/>
              <a:t>So that I can input my credentials.</a:t>
            </a:r>
          </a:p>
        </p:txBody>
      </p:sp>
      <p:sp>
        <p:nvSpPr>
          <p:cNvPr id="88" name="Shape 88"/>
          <p:cNvSpPr txBox="1"/>
          <p:nvPr/>
        </p:nvSpPr>
        <p:spPr>
          <a:xfrm>
            <a:off x="4622325" y="1284425"/>
            <a:ext cx="4170300" cy="3478199"/>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chemeClr val="accent3"/>
              </a:buClr>
              <a:buSzPct val="100000"/>
              <a:buFont typeface="Average"/>
              <a:buChar char="●"/>
            </a:pPr>
            <a:r>
              <a:rPr lang="en" sz="2400">
                <a:solidFill>
                  <a:schemeClr val="accent3"/>
                </a:solidFill>
                <a:latin typeface="Average"/>
                <a:ea typeface="Average"/>
                <a:cs typeface="Average"/>
                <a:sym typeface="Average"/>
              </a:rPr>
              <a:t>I can go to the login page.</a:t>
            </a:r>
          </a:p>
          <a:p>
            <a:pPr indent="-381000" lvl="0" marL="457200" rtl="0">
              <a:lnSpc>
                <a:spcPct val="115000"/>
              </a:lnSpc>
              <a:spcBef>
                <a:spcPts val="0"/>
              </a:spcBef>
              <a:spcAft>
                <a:spcPts val="1600"/>
              </a:spcAft>
              <a:buClr>
                <a:schemeClr val="accent3"/>
              </a:buClr>
              <a:buSzPct val="100000"/>
              <a:buFont typeface="Average"/>
              <a:buChar char="●"/>
            </a:pPr>
            <a:r>
              <a:rPr lang="en" sz="2400">
                <a:solidFill>
                  <a:schemeClr val="accent3"/>
                </a:solidFill>
                <a:latin typeface="Average"/>
                <a:ea typeface="Average"/>
                <a:cs typeface="Average"/>
                <a:sym typeface="Average"/>
              </a:rPr>
              <a:t>I can enter in a username.</a:t>
            </a:r>
          </a:p>
          <a:p>
            <a:pPr indent="-381000" lvl="0" marL="457200" rtl="0">
              <a:lnSpc>
                <a:spcPct val="115000"/>
              </a:lnSpc>
              <a:spcBef>
                <a:spcPts val="0"/>
              </a:spcBef>
              <a:spcAft>
                <a:spcPts val="1600"/>
              </a:spcAft>
              <a:buClr>
                <a:schemeClr val="accent3"/>
              </a:buClr>
              <a:buSzPct val="100000"/>
              <a:buFont typeface="Average"/>
              <a:buChar char="●"/>
            </a:pPr>
            <a:r>
              <a:rPr lang="en" sz="2400">
                <a:solidFill>
                  <a:schemeClr val="accent3"/>
                </a:solidFill>
                <a:latin typeface="Average"/>
                <a:ea typeface="Average"/>
                <a:cs typeface="Average"/>
                <a:sym typeface="Average"/>
              </a:rPr>
              <a:t>I can enter in  the corresponding password.</a:t>
            </a:r>
          </a:p>
          <a:p>
            <a:pPr indent="-381000" lvl="0" marL="457200" rtl="0">
              <a:lnSpc>
                <a:spcPct val="115000"/>
              </a:lnSpc>
              <a:spcBef>
                <a:spcPts val="0"/>
              </a:spcBef>
              <a:spcAft>
                <a:spcPts val="1600"/>
              </a:spcAft>
              <a:buClr>
                <a:schemeClr val="accent3"/>
              </a:buClr>
              <a:buSzPct val="100000"/>
              <a:buFont typeface="Average"/>
              <a:buChar char="●"/>
            </a:pPr>
            <a:r>
              <a:rPr lang="en" sz="2400">
                <a:solidFill>
                  <a:schemeClr val="accent3"/>
                </a:solidFill>
                <a:latin typeface="Average"/>
                <a:ea typeface="Average"/>
                <a:cs typeface="Average"/>
                <a:sym typeface="Average"/>
              </a:rPr>
              <a:t>I can submit the username and password.</a:t>
            </a:r>
          </a:p>
          <a:p>
            <a:pPr lvl="0" rtl="0">
              <a:spcBef>
                <a:spcPts val="0"/>
              </a:spcBef>
              <a:buNone/>
            </a:pPr>
            <a:r>
              <a:t/>
            </a:r>
            <a:endParaRPr sz="2400">
              <a:solidFill>
                <a:schemeClr val="accent3"/>
              </a:solidFill>
              <a:latin typeface="Average"/>
              <a:ea typeface="Average"/>
              <a:cs typeface="Average"/>
              <a:sym typeface="Average"/>
            </a:endParaRPr>
          </a:p>
        </p:txBody>
      </p:sp>
      <p:sp>
        <p:nvSpPr>
          <p:cNvPr id="89" name="Shape 89"/>
          <p:cNvSpPr txBox="1"/>
          <p:nvPr>
            <p:ph idx="2" type="title"/>
          </p:nvPr>
        </p:nvSpPr>
        <p:spPr>
          <a:xfrm>
            <a:off x="4827525" y="400925"/>
            <a:ext cx="3759899" cy="572699"/>
          </a:xfrm>
          <a:prstGeom prst="rect">
            <a:avLst/>
          </a:prstGeom>
        </p:spPr>
        <p:txBody>
          <a:bodyPr anchorCtr="0" anchor="t" bIns="91425" lIns="91425" rIns="91425" tIns="91425">
            <a:noAutofit/>
          </a:bodyPr>
          <a:lstStyle/>
          <a:p>
            <a:pPr lvl="0" rtl="0" algn="ctr">
              <a:spcBef>
                <a:spcPts val="0"/>
              </a:spcBef>
              <a:buNone/>
            </a:pPr>
            <a:r>
              <a:rPr lang="en" sz="3600"/>
              <a:t>Acceptance Criteria</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297800"/>
            <a:ext cx="8520599" cy="572699"/>
          </a:xfrm>
          <a:prstGeom prst="rect">
            <a:avLst/>
          </a:prstGeom>
        </p:spPr>
        <p:txBody>
          <a:bodyPr anchorCtr="0" anchor="t" bIns="91425" lIns="91425" rIns="91425" tIns="91425">
            <a:noAutofit/>
          </a:bodyPr>
          <a:lstStyle/>
          <a:p>
            <a:pPr lvl="0" rtl="0">
              <a:spcBef>
                <a:spcPts val="0"/>
              </a:spcBef>
              <a:buNone/>
            </a:pPr>
            <a:r>
              <a:rPr lang="en" sz="4800"/>
              <a:t>Login Form</a:t>
            </a:r>
          </a:p>
        </p:txBody>
      </p:sp>
      <p:pic>
        <p:nvPicPr>
          <p:cNvPr id="95" name="Shape 95"/>
          <p:cNvPicPr preferRelativeResize="0"/>
          <p:nvPr/>
        </p:nvPicPr>
        <p:blipFill>
          <a:blip r:embed="rId3">
            <a:alphaModFix/>
          </a:blip>
          <a:stretch>
            <a:fillRect/>
          </a:stretch>
        </p:blipFill>
        <p:spPr>
          <a:xfrm>
            <a:off x="46537" y="1400875"/>
            <a:ext cx="9050925" cy="28730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1049375" y="400925"/>
            <a:ext cx="2580299" cy="572699"/>
          </a:xfrm>
          <a:prstGeom prst="rect">
            <a:avLst/>
          </a:prstGeom>
        </p:spPr>
        <p:txBody>
          <a:bodyPr anchorCtr="0" anchor="t" bIns="91425" lIns="91425" rIns="91425" tIns="91425">
            <a:noAutofit/>
          </a:bodyPr>
          <a:lstStyle/>
          <a:p>
            <a:pPr lvl="0" rtl="0">
              <a:spcBef>
                <a:spcPts val="0"/>
              </a:spcBef>
              <a:buNone/>
            </a:pPr>
            <a:r>
              <a:rPr lang="en" sz="3600"/>
              <a:t>User Story 2</a:t>
            </a:r>
          </a:p>
        </p:txBody>
      </p:sp>
      <p:sp>
        <p:nvSpPr>
          <p:cNvPr id="101" name="Shape 101"/>
          <p:cNvSpPr txBox="1"/>
          <p:nvPr>
            <p:ph idx="1" type="body"/>
          </p:nvPr>
        </p:nvSpPr>
        <p:spPr>
          <a:xfrm>
            <a:off x="681675" y="1277175"/>
            <a:ext cx="3620399" cy="3416400"/>
          </a:xfrm>
          <a:prstGeom prst="rect">
            <a:avLst/>
          </a:prstGeom>
        </p:spPr>
        <p:txBody>
          <a:bodyPr anchorCtr="0" anchor="t" bIns="91425" lIns="91425" rIns="91425" tIns="91425">
            <a:noAutofit/>
          </a:bodyPr>
          <a:lstStyle/>
          <a:p>
            <a:pPr lvl="0" rtl="0">
              <a:spcBef>
                <a:spcPts val="0"/>
              </a:spcBef>
              <a:buNone/>
            </a:pPr>
            <a:r>
              <a:rPr lang="en" sz="2400"/>
              <a:t>As a commanding officer</a:t>
            </a:r>
          </a:p>
          <a:p>
            <a:pPr lvl="0" rtl="0">
              <a:spcBef>
                <a:spcPts val="0"/>
              </a:spcBef>
              <a:buNone/>
            </a:pPr>
            <a:r>
              <a:rPr lang="en" sz="2400"/>
              <a:t>I want to be able to drag firefighters into respective trucks</a:t>
            </a:r>
          </a:p>
          <a:p>
            <a:pPr lvl="0" rtl="0">
              <a:spcBef>
                <a:spcPts val="0"/>
              </a:spcBef>
              <a:buNone/>
            </a:pPr>
            <a:r>
              <a:rPr lang="en" sz="2400"/>
              <a:t>So that I can efficiently load the fire trucks</a:t>
            </a:r>
          </a:p>
        </p:txBody>
      </p:sp>
      <p:sp>
        <p:nvSpPr>
          <p:cNvPr id="102" name="Shape 102"/>
          <p:cNvSpPr txBox="1"/>
          <p:nvPr/>
        </p:nvSpPr>
        <p:spPr>
          <a:xfrm>
            <a:off x="4622325" y="1277175"/>
            <a:ext cx="4170300" cy="3902399"/>
          </a:xfrm>
          <a:prstGeom prst="rect">
            <a:avLst/>
          </a:prstGeom>
          <a:noFill/>
          <a:ln>
            <a:noFill/>
          </a:ln>
        </p:spPr>
        <p:txBody>
          <a:bodyPr anchorCtr="0" anchor="t" bIns="91425" lIns="91425" rIns="91425" tIns="91425">
            <a:noAutofit/>
          </a:bodyPr>
          <a:lstStyle/>
          <a:p>
            <a:pPr indent="-381000" lvl="0" marL="457200" rtl="0">
              <a:lnSpc>
                <a:spcPct val="115000"/>
              </a:lnSpc>
              <a:spcBef>
                <a:spcPts val="0"/>
              </a:spcBef>
              <a:spcAft>
                <a:spcPts val="1600"/>
              </a:spcAft>
              <a:buClr>
                <a:schemeClr val="accent3"/>
              </a:buClr>
              <a:buSzPct val="100000"/>
              <a:buFont typeface="Average"/>
              <a:buChar char="●"/>
            </a:pPr>
            <a:r>
              <a:rPr lang="en" sz="2400">
                <a:solidFill>
                  <a:schemeClr val="accent3"/>
                </a:solidFill>
                <a:latin typeface="Average"/>
                <a:ea typeface="Average"/>
                <a:cs typeface="Average"/>
                <a:sym typeface="Average"/>
              </a:rPr>
              <a:t>I can click on a firefighter and drag it around the page.</a:t>
            </a:r>
          </a:p>
          <a:p>
            <a:pPr indent="-381000" lvl="0" marL="457200" rtl="0">
              <a:lnSpc>
                <a:spcPct val="115000"/>
              </a:lnSpc>
              <a:spcBef>
                <a:spcPts val="0"/>
              </a:spcBef>
              <a:spcAft>
                <a:spcPts val="1600"/>
              </a:spcAft>
              <a:buClr>
                <a:schemeClr val="accent3"/>
              </a:buClr>
              <a:buSzPct val="100000"/>
              <a:buFont typeface="Average"/>
              <a:buChar char="●"/>
            </a:pPr>
            <a:r>
              <a:rPr lang="en" sz="2400">
                <a:solidFill>
                  <a:schemeClr val="accent3"/>
                </a:solidFill>
                <a:latin typeface="Average"/>
                <a:ea typeface="Average"/>
                <a:cs typeface="Average"/>
                <a:sym typeface="Average"/>
              </a:rPr>
              <a:t>I can drop a firefighter into a respective truck and the web page will respond.</a:t>
            </a:r>
          </a:p>
          <a:p>
            <a:pPr lvl="0" rtl="0">
              <a:spcBef>
                <a:spcPts val="0"/>
              </a:spcBef>
              <a:buNone/>
            </a:pPr>
            <a:r>
              <a:t/>
            </a:r>
            <a:endParaRPr sz="2400">
              <a:solidFill>
                <a:schemeClr val="accent3"/>
              </a:solidFill>
              <a:latin typeface="Average"/>
              <a:ea typeface="Average"/>
              <a:cs typeface="Average"/>
              <a:sym typeface="Average"/>
            </a:endParaRPr>
          </a:p>
        </p:txBody>
      </p:sp>
      <p:sp>
        <p:nvSpPr>
          <p:cNvPr id="103" name="Shape 103"/>
          <p:cNvSpPr txBox="1"/>
          <p:nvPr>
            <p:ph idx="2" type="title"/>
          </p:nvPr>
        </p:nvSpPr>
        <p:spPr>
          <a:xfrm>
            <a:off x="4836650" y="400925"/>
            <a:ext cx="4205999" cy="572699"/>
          </a:xfrm>
          <a:prstGeom prst="rect">
            <a:avLst/>
          </a:prstGeom>
        </p:spPr>
        <p:txBody>
          <a:bodyPr anchorCtr="0" anchor="t" bIns="91425" lIns="91425" rIns="91425" tIns="91425">
            <a:noAutofit/>
          </a:bodyPr>
          <a:lstStyle/>
          <a:p>
            <a:pPr lvl="0" rtl="0">
              <a:spcBef>
                <a:spcPts val="0"/>
              </a:spcBef>
              <a:buNone/>
            </a:pPr>
            <a:r>
              <a:rPr lang="en" sz="3600"/>
              <a:t>Acceptance Criteria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297800"/>
            <a:ext cx="8520599" cy="572699"/>
          </a:xfrm>
          <a:prstGeom prst="rect">
            <a:avLst/>
          </a:prstGeom>
        </p:spPr>
        <p:txBody>
          <a:bodyPr anchorCtr="0" anchor="t" bIns="91425" lIns="91425" rIns="91425" tIns="91425">
            <a:noAutofit/>
          </a:bodyPr>
          <a:lstStyle/>
          <a:p>
            <a:pPr lvl="0" rtl="0">
              <a:spcBef>
                <a:spcPts val="0"/>
              </a:spcBef>
              <a:buNone/>
            </a:pPr>
            <a:r>
              <a:rPr lang="en" sz="4800"/>
              <a:t>Draggable</a:t>
            </a:r>
          </a:p>
        </p:txBody>
      </p:sp>
      <p:pic>
        <p:nvPicPr>
          <p:cNvPr id="109" name="Shape 109"/>
          <p:cNvPicPr preferRelativeResize="0"/>
          <p:nvPr/>
        </p:nvPicPr>
        <p:blipFill>
          <a:blip r:embed="rId3">
            <a:alphaModFix/>
          </a:blip>
          <a:stretch>
            <a:fillRect/>
          </a:stretch>
        </p:blipFill>
        <p:spPr>
          <a:xfrm>
            <a:off x="751487" y="1360325"/>
            <a:ext cx="7641024" cy="34566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